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3"/>
  </p:notesMasterIdLst>
  <p:sldIdLst>
    <p:sldId id="293" r:id="rId3"/>
    <p:sldId id="290" r:id="rId4"/>
    <p:sldId id="294" r:id="rId5"/>
    <p:sldId id="296" r:id="rId6"/>
    <p:sldId id="295" r:id="rId7"/>
    <p:sldId id="297" r:id="rId8"/>
    <p:sldId id="298" r:id="rId9"/>
    <p:sldId id="299" r:id="rId10"/>
    <p:sldId id="304" r:id="rId11"/>
    <p:sldId id="300" r:id="rId12"/>
    <p:sldId id="301" r:id="rId13"/>
    <p:sldId id="302" r:id="rId14"/>
    <p:sldId id="303" r:id="rId15"/>
    <p:sldId id="305" r:id="rId16"/>
    <p:sldId id="306" r:id="rId17"/>
    <p:sldId id="307" r:id="rId18"/>
    <p:sldId id="309" r:id="rId19"/>
    <p:sldId id="310" r:id="rId20"/>
    <p:sldId id="311" r:id="rId21"/>
    <p:sldId id="308" r:id="rId2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作者" initials="A" lastIdx="0" clrIdx="1"/>
  <p:cmAuthor id="3" name="Vicky Han" initials="VH" lastIdx="0" clrIdx="2">
    <p:extLst>
      <p:ext uri="{19B8F6BF-5375-455C-9EA6-DF929625EA0E}">
        <p15:presenceInfo xmlns:p15="http://schemas.microsoft.com/office/powerpoint/2012/main" userId="Vicky 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2" y="204"/>
      </p:cViewPr>
      <p:guideLst/>
    </p:cSldViewPr>
  </p:slideViewPr>
  <p:notesTextViewPr>
    <p:cViewPr>
      <p:scale>
        <a:sx n="1" d="1"/>
        <a:sy n="1" d="1"/>
      </p:scale>
      <p:origin x="0" y="0"/>
    </p:cViewPr>
  </p:notesTextViewPr>
  <p:sorterViewPr>
    <p:cViewPr>
      <p:scale>
        <a:sx n="200" d="100"/>
        <a:sy n="200" d="100"/>
      </p:scale>
      <p:origin x="0" y="-24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07BD145-21C7-4C33-A207-8CD9B77F74BE}" type="datetimeFigureOut">
              <a:rPr lang="zh-CN" altLang="en-US" smtClean="0"/>
              <a:t>2024/9/27</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66C72EF8-E7F0-4CFE-9D68-D4E94BCDE616}" type="slidenum">
              <a:rPr lang="zh-CN" altLang="en-US" smtClean="0"/>
              <a:t>‹#›</a:t>
            </a:fld>
            <a:endParaRPr lang="zh-CN" altLang="en-US"/>
          </a:p>
        </p:txBody>
      </p:sp>
    </p:spTree>
    <p:extLst>
      <p:ext uri="{BB962C8B-B14F-4D97-AF65-F5344CB8AC3E}">
        <p14:creationId xmlns:p14="http://schemas.microsoft.com/office/powerpoint/2010/main" val="422046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a:t>
            </a:fld>
            <a:endParaRPr lang="en-US"/>
          </a:p>
        </p:txBody>
      </p:sp>
    </p:spTree>
    <p:extLst>
      <p:ext uri="{BB962C8B-B14F-4D97-AF65-F5344CB8AC3E}">
        <p14:creationId xmlns:p14="http://schemas.microsoft.com/office/powerpoint/2010/main" val="4044824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10</a:t>
            </a:fld>
            <a:endParaRPr lang="en-US"/>
          </a:p>
        </p:txBody>
      </p:sp>
    </p:spTree>
    <p:extLst>
      <p:ext uri="{BB962C8B-B14F-4D97-AF65-F5344CB8AC3E}">
        <p14:creationId xmlns:p14="http://schemas.microsoft.com/office/powerpoint/2010/main" val="197019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11</a:t>
            </a:fld>
            <a:endParaRPr lang="en-US"/>
          </a:p>
        </p:txBody>
      </p:sp>
    </p:spTree>
    <p:extLst>
      <p:ext uri="{BB962C8B-B14F-4D97-AF65-F5344CB8AC3E}">
        <p14:creationId xmlns:p14="http://schemas.microsoft.com/office/powerpoint/2010/main" val="1526129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12</a:t>
            </a:fld>
            <a:endParaRPr lang="en-US"/>
          </a:p>
        </p:txBody>
      </p:sp>
    </p:spTree>
    <p:extLst>
      <p:ext uri="{BB962C8B-B14F-4D97-AF65-F5344CB8AC3E}">
        <p14:creationId xmlns:p14="http://schemas.microsoft.com/office/powerpoint/2010/main" val="4265758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13</a:t>
            </a:fld>
            <a:endParaRPr lang="en-US"/>
          </a:p>
        </p:txBody>
      </p:sp>
    </p:spTree>
    <p:extLst>
      <p:ext uri="{BB962C8B-B14F-4D97-AF65-F5344CB8AC3E}">
        <p14:creationId xmlns:p14="http://schemas.microsoft.com/office/powerpoint/2010/main" val="56809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14</a:t>
            </a:fld>
            <a:endParaRPr lang="en-US"/>
          </a:p>
        </p:txBody>
      </p:sp>
    </p:spTree>
    <p:extLst>
      <p:ext uri="{BB962C8B-B14F-4D97-AF65-F5344CB8AC3E}">
        <p14:creationId xmlns:p14="http://schemas.microsoft.com/office/powerpoint/2010/main" val="2176593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15</a:t>
            </a:fld>
            <a:endParaRPr lang="en-US"/>
          </a:p>
        </p:txBody>
      </p:sp>
    </p:spTree>
    <p:extLst>
      <p:ext uri="{BB962C8B-B14F-4D97-AF65-F5344CB8AC3E}">
        <p14:creationId xmlns:p14="http://schemas.microsoft.com/office/powerpoint/2010/main" val="319847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16</a:t>
            </a:fld>
            <a:endParaRPr lang="en-US"/>
          </a:p>
        </p:txBody>
      </p:sp>
    </p:spTree>
    <p:extLst>
      <p:ext uri="{BB962C8B-B14F-4D97-AF65-F5344CB8AC3E}">
        <p14:creationId xmlns:p14="http://schemas.microsoft.com/office/powerpoint/2010/main" val="3407081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17</a:t>
            </a:fld>
            <a:endParaRPr lang="en-US"/>
          </a:p>
        </p:txBody>
      </p:sp>
    </p:spTree>
    <p:extLst>
      <p:ext uri="{BB962C8B-B14F-4D97-AF65-F5344CB8AC3E}">
        <p14:creationId xmlns:p14="http://schemas.microsoft.com/office/powerpoint/2010/main" val="2769402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18</a:t>
            </a:fld>
            <a:endParaRPr lang="en-US"/>
          </a:p>
        </p:txBody>
      </p:sp>
    </p:spTree>
    <p:extLst>
      <p:ext uri="{BB962C8B-B14F-4D97-AF65-F5344CB8AC3E}">
        <p14:creationId xmlns:p14="http://schemas.microsoft.com/office/powerpoint/2010/main" val="238251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19</a:t>
            </a:fld>
            <a:endParaRPr lang="en-US"/>
          </a:p>
        </p:txBody>
      </p:sp>
    </p:spTree>
    <p:extLst>
      <p:ext uri="{BB962C8B-B14F-4D97-AF65-F5344CB8AC3E}">
        <p14:creationId xmlns:p14="http://schemas.microsoft.com/office/powerpoint/2010/main" val="83636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2</a:t>
            </a:fld>
            <a:endParaRPr lang="en-US"/>
          </a:p>
        </p:txBody>
      </p:sp>
    </p:spTree>
    <p:extLst>
      <p:ext uri="{BB962C8B-B14F-4D97-AF65-F5344CB8AC3E}">
        <p14:creationId xmlns:p14="http://schemas.microsoft.com/office/powerpoint/2010/main" val="3897507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20</a:t>
            </a:fld>
            <a:endParaRPr lang="en-US"/>
          </a:p>
        </p:txBody>
      </p:sp>
    </p:spTree>
    <p:extLst>
      <p:ext uri="{BB962C8B-B14F-4D97-AF65-F5344CB8AC3E}">
        <p14:creationId xmlns:p14="http://schemas.microsoft.com/office/powerpoint/2010/main" val="103945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3</a:t>
            </a:fld>
            <a:endParaRPr lang="en-US"/>
          </a:p>
        </p:txBody>
      </p:sp>
    </p:spTree>
    <p:extLst>
      <p:ext uri="{BB962C8B-B14F-4D97-AF65-F5344CB8AC3E}">
        <p14:creationId xmlns:p14="http://schemas.microsoft.com/office/powerpoint/2010/main" val="198051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4</a:t>
            </a:fld>
            <a:endParaRPr lang="en-US"/>
          </a:p>
        </p:txBody>
      </p:sp>
    </p:spTree>
    <p:extLst>
      <p:ext uri="{BB962C8B-B14F-4D97-AF65-F5344CB8AC3E}">
        <p14:creationId xmlns:p14="http://schemas.microsoft.com/office/powerpoint/2010/main" val="351625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5</a:t>
            </a:fld>
            <a:endParaRPr lang="en-US"/>
          </a:p>
        </p:txBody>
      </p:sp>
    </p:spTree>
    <p:extLst>
      <p:ext uri="{BB962C8B-B14F-4D97-AF65-F5344CB8AC3E}">
        <p14:creationId xmlns:p14="http://schemas.microsoft.com/office/powerpoint/2010/main" val="195736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6</a:t>
            </a:fld>
            <a:endParaRPr lang="en-US"/>
          </a:p>
        </p:txBody>
      </p:sp>
    </p:spTree>
    <p:extLst>
      <p:ext uri="{BB962C8B-B14F-4D97-AF65-F5344CB8AC3E}">
        <p14:creationId xmlns:p14="http://schemas.microsoft.com/office/powerpoint/2010/main" val="149322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7</a:t>
            </a:fld>
            <a:endParaRPr lang="en-US"/>
          </a:p>
        </p:txBody>
      </p:sp>
    </p:spTree>
    <p:extLst>
      <p:ext uri="{BB962C8B-B14F-4D97-AF65-F5344CB8AC3E}">
        <p14:creationId xmlns:p14="http://schemas.microsoft.com/office/powerpoint/2010/main" val="89583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8</a:t>
            </a:fld>
            <a:endParaRPr lang="en-US"/>
          </a:p>
        </p:txBody>
      </p:sp>
    </p:spTree>
    <p:extLst>
      <p:ext uri="{BB962C8B-B14F-4D97-AF65-F5344CB8AC3E}">
        <p14:creationId xmlns:p14="http://schemas.microsoft.com/office/powerpoint/2010/main" val="222332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t>9</a:t>
            </a:fld>
            <a:endParaRPr lang="en-US"/>
          </a:p>
        </p:txBody>
      </p:sp>
    </p:spTree>
    <p:extLst>
      <p:ext uri="{BB962C8B-B14F-4D97-AF65-F5344CB8AC3E}">
        <p14:creationId xmlns:p14="http://schemas.microsoft.com/office/powerpoint/2010/main" val="25338754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jpeg"/><Relationship Id="rId5" Type="http://schemas.openxmlformats.org/officeDocument/2006/relationships/tags" Target="../tags/tag11.xml"/><Relationship Id="rId10" Type="http://schemas.openxmlformats.org/officeDocument/2006/relationships/slideMaster" Target="../slideMasters/slideMaster1.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1.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slideMaster" Target="../slideMasters/slideMaster1.xml"/><Relationship Id="rId5" Type="http://schemas.openxmlformats.org/officeDocument/2006/relationships/tags" Target="../tags/tag7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8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5.xml"/><Relationship Id="rId7"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2.png"/><Relationship Id="rId5" Type="http://schemas.openxmlformats.org/officeDocument/2006/relationships/tags" Target="../tags/tag114.xml"/><Relationship Id="rId10" Type="http://schemas.openxmlformats.org/officeDocument/2006/relationships/slideMaster" Target="../slideMasters/slideMaster1.xml"/><Relationship Id="rId4" Type="http://schemas.openxmlformats.org/officeDocument/2006/relationships/tags" Target="../tags/tag113.xml"/><Relationship Id="rId9" Type="http://schemas.openxmlformats.org/officeDocument/2006/relationships/tags" Target="../tags/tag118.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1.xml"/><Relationship Id="rId7"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2.png"/><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2.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slideMaster" Target="../slideMasters/slideMaster1.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custDataLst>
              <p:tags r:id="rId1"/>
            </p:custDataLst>
          </p:nvPr>
        </p:nvSpPr>
        <p:spPr>
          <a:xfrm rot="245821">
            <a:off x="1744345" y="188087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2"/>
            </p:custDataLst>
          </p:nvPr>
        </p:nvSpPr>
        <p:spPr>
          <a:xfrm rot="21380745">
            <a:off x="1756410" y="190119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3"/>
            </p:custDataLst>
          </p:nvPr>
        </p:nvSpPr>
        <p:spPr>
          <a:xfrm>
            <a:off x="1756410" y="1900057"/>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custDataLst>
              <p:tags r:id="rId4"/>
            </p:custDataLst>
          </p:nvPr>
        </p:nvCxnSpPr>
        <p:spPr>
          <a:xfrm>
            <a:off x="5779167" y="37488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2024/9/27</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8"/>
            </p:custDataLst>
          </p:nvPr>
        </p:nvSpPr>
        <p:spPr>
          <a:xfrm>
            <a:off x="2426367" y="2438402"/>
            <a:ext cx="7704222" cy="1176155"/>
          </a:xfrm>
        </p:spPr>
        <p:txBody>
          <a:bodyPr lIns="90000" tIns="46800" rIns="90000" bIns="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p>
        </p:txBody>
      </p:sp>
      <p:sp>
        <p:nvSpPr>
          <p:cNvPr id="3" name="副标题 2"/>
          <p:cNvSpPr>
            <a:spLocks noGrp="1"/>
          </p:cNvSpPr>
          <p:nvPr>
            <p:ph type="subTitle" idx="1" hasCustomPrompt="1"/>
            <p:custDataLst>
              <p:tags r:id="rId9"/>
            </p:custDataLst>
          </p:nvPr>
        </p:nvSpPr>
        <p:spPr>
          <a:xfrm>
            <a:off x="2426367" y="3870121"/>
            <a:ext cx="7704222" cy="801114"/>
          </a:xfrm>
        </p:spPr>
        <p:txBody>
          <a:bodyPr lIns="90000" tIns="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744578" y="1880787"/>
            <a:ext cx="9336506" cy="3449203"/>
            <a:chOff x="1744578" y="1880787"/>
            <a:chExt cx="9336506" cy="3449203"/>
          </a:xfrm>
        </p:grpSpPr>
        <p:sp>
          <p:nvSpPr>
            <p:cNvPr id="7" name="矩形 6"/>
            <p:cNvSpPr/>
            <p:nvPr>
              <p:custDataLst>
                <p:tags r:id="rId8"/>
              </p:custDataLst>
            </p:nvPr>
          </p:nvSpPr>
          <p:spPr>
            <a:xfrm rot="245821">
              <a:off x="1744578" y="1880787"/>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9"/>
              </p:custDataLst>
            </p:nvPr>
          </p:nvSpPr>
          <p:spPr>
            <a:xfrm rot="21380745">
              <a:off x="1756611"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10"/>
              </p:custDataLst>
            </p:nvPr>
          </p:nvSpPr>
          <p:spPr>
            <a:xfrm>
              <a:off x="1744578"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2024/9/27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5"/>
            </p:custDataLst>
          </p:nvPr>
        </p:nvSpPr>
        <p:spPr>
          <a:xfrm>
            <a:off x="3266167" y="2599827"/>
            <a:ext cx="6371319" cy="1179574"/>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90204" pitchFamily="34" charset="0"/>
                <a:ea typeface="汉仪旗黑-85S" panose="00020600040101010101" pitchFamily="18" charset="-122"/>
                <a:cs typeface="+mj-cs"/>
                <a:sym typeface="+mn-ea"/>
              </a:defRPr>
            </a:lvl1pPr>
          </a:lstStyle>
          <a:p>
            <a:pPr lvl="0"/>
            <a:r>
              <a:rPr dirty="0">
                <a:sym typeface="+mn-ea"/>
              </a:rPr>
              <a:t>编辑标题</a:t>
            </a:r>
          </a:p>
        </p:txBody>
      </p:sp>
      <p:sp>
        <p:nvSpPr>
          <p:cNvPr id="13" name="文本占位符 12"/>
          <p:cNvSpPr>
            <a:spLocks noGrp="1"/>
          </p:cNvSpPr>
          <p:nvPr>
            <p:ph type="body" sz="quarter" idx="13" hasCustomPrompt="1"/>
            <p:custDataLst>
              <p:tags r:id="rId6"/>
            </p:custDataLst>
          </p:nvPr>
        </p:nvSpPr>
        <p:spPr>
          <a:xfrm>
            <a:off x="3266168" y="3991669"/>
            <a:ext cx="6371318" cy="973138"/>
          </a:xfrm>
        </p:spPr>
        <p:txBody>
          <a:bodyPr lIns="90000" rIns="90000" bIns="46800"/>
          <a:lstStyle>
            <a:lvl1pPr marL="0" indent="0" algn="ctr">
              <a:buNone/>
              <a:defRPr sz="2000" baseline="0">
                <a:solidFill>
                  <a:schemeClr val="tx1">
                    <a:lumMod val="85000"/>
                    <a:lumOff val="15000"/>
                  </a:schemeClr>
                </a:solidFill>
                <a:latin typeface="Arial" panose="020B0604020202090204" pitchFamily="34" charset="0"/>
              </a:defRPr>
            </a:lvl1pPr>
          </a:lstStyle>
          <a:p>
            <a:pPr lvl="0"/>
            <a:r>
              <a:rPr lang="zh-CN" altLang="en-US" dirty="0"/>
              <a:t>单击此处编辑文本</a:t>
            </a:r>
          </a:p>
        </p:txBody>
      </p:sp>
      <p:cxnSp>
        <p:nvCxnSpPr>
          <p:cNvPr id="14" name="直接连接符 13"/>
          <p:cNvCxnSpPr/>
          <p:nvPr>
            <p:custDataLst>
              <p:tags r:id="rId7"/>
            </p:custDataLst>
          </p:nvPr>
        </p:nvCxnSpPr>
        <p:spPr>
          <a:xfrm>
            <a:off x="5779167" y="38631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a:blip r:embed="rId6"/>
          <a:stretch>
            <a:fillRect/>
          </a:stretch>
        </a:blip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1"/>
            </p:custDataLst>
          </p:nvPr>
        </p:nvSpPr>
        <p:spPr/>
        <p:txBody>
          <a:bodyPr/>
          <a:lstStyle/>
          <a:p>
            <a:endParaRPr lang="zh-CN" altLang="en-US" dirty="0"/>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2024/9/27</a:t>
            </a:fld>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sp>
        <p:nvSpPr>
          <p:cNvPr id="10" name="标题 9"/>
          <p:cNvSpPr>
            <a:spLocks noGrp="1"/>
          </p:cNvSpPr>
          <p:nvPr>
            <p:ph type="title"/>
            <p:custDataLst>
              <p:tags r:id="rId4"/>
            </p:custDataLst>
          </p:nvPr>
        </p:nvSpPr>
        <p:spPr/>
        <p:txBody>
          <a:bodyPr>
            <a:normAutofit/>
          </a:bodyPr>
          <a:lstStyle>
            <a:lvl1pPr>
              <a:defRPr baseline="0"/>
            </a:lvl1pPr>
          </a:lstStyle>
          <a:p>
            <a:r>
              <a:rPr lang="zh-CN" altLang="en-US" dirty="0"/>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248285" y="273050"/>
            <a:ext cx="11692255" cy="6311900"/>
          </a:xfrm>
          <a:prstGeom prst="rect">
            <a:avLst/>
          </a:prstGeom>
          <a:blipFill>
            <a:blip r:embed="rId8"/>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2"/>
            </p:custDataLst>
          </p:nvPr>
        </p:nvSpPr>
        <p:spPr>
          <a:xfrm>
            <a:off x="1281600" y="1249200"/>
            <a:ext cx="9626400" cy="723600"/>
          </a:xfrm>
        </p:spPr>
        <p:txBody>
          <a:bodyPr wrap="square" lIns="90000" tIns="46800" rIns="90000" bIns="46800" anchor="ctr">
            <a:normAutofit/>
          </a:bodyPr>
          <a:lstStyle>
            <a:lvl1pPr>
              <a:defRPr sz="32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panose="020B0503020204020204" charset="-122"/>
              </a:defRPr>
            </a:lvl1pPr>
            <a:lvl2pPr>
              <a:defRPr sz="1400" baseline="0">
                <a:solidFill>
                  <a:schemeClr val="tx1">
                    <a:lumMod val="85000"/>
                    <a:lumOff val="15000"/>
                  </a:schemeClr>
                </a:solidFill>
                <a:latin typeface="Arial" panose="020B0604020202090204" pitchFamily="34" charset="0"/>
                <a:ea typeface="微软雅黑" panose="020B0503020204020204" charset="-122"/>
              </a:defRPr>
            </a:lvl2pPr>
            <a:lvl3pPr>
              <a:defRPr sz="1400" baseline="0">
                <a:solidFill>
                  <a:schemeClr val="tx1">
                    <a:lumMod val="85000"/>
                    <a:lumOff val="15000"/>
                  </a:schemeClr>
                </a:solidFill>
                <a:latin typeface="Arial" panose="020B0604020202090204" pitchFamily="34" charset="0"/>
                <a:ea typeface="微软雅黑" panose="020B0503020204020204" charset="-122"/>
              </a:defRPr>
            </a:lvl3pPr>
            <a:lvl4pPr>
              <a:defRPr sz="1400" baseline="0">
                <a:solidFill>
                  <a:schemeClr val="tx1">
                    <a:lumMod val="85000"/>
                    <a:lumOff val="15000"/>
                  </a:schemeClr>
                </a:solidFill>
                <a:latin typeface="Arial" panose="020B0604020202090204" pitchFamily="34" charset="0"/>
                <a:ea typeface="微软雅黑" panose="020B0503020204020204" charset="-122"/>
              </a:defRPr>
            </a:lvl4pPr>
            <a:lvl5pPr>
              <a:defRPr sz="14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p>
            <a:fld id="{760FBDFE-C587-4B4C-A407-44438C67B59E}" type="datetimeFigureOut">
              <a:rPr lang="zh-CN" altLang="en-US" smtClean="0"/>
              <a:t>2024/9/27</a:t>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a:blip r:embed="rId9"/>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单击编辑标题</a:t>
            </a:r>
          </a:p>
        </p:txBody>
      </p:sp>
      <p:sp>
        <p:nvSpPr>
          <p:cNvPr id="4" name="页脚占位符 3"/>
          <p:cNvSpPr>
            <a:spLocks noGrp="1"/>
          </p:cNvSpPr>
          <p:nvPr>
            <p:ph type="ftr" sz="quarter" idx="11"/>
            <p:custDataLst>
              <p:tags r:id="rId3"/>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4"/>
            </p:custDataLst>
          </p:nvPr>
        </p:nvSpPr>
        <p:spPr/>
        <p:txBody>
          <a:bodyPr wrap="square" lIns="90000" tIns="46800" rIns="90000" bIns="46800">
            <a:normAutofit/>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5"/>
            </p:custDataLst>
          </p:nvPr>
        </p:nvSpPr>
        <p:spPr>
          <a:xfrm>
            <a:off x="586800" y="1764000"/>
            <a:ext cx="3956400" cy="40932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panose="020B0503020204020204" charset="-122"/>
              </a:defRPr>
            </a:lvl1pPr>
            <a:lvl2pPr>
              <a:defRPr sz="1400" baseline="0">
                <a:solidFill>
                  <a:schemeClr val="tx1">
                    <a:lumMod val="85000"/>
                    <a:lumOff val="15000"/>
                  </a:schemeClr>
                </a:solidFill>
                <a:latin typeface="Arial" panose="020B0604020202090204" pitchFamily="34" charset="0"/>
                <a:ea typeface="微软雅黑" panose="020B0503020204020204" charset="-122"/>
              </a:defRPr>
            </a:lvl2pPr>
            <a:lvl3pPr>
              <a:defRPr sz="1400" baseline="0">
                <a:solidFill>
                  <a:schemeClr val="tx1">
                    <a:lumMod val="85000"/>
                    <a:lumOff val="15000"/>
                  </a:schemeClr>
                </a:solidFill>
                <a:latin typeface="Arial" panose="020B0604020202090204" pitchFamily="34" charset="0"/>
                <a:ea typeface="微软雅黑" panose="020B0503020204020204" charset="-122"/>
              </a:defRPr>
            </a:lvl3pPr>
            <a:lvl4pPr>
              <a:defRPr sz="1400" baseline="0">
                <a:solidFill>
                  <a:schemeClr val="tx1">
                    <a:lumMod val="85000"/>
                    <a:lumOff val="15000"/>
                  </a:schemeClr>
                </a:solidFill>
                <a:latin typeface="Arial" panose="020B0604020202090204" pitchFamily="34" charset="0"/>
                <a:ea typeface="微软雅黑" panose="020B0503020204020204" charset="-122"/>
              </a:defRPr>
            </a:lvl4pPr>
            <a:lvl5pPr>
              <a:defRPr sz="14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panose="020B0503020204020204" charset="-122"/>
              </a:defRPr>
            </a:lvl1pPr>
            <a:lvl2pPr>
              <a:defRPr sz="1400" baseline="0">
                <a:solidFill>
                  <a:schemeClr val="tx1">
                    <a:lumMod val="85000"/>
                    <a:lumOff val="15000"/>
                  </a:schemeClr>
                </a:solidFill>
                <a:latin typeface="Arial" panose="020B0604020202090204" pitchFamily="34" charset="0"/>
                <a:ea typeface="微软雅黑" panose="020B0503020204020204" charset="-122"/>
              </a:defRPr>
            </a:lvl2pPr>
            <a:lvl3pPr>
              <a:defRPr sz="1400" baseline="0">
                <a:solidFill>
                  <a:schemeClr val="tx1">
                    <a:lumMod val="85000"/>
                    <a:lumOff val="15000"/>
                  </a:schemeClr>
                </a:solidFill>
                <a:latin typeface="Arial" panose="020B0604020202090204" pitchFamily="34" charset="0"/>
                <a:ea typeface="微软雅黑" panose="020B0503020204020204" charset="-122"/>
              </a:defRPr>
            </a:lvl3pPr>
            <a:lvl4pPr>
              <a:defRPr sz="1400" baseline="0">
                <a:solidFill>
                  <a:schemeClr val="tx1">
                    <a:lumMod val="85000"/>
                    <a:lumOff val="15000"/>
                  </a:schemeClr>
                </a:solidFill>
                <a:latin typeface="Arial" panose="020B0604020202090204" pitchFamily="34" charset="0"/>
                <a:ea typeface="微软雅黑" panose="020B0503020204020204" charset="-122"/>
              </a:defRPr>
            </a:lvl4pPr>
            <a:lvl5pPr>
              <a:defRPr sz="14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p>
            <a:fld id="{760FBDFE-C587-4B4C-A407-44438C67B59E}" type="datetimeFigureOut">
              <a:rPr lang="zh-CN" altLang="en-US" smtClean="0"/>
              <a:t>2024/9/27</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a:blip r:embed="rId9"/>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147334"/>
            <a:ext cx="12192000" cy="369332"/>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612000" y="770144"/>
            <a:ext cx="10976400" cy="648512"/>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2" y="6368643"/>
            <a:ext cx="2700000" cy="279180"/>
          </a:xfrm>
        </p:spPr>
        <p:txBody>
          <a:bodyPr wrap="square" lIns="90000" tIns="46800" rIns="90000" bIns="46800">
            <a:normAutofit/>
          </a:bodyPr>
          <a:lstStyle/>
          <a:p>
            <a:fld id="{760FBDFE-C587-4B4C-A407-44438C67B59E}" type="datetimeFigureOut">
              <a:rPr lang="zh-CN" altLang="en-US" smtClean="0"/>
              <a:t>2024/9/27</a:t>
            </a:fld>
            <a:endParaRPr lang="zh-CN" altLang="en-US"/>
          </a:p>
        </p:txBody>
      </p:sp>
      <p:sp>
        <p:nvSpPr>
          <p:cNvPr id="4" name="页脚占位符 3"/>
          <p:cNvSpPr>
            <a:spLocks noGrp="1"/>
          </p:cNvSpPr>
          <p:nvPr>
            <p:ph type="ftr" sz="quarter" idx="11"/>
            <p:custDataLst>
              <p:tags r:id="rId4"/>
            </p:custDataLst>
          </p:nvPr>
        </p:nvSpPr>
        <p:spPr>
          <a:xfrm>
            <a:off x="4116000" y="6368643"/>
            <a:ext cx="3960000" cy="279180"/>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5"/>
            </p:custDataLst>
          </p:nvPr>
        </p:nvSpPr>
        <p:spPr>
          <a:xfrm>
            <a:off x="8610600" y="6368643"/>
            <a:ext cx="2700000" cy="279180"/>
          </a:xfrm>
        </p:spPr>
        <p:txBody>
          <a:bodyPr wrap="square" lIns="90000" tIns="46800" rIns="90000" bIns="46800">
            <a:normAutofit/>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382991"/>
          </a:xfrm>
        </p:spPr>
        <p:txBody>
          <a:bodyPr wrap="square" lIns="90000" tIns="46800" rIns="90000" bIns="46800">
            <a:normAutofit/>
          </a:bodyPr>
          <a:lstStyle>
            <a:lvl1pPr algn="ct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1980158"/>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panose="020B0503020204020204" charset="-122"/>
              </a:defRPr>
            </a:lvl1pPr>
            <a:lvl2pPr>
              <a:defRPr sz="1400" baseline="0">
                <a:solidFill>
                  <a:schemeClr val="tx1">
                    <a:lumMod val="85000"/>
                    <a:lumOff val="15000"/>
                  </a:schemeClr>
                </a:solidFill>
                <a:latin typeface="Arial" panose="020B0604020202090204" pitchFamily="34" charset="0"/>
                <a:ea typeface="微软雅黑" panose="020B0503020204020204" charset="-122"/>
              </a:defRPr>
            </a:lvl2pPr>
            <a:lvl3pPr>
              <a:defRPr sz="1400" baseline="0">
                <a:solidFill>
                  <a:schemeClr val="tx1">
                    <a:lumMod val="85000"/>
                    <a:lumOff val="15000"/>
                  </a:schemeClr>
                </a:solidFill>
                <a:latin typeface="Arial" panose="020B0604020202090204" pitchFamily="34" charset="0"/>
                <a:ea typeface="微软雅黑" panose="020B0503020204020204" charset="-122"/>
              </a:defRPr>
            </a:lvl3pPr>
            <a:lvl4pPr>
              <a:defRPr sz="1400" baseline="0">
                <a:solidFill>
                  <a:schemeClr val="tx1">
                    <a:lumMod val="85000"/>
                    <a:lumOff val="15000"/>
                  </a:schemeClr>
                </a:solidFill>
                <a:latin typeface="Arial" panose="020B0604020202090204" pitchFamily="34" charset="0"/>
                <a:ea typeface="微软雅黑" panose="020B0503020204020204" charset="-122"/>
              </a:defRPr>
            </a:lvl4pPr>
            <a:lvl5pPr>
              <a:defRPr sz="14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a:blip r:embed="rId9"/>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4" name="页脚占位符 3"/>
          <p:cNvSpPr>
            <a:spLocks noGrp="1"/>
          </p:cNvSpPr>
          <p:nvPr>
            <p:ph type="ftr" sz="quarter" idx="11"/>
            <p:custDataLst>
              <p:tags r:id="rId3"/>
            </p:custDataLst>
          </p:nvPr>
        </p:nvSpPr>
        <p:spPr/>
        <p:txBody>
          <a:bodyPr wrap="square" lIns="90000" tIns="46800" rIns="90000" bIns="46800">
            <a:normAutofit/>
          </a:bodyPr>
          <a:lstStyle/>
          <a:p>
            <a:endParaRPr lang="zh-CN" altLang="en-US" dirty="0"/>
          </a:p>
        </p:txBody>
      </p:sp>
      <p:sp>
        <p:nvSpPr>
          <p:cNvPr id="7" name="内容占位符 6"/>
          <p:cNvSpPr>
            <a:spLocks noGrp="1"/>
          </p:cNvSpPr>
          <p:nvPr>
            <p:ph sz="quarter" idx="13"/>
            <p:custDataLst>
              <p:tags r:id="rId4"/>
            </p:custDataLst>
          </p:nvPr>
        </p:nvSpPr>
        <p:spPr>
          <a:xfrm>
            <a:off x="604837" y="1681200"/>
            <a:ext cx="10990800" cy="32112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panose="020B0503020204020204" charset="-122"/>
              </a:defRPr>
            </a:lvl1pPr>
            <a:lvl2pPr>
              <a:defRPr sz="1400" baseline="0">
                <a:solidFill>
                  <a:schemeClr val="tx1">
                    <a:lumMod val="85000"/>
                    <a:lumOff val="15000"/>
                  </a:schemeClr>
                </a:solidFill>
                <a:latin typeface="Arial" panose="020B0604020202090204" pitchFamily="34" charset="0"/>
                <a:ea typeface="微软雅黑" panose="020B0503020204020204" charset="-122"/>
              </a:defRPr>
            </a:lvl2pPr>
            <a:lvl3pPr>
              <a:defRPr sz="1400" baseline="0">
                <a:solidFill>
                  <a:schemeClr val="tx1">
                    <a:lumMod val="85000"/>
                    <a:lumOff val="15000"/>
                  </a:schemeClr>
                </a:solidFill>
                <a:latin typeface="Arial" panose="020B0604020202090204" pitchFamily="34" charset="0"/>
                <a:ea typeface="微软雅黑" panose="020B0503020204020204" charset="-122"/>
              </a:defRPr>
            </a:lvl3pPr>
            <a:lvl4pPr>
              <a:defRPr sz="1400" baseline="0">
                <a:solidFill>
                  <a:schemeClr val="tx1">
                    <a:lumMod val="85000"/>
                    <a:lumOff val="15000"/>
                  </a:schemeClr>
                </a:solidFill>
                <a:latin typeface="Arial" panose="020B0604020202090204" pitchFamily="34" charset="0"/>
                <a:ea typeface="微软雅黑" panose="020B0503020204020204" charset="-122"/>
              </a:defRPr>
            </a:lvl4pPr>
            <a:lvl5pPr>
              <a:defRPr sz="14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5"/>
            </p:custDataLst>
          </p:nvPr>
        </p:nvSpPr>
        <p:spPr>
          <a:xfrm>
            <a:off x="594000" y="5180400"/>
            <a:ext cx="11001600" cy="1011600"/>
          </a:xfrm>
        </p:spPr>
        <p:txBody>
          <a:bodyPr wrap="square" lIns="90000" tIns="46800" rIns="90000" bIns="46800">
            <a:normAutofit/>
          </a:bodyPr>
          <a:lstStyle>
            <a:lvl1pPr marL="0" indent="0">
              <a:buNone/>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p>
            <a:fld id="{760FBDFE-C587-4B4C-A407-44438C67B59E}" type="datetimeFigureOut">
              <a:rPr lang="zh-CN" altLang="en-US" smtClean="0"/>
              <a:t>2024/9/27</a:t>
            </a:fld>
            <a:endParaRPr lang="zh-CN" altLang="en-US"/>
          </a:p>
        </p:txBody>
      </p:sp>
      <p:sp>
        <p:nvSpPr>
          <p:cNvPr id="5" name="灯片编号占位符 4"/>
          <p:cNvSpPr>
            <a:spLocks noGrp="1"/>
          </p:cNvSpPr>
          <p:nvPr>
            <p:ph type="sldNum" sz="quarter" idx="12"/>
            <p:custDataLst>
              <p:tags r:id="rId7"/>
            </p:custDataLst>
          </p:nvPr>
        </p:nvSpPr>
        <p:spPr/>
        <p:txBody>
          <a:bodyPr wrap="square" lIns="90000" tIns="46800" rIns="90000" bIns="46800">
            <a:normAutofit/>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a:blip r:embed="rId11"/>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1046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579755" y="237490"/>
            <a:ext cx="11037570" cy="565150"/>
          </a:xfrm>
        </p:spPr>
        <p:txBody>
          <a:bodyPr wrap="square" lIns="90000" tIns="46800" rIns="90000" bIns="46800">
            <a:normAutofit/>
          </a:bodyPr>
          <a:lstStyle>
            <a:lvl1pPr>
              <a:defRPr sz="32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4" name="页脚占位符 3"/>
          <p:cNvSpPr>
            <a:spLocks noGrp="1"/>
          </p:cNvSpPr>
          <p:nvPr>
            <p:ph type="ftr" sz="quarter" idx="11"/>
            <p:custDataLst>
              <p:tags r:id="rId3"/>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4"/>
            </p:custDataLst>
          </p:nvPr>
        </p:nvSpPr>
        <p:spPr/>
        <p:txBody>
          <a:bodyPr wrap="square" lIns="90000" tIns="46800" rIns="90000" bIns="46800">
            <a:normAutofit/>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5"/>
            </p:custDataLst>
          </p:nvPr>
        </p:nvSpPr>
        <p:spPr>
          <a:xfrm>
            <a:off x="579600" y="1663200"/>
            <a:ext cx="5342400" cy="28944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panose="020B0503020204020204" charset="-122"/>
              </a:defRPr>
            </a:lvl1pPr>
            <a:lvl2pPr>
              <a:defRPr sz="1400" baseline="0">
                <a:solidFill>
                  <a:schemeClr val="tx1">
                    <a:lumMod val="85000"/>
                    <a:lumOff val="15000"/>
                  </a:schemeClr>
                </a:solidFill>
                <a:latin typeface="Arial" panose="020B0604020202090204" pitchFamily="34" charset="0"/>
                <a:ea typeface="微软雅黑" panose="020B0503020204020204" charset="-122"/>
              </a:defRPr>
            </a:lvl2pPr>
            <a:lvl3pPr>
              <a:defRPr sz="1400" baseline="0">
                <a:solidFill>
                  <a:schemeClr val="tx1">
                    <a:lumMod val="85000"/>
                    <a:lumOff val="15000"/>
                  </a:schemeClr>
                </a:solidFill>
                <a:latin typeface="Arial" panose="020B0604020202090204" pitchFamily="34" charset="0"/>
                <a:ea typeface="微软雅黑" panose="020B0503020204020204" charset="-122"/>
              </a:defRPr>
            </a:lvl3pPr>
            <a:lvl4pPr>
              <a:defRPr sz="1400" baseline="0">
                <a:solidFill>
                  <a:schemeClr val="tx1">
                    <a:lumMod val="85000"/>
                    <a:lumOff val="15000"/>
                  </a:schemeClr>
                </a:solidFill>
                <a:latin typeface="Arial" panose="020B0604020202090204" pitchFamily="34" charset="0"/>
                <a:ea typeface="微软雅黑" panose="020B0503020204020204" charset="-122"/>
              </a:defRPr>
            </a:lvl4pPr>
            <a:lvl5pPr>
              <a:defRPr sz="14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6"/>
            </p:custDataLst>
          </p:nvPr>
        </p:nvSpPr>
        <p:spPr>
          <a:xfrm>
            <a:off x="6242400" y="1663200"/>
            <a:ext cx="5367600" cy="28944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panose="020B0503020204020204" charset="-122"/>
              </a:defRPr>
            </a:lvl1pPr>
            <a:lvl2pPr>
              <a:defRPr sz="1400" baseline="0">
                <a:solidFill>
                  <a:schemeClr val="tx1">
                    <a:lumMod val="85000"/>
                    <a:lumOff val="15000"/>
                  </a:schemeClr>
                </a:solidFill>
                <a:latin typeface="Arial" panose="020B0604020202090204" pitchFamily="34" charset="0"/>
                <a:ea typeface="微软雅黑" panose="020B0503020204020204" charset="-122"/>
              </a:defRPr>
            </a:lvl2pPr>
            <a:lvl3pPr>
              <a:defRPr sz="1400" baseline="0">
                <a:solidFill>
                  <a:schemeClr val="tx1">
                    <a:lumMod val="85000"/>
                    <a:lumOff val="15000"/>
                  </a:schemeClr>
                </a:solidFill>
                <a:latin typeface="Arial" panose="020B0604020202090204" pitchFamily="34" charset="0"/>
                <a:ea typeface="微软雅黑" panose="020B0503020204020204" charset="-122"/>
              </a:defRPr>
            </a:lvl3pPr>
            <a:lvl4pPr>
              <a:defRPr sz="1400" baseline="0">
                <a:solidFill>
                  <a:schemeClr val="tx1">
                    <a:lumMod val="85000"/>
                    <a:lumOff val="15000"/>
                  </a:schemeClr>
                </a:solidFill>
                <a:latin typeface="Arial" panose="020B0604020202090204" pitchFamily="34" charset="0"/>
                <a:ea typeface="微软雅黑" panose="020B0503020204020204" charset="-122"/>
              </a:defRPr>
            </a:lvl4pPr>
            <a:lvl5pPr>
              <a:defRPr sz="14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7"/>
            </p:custDataLst>
          </p:nvPr>
        </p:nvSpPr>
        <p:spPr>
          <a:xfrm>
            <a:off x="572400" y="4816800"/>
            <a:ext cx="5342400" cy="7812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8"/>
            </p:custDataLst>
          </p:nvPr>
        </p:nvSpPr>
        <p:spPr>
          <a:xfrm>
            <a:off x="6253200" y="4813200"/>
            <a:ext cx="5367600" cy="7812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3" name="日期占位符 2"/>
          <p:cNvSpPr>
            <a:spLocks noGrp="1"/>
          </p:cNvSpPr>
          <p:nvPr>
            <p:ph type="dt" sz="half" idx="10"/>
            <p:custDataLst>
              <p:tags r:id="rId9"/>
            </p:custDataLst>
          </p:nvPr>
        </p:nvSpPr>
        <p:spPr/>
        <p:txBody>
          <a:bodyPr wrap="square" lIns="90000" tIns="46800" rIns="90000" bIns="46800">
            <a:normAutofit/>
          </a:bodyPr>
          <a:lstStyle/>
          <a:p>
            <a:fld id="{760FBDFE-C587-4B4C-A407-44438C67B59E}" type="datetimeFigureOut">
              <a:rPr lang="zh-CN" altLang="en-US" smtClean="0"/>
              <a:t>2024/9/27</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a:blip r:embed="rId8"/>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单击此处编辑标题</a:t>
            </a:r>
          </a:p>
        </p:txBody>
      </p:sp>
      <p:sp>
        <p:nvSpPr>
          <p:cNvPr id="4" name="页脚占位符 3"/>
          <p:cNvSpPr>
            <a:spLocks noGrp="1"/>
          </p:cNvSpPr>
          <p:nvPr>
            <p:ph type="ftr" sz="quarter" idx="11"/>
            <p:custDataLst>
              <p:tags r:id="rId3"/>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4"/>
            </p:custDataLst>
          </p:nvPr>
        </p:nvSpPr>
        <p:spPr/>
        <p:txBody>
          <a:bodyPr wrap="square" lIns="90000" tIns="46800" rIns="90000" bIns="46800">
            <a:normAutofit/>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5"/>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p>
            <a:fld id="{760FBDFE-C587-4B4C-A407-44438C67B59E}" type="datetimeFigureOut">
              <a:rPr lang="zh-CN" altLang="en-US" smtClean="0"/>
              <a:t>2024/9/27</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userDrawn="1">
  <p:cSld name="1_标题幻灯片">
    <p:bg>
      <p:bgPr>
        <a:blipFill>
          <a:blip r:embed="rId9"/>
          <a:stretch>
            <a:fillRect t="-9239" b="-9205"/>
          </a:stretch>
        </a:blipFill>
        <a:effectLst/>
      </p:bgPr>
    </p:bg>
    <p:spTree>
      <p:nvGrpSpPr>
        <p:cNvPr id="1" name=""/>
        <p:cNvGrpSpPr/>
        <p:nvPr/>
      </p:nvGrpSpPr>
      <p:grpSpPr>
        <a:xfrm>
          <a:off x="0" y="0"/>
          <a:ext cx="0" cy="0"/>
          <a:chOff x="0" y="0"/>
          <a:chExt cx="0" cy="0"/>
        </a:xfrm>
      </p:grpSpPr>
      <p:sp>
        <p:nvSpPr>
          <p:cNvPr id="9801" name="副标题 2"/>
          <p:cNvSpPr>
            <a:spLocks noGrp="1"/>
          </p:cNvSpPr>
          <p:nvPr>
            <p:ph type="subTitle" idx="1"/>
            <p:custDataLst>
              <p:tags r:id="rId1"/>
            </p:custDataLst>
          </p:nvPr>
        </p:nvSpPr>
        <p:spPr>
          <a:xfrm>
            <a:off x="5474869" y="3046003"/>
            <a:ext cx="5357061" cy="558799"/>
          </a:xfrm>
        </p:spPr>
        <p:txBody>
          <a:bodyPr anchor="t">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9802" name="标题 1"/>
          <p:cNvSpPr>
            <a:spLocks noGrp="1"/>
          </p:cNvSpPr>
          <p:nvPr>
            <p:ph type="ctrTitle" hasCustomPrompt="1"/>
            <p:custDataLst>
              <p:tags r:id="rId2"/>
            </p:custDataLst>
          </p:nvPr>
        </p:nvSpPr>
        <p:spPr>
          <a:xfrm>
            <a:off x="5474869" y="1705880"/>
            <a:ext cx="5357061" cy="1257932"/>
          </a:xfrm>
        </p:spPr>
        <p:txBody>
          <a:bodyPr lIns="0" anchor="b">
            <a:normAutofit/>
          </a:bodyPr>
          <a:lstStyle>
            <a:lvl1pPr algn="l">
              <a:defRPr sz="6000">
                <a:solidFill>
                  <a:schemeClr val="bg1"/>
                </a:solidFill>
              </a:defRPr>
            </a:lvl1pPr>
          </a:lstStyle>
          <a:p>
            <a:r>
              <a:rPr lang="zh-CN" altLang="en-US" dirty="0"/>
              <a:t>编辑标题</a:t>
            </a:r>
          </a:p>
        </p:txBody>
      </p:sp>
      <p:sp>
        <p:nvSpPr>
          <p:cNvPr id="12" name="文本占位符 13"/>
          <p:cNvSpPr>
            <a:spLocks noGrp="1"/>
          </p:cNvSpPr>
          <p:nvPr>
            <p:ph type="body" sz="quarter" idx="10" hasCustomPrompt="1"/>
            <p:custDataLst>
              <p:tags r:id="rId3"/>
            </p:custDataLst>
          </p:nvPr>
        </p:nvSpPr>
        <p:spPr>
          <a:xfrm>
            <a:off x="5495416" y="4268500"/>
            <a:ext cx="2030833" cy="396000"/>
          </a:xfrm>
        </p:spPr>
        <p:txBody>
          <a:bodyPr vert="horz" anchor="ctr">
            <a:normAutofit/>
          </a:bodyPr>
          <a:lstStyle>
            <a:lvl1pPr marL="0" indent="0" algn="l">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4"/>
            </p:custDataLst>
          </p:nvPr>
        </p:nvSpPr>
        <p:spPr>
          <a:xfrm>
            <a:off x="5495416" y="4777581"/>
            <a:ext cx="2030833" cy="396000"/>
          </a:xfrm>
        </p:spPr>
        <p:txBody>
          <a:bodyPr vert="horz" anchor="ctr">
            <a:normAutofit/>
          </a:bodyPr>
          <a:lstStyle>
            <a:lvl1pPr marL="0" indent="0" algn="l">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p>
        </p:txBody>
      </p:sp>
      <p:sp>
        <p:nvSpPr>
          <p:cNvPr id="15" name="日期占位符 14"/>
          <p:cNvSpPr>
            <a:spLocks noGrp="1"/>
          </p:cNvSpPr>
          <p:nvPr>
            <p:ph type="dt" sz="half" idx="12"/>
            <p:custDataLst>
              <p:tags r:id="rId5"/>
            </p:custDataLst>
          </p:nvPr>
        </p:nvSpPr>
        <p:spPr/>
        <p:txBody>
          <a:bodyPr/>
          <a:lstStyle/>
          <a:p>
            <a:fld id="{760FBDFE-C587-4B4C-A407-44438C67B59E}" type="datetimeFigureOut">
              <a:rPr lang="zh-CN" altLang="en-US" smtClean="0"/>
              <a:t>2024/9/27</a:t>
            </a:fld>
            <a:endParaRPr lang="zh-CN" altLang="en-US"/>
          </a:p>
        </p:txBody>
      </p:sp>
      <p:sp>
        <p:nvSpPr>
          <p:cNvPr id="16" name="页脚占位符 15"/>
          <p:cNvSpPr>
            <a:spLocks noGrp="1"/>
          </p:cNvSpPr>
          <p:nvPr>
            <p:ph type="ftr" sz="quarter" idx="13"/>
            <p:custDataLst>
              <p:tags r:id="rId6"/>
            </p:custDataLst>
          </p:nvPr>
        </p:nvSpPr>
        <p:spPr/>
        <p:txBody>
          <a:bodyPr/>
          <a:lstStyle/>
          <a:p>
            <a:endParaRPr lang="zh-CN" altLang="en-US" dirty="0"/>
          </a:p>
        </p:txBody>
      </p:sp>
      <p:sp>
        <p:nvSpPr>
          <p:cNvPr id="17" name="灯片编号占位符 16"/>
          <p:cNvSpPr>
            <a:spLocks noGrp="1"/>
          </p:cNvSpPr>
          <p:nvPr>
            <p:ph type="sldNum" sz="quarter" idx="14"/>
            <p:custDataLst>
              <p:tags r:id="rId7"/>
            </p:custDataLst>
          </p:nvPr>
        </p:nvSpPr>
        <p:spPr/>
        <p:txBody>
          <a:body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1879384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1452803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1047933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1391804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3742324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3508865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708450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2385682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3335124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56019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508184" y="4084721"/>
            <a:ext cx="4567816" cy="793459"/>
          </a:xfrm>
        </p:spPr>
        <p:txBody>
          <a:bodyPr lIns="90000" tIns="46800" rIns="90000" bIns="0" anchor="b" anchorCtr="0">
            <a:normAutofit/>
          </a:bodyPr>
          <a:lstStyle>
            <a:lvl1pPr algn="ctr">
              <a:defRPr sz="3600" u="none" strike="noStrike" kern="1200" cap="none" spc="300" normalizeH="0" baseline="0">
                <a:solidFill>
                  <a:schemeClr val="tx1">
                    <a:lumMod val="85000"/>
                    <a:lumOff val="15000"/>
                  </a:schemeClr>
                </a:solidFill>
                <a:uFillTx/>
                <a:latin typeface="Arial" panose="020B060402020209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2"/>
            </p:custDataLst>
          </p:nvPr>
        </p:nvSpPr>
        <p:spPr>
          <a:xfrm>
            <a:off x="3508179" y="4956280"/>
            <a:ext cx="4567816" cy="1077985"/>
          </a:xfrm>
        </p:spPr>
        <p:txBody>
          <a:bodyPr lIns="90000" tIns="0" rIns="90000" bIns="46800">
            <a:normAutofit/>
          </a:bodyPr>
          <a:lstStyle>
            <a:lvl1pPr marL="0" indent="0" algn="ctr" eaLnBrk="1" fontAlgn="auto" latinLnBrk="0" hangingPunct="1">
              <a:buNone/>
              <a:defRPr kumimoji="0" lang="zh-CN" altLang="en-US" sz="2000" b="0" i="0" u="none" strike="noStrike" kern="1200" cap="none" spc="150" normalizeH="0" baseline="0" noProof="1">
                <a:solidFill>
                  <a:schemeClr val="bg1">
                    <a:lumMod val="50000"/>
                  </a:schemeClr>
                </a:solidFill>
                <a:uFillTx/>
                <a:latin typeface="Arial" panose="020B060402020209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cxnSp>
        <p:nvCxnSpPr>
          <p:cNvPr id="8" name="直接连接符 7"/>
          <p:cNvCxnSpPr/>
          <p:nvPr>
            <p:custDataLst>
              <p:tags r:id="rId6"/>
            </p:custDataLst>
          </p:nvPr>
        </p:nvCxnSpPr>
        <p:spPr>
          <a:xfrm>
            <a:off x="5237746" y="3998543"/>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E1C948-D43A-42DA-B254-9F6AB21CCB23}" type="datetimeFigureOut">
              <a:rPr lang="zh-CN" altLang="en-US" smtClean="0"/>
              <a:t>2024/9/27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270194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90204" pitchFamily="34" charset="0"/>
                <a:ea typeface="微软雅黑" panose="020B0503020204020204" charset="-122"/>
              </a:defRPr>
            </a:lvl1pPr>
            <a:lvl2pPr>
              <a:defRPr sz="1600" baseline="0">
                <a:solidFill>
                  <a:schemeClr val="tx1">
                    <a:lumMod val="85000"/>
                    <a:lumOff val="15000"/>
                  </a:schemeClr>
                </a:solidFill>
                <a:latin typeface="Arial" panose="020B0604020202090204" pitchFamily="34" charset="0"/>
                <a:ea typeface="微软雅黑" panose="020B0503020204020204" charset="-122"/>
              </a:defRPr>
            </a:lvl2pPr>
            <a:lvl3pPr>
              <a:defRPr sz="1600" baseline="0">
                <a:solidFill>
                  <a:schemeClr val="tx1">
                    <a:lumMod val="85000"/>
                    <a:lumOff val="15000"/>
                  </a:schemeClr>
                </a:solidFill>
                <a:latin typeface="Arial" panose="020B0604020202090204" pitchFamily="34" charset="0"/>
                <a:ea typeface="微软雅黑" panose="020B0503020204020204" charset="-122"/>
              </a:defRPr>
            </a:lvl3pPr>
            <a:lvl4pPr>
              <a:defRPr sz="1600" baseline="0">
                <a:solidFill>
                  <a:schemeClr val="tx1">
                    <a:lumMod val="85000"/>
                    <a:lumOff val="15000"/>
                  </a:schemeClr>
                </a:solidFill>
                <a:latin typeface="Arial" panose="020B0604020202090204" pitchFamily="34" charset="0"/>
                <a:ea typeface="微软雅黑" panose="020B0503020204020204" charset="-122"/>
              </a:defRPr>
            </a:lvl4pPr>
            <a:lvl5pPr>
              <a:defRPr sz="16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lIns="90000" tIns="46800" rIns="90000" bIns="46800">
            <a:normAutofit/>
          </a:bodyPr>
          <a:lstStyle/>
          <a:p>
            <a:fld id="{760FBDFE-C587-4B4C-A407-44438C67B59E}" type="datetimeFigureOut">
              <a:rPr lang="zh-CN" altLang="en-US" smtClean="0"/>
              <a:t>2024/9/27</a:t>
            </a:fld>
            <a:endParaRPr lang="zh-CN" altLang="en-US"/>
          </a:p>
        </p:txBody>
      </p:sp>
      <p:sp>
        <p:nvSpPr>
          <p:cNvPr id="6" name="页脚占位符 5"/>
          <p:cNvSpPr>
            <a:spLocks noGrp="1"/>
          </p:cNvSpPr>
          <p:nvPr>
            <p:ph type="ftr" sz="quarter" idx="11"/>
            <p:custDataLst>
              <p:tags r:id="rId5"/>
            </p:custDataLst>
          </p:nvPr>
        </p:nvSpPr>
        <p:spPr/>
        <p:txBody>
          <a:bodyPr lIns="90000" tIns="46800" rIns="90000" bIns="46800">
            <a:normAutofit/>
          </a:bodyPr>
          <a:lstStyle/>
          <a:p>
            <a:endParaRPr lang="zh-CN" altLang="en-US"/>
          </a:p>
        </p:txBody>
      </p:sp>
      <p:sp>
        <p:nvSpPr>
          <p:cNvPr id="7" name="灯片编号占位符 6"/>
          <p:cNvSpPr>
            <a:spLocks noGrp="1"/>
          </p:cNvSpPr>
          <p:nvPr>
            <p:ph type="sldNum" sz="quarter" idx="12"/>
            <p:custDataLst>
              <p:tags r:id="rId6"/>
            </p:custDataLst>
          </p:nvPr>
        </p:nvSpPr>
        <p:spPr/>
        <p:txBody>
          <a:bodyPr lIns="90000" tIns="46800" rIns="90000" bIns="46800">
            <a:normAutofit/>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lIns="90000" tIns="46800" rIns="90000" bIns="46800">
            <a:normAutofit/>
          </a:bodyPr>
          <a:lstStyle/>
          <a:p>
            <a:fld id="{760FBDFE-C587-4B4C-A407-44438C67B59E}" type="datetimeFigureOut">
              <a:rPr lang="zh-CN" altLang="en-US" smtClean="0"/>
              <a:t>2024/9/27</a:t>
            </a:fld>
            <a:endParaRPr lang="zh-CN" altLang="en-US"/>
          </a:p>
        </p:txBody>
      </p:sp>
      <p:sp>
        <p:nvSpPr>
          <p:cNvPr id="8" name="页脚占位符 7"/>
          <p:cNvSpPr>
            <a:spLocks noGrp="1"/>
          </p:cNvSpPr>
          <p:nvPr>
            <p:ph type="ftr" sz="quarter" idx="11"/>
            <p:custDataLst>
              <p:tags r:id="rId7"/>
            </p:custDataLst>
          </p:nvPr>
        </p:nvSpPr>
        <p:spPr/>
        <p:txBody>
          <a:bodyPr lIns="90000" tIns="46800" rIns="90000" bIns="46800">
            <a:normAutofit/>
          </a:bodyPr>
          <a:lstStyle/>
          <a:p>
            <a:endParaRPr lang="zh-CN" altLang="en-US"/>
          </a:p>
        </p:txBody>
      </p:sp>
      <p:sp>
        <p:nvSpPr>
          <p:cNvPr id="9" name="灯片编号占位符 8"/>
          <p:cNvSpPr>
            <a:spLocks noGrp="1"/>
          </p:cNvSpPr>
          <p:nvPr>
            <p:ph type="sldNum" sz="quarter" idx="12"/>
            <p:custDataLst>
              <p:tags r:id="rId8"/>
            </p:custDataLst>
          </p:nvPr>
        </p:nvSpPr>
        <p:spPr/>
        <p:txBody>
          <a:bodyPr lIns="90000" tIns="46800" rIns="90000" bIns="46800">
            <a:normAutofit/>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324678" y="294859"/>
            <a:ext cx="11542644" cy="6268279"/>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a:p>
        </p:txBody>
      </p:sp>
      <p:sp>
        <p:nvSpPr>
          <p:cNvPr id="2" name="标题 1"/>
          <p:cNvSpPr>
            <a:spLocks noGrp="1"/>
          </p:cNvSpPr>
          <p:nvPr>
            <p:ph type="title"/>
            <p:custDataLst>
              <p:tags r:id="rId2"/>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lIns="90000" tIns="46800" rIns="90000" bIns="46800">
            <a:normAutofit/>
          </a:bodyPr>
          <a:lstStyle/>
          <a:p>
            <a:fld id="{760FBDFE-C587-4B4C-A407-44438C67B59E}" type="datetimeFigureOut">
              <a:rPr lang="zh-CN" altLang="en-US" smtClean="0"/>
              <a:t>2024/9/27</a:t>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p>
            <a:endParaRPr lang="zh-CN" altLang="en-US"/>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2024/9/27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4"/>
            </p:custDataLst>
          </p:nvPr>
        </p:nvSpPr>
        <p:spPr/>
        <p:txBody>
          <a:bodyPr lIns="90000" tIns="46800" rIns="90000" bIns="46800">
            <a:normAutofit/>
          </a:bodyPr>
          <a:lstStyle/>
          <a:p>
            <a:fld id="{9EFD9D74-47D9-4702-A33C-335B63B48DBF}" type="datetimeFigureOut">
              <a:rPr lang="zh-CN" altLang="en-US" smtClean="0"/>
              <a:t>2024/9/27</a:t>
            </a:fld>
            <a:endParaRPr lang="zh-CN" altLang="en-US" dirty="0"/>
          </a:p>
        </p:txBody>
      </p:sp>
      <p:sp>
        <p:nvSpPr>
          <p:cNvPr id="6" name="页脚占位符 5"/>
          <p:cNvSpPr>
            <a:spLocks noGrp="1"/>
          </p:cNvSpPr>
          <p:nvPr>
            <p:ph type="ftr" sz="quarter" idx="11"/>
            <p:custDataLst>
              <p:tags r:id="rId5"/>
            </p:custDataLst>
          </p:nvPr>
        </p:nvSpPr>
        <p:spPr/>
        <p:txBody>
          <a:bodyPr lIns="90000" tIns="46800" rIns="90000" bIns="46800">
            <a:normAutofit/>
          </a:bodyPr>
          <a:lstStyle/>
          <a:p>
            <a:endParaRPr lang="zh-CN" altLang="en-US" dirty="0"/>
          </a:p>
        </p:txBody>
      </p:sp>
      <p:sp>
        <p:nvSpPr>
          <p:cNvPr id="7" name="灯片编号占位符 6"/>
          <p:cNvSpPr>
            <a:spLocks noGrp="1"/>
          </p:cNvSpPr>
          <p:nvPr>
            <p:ph type="sldNum" sz="quarter" idx="12"/>
            <p:custDataLst>
              <p:tags r:id="rId6"/>
            </p:custDataLst>
          </p:nvPr>
        </p:nvSpPr>
        <p:spPr/>
        <p:txBody>
          <a:bodyPr lIns="90000" tIns="46800" rIns="90000" bIns="46800">
            <a:normAutofit/>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11583670" y="5733415"/>
            <a:ext cx="498475" cy="1082675"/>
            <a:chOff x="17775" y="8015"/>
            <a:chExt cx="1252" cy="2719"/>
          </a:xfrm>
        </p:grpSpPr>
        <p:sp>
          <p:nvSpPr>
            <p:cNvPr id="13" name="椭圆 12"/>
            <p:cNvSpPr/>
            <p:nvPr userDrawn="1">
              <p:custDataLst>
                <p:tags r:id="rId7"/>
              </p:custDataLst>
            </p:nvPr>
          </p:nvSpPr>
          <p:spPr>
            <a:xfrm>
              <a:off x="18152" y="9860"/>
              <a:ext cx="875" cy="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8"/>
              </p:custDataLst>
            </p:nvPr>
          </p:nvSpPr>
          <p:spPr>
            <a:xfrm>
              <a:off x="17775" y="9140"/>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9"/>
              </p:custDataLst>
            </p:nvPr>
          </p:nvSpPr>
          <p:spPr>
            <a:xfrm>
              <a:off x="18401" y="8687"/>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0"/>
              </p:custDataLst>
            </p:nvPr>
          </p:nvSpPr>
          <p:spPr>
            <a:xfrm>
              <a:off x="17883" y="8015"/>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2024/9/27</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lIns="90000" tIns="46800" rIns="90000" bIns="4680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2024/9/27</a:t>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0000" tIns="46800" rIns="90000" bIns="4680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0000" tIns="46800" rIns="90000" bIns="4680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1C948-D43A-42DA-B254-9F6AB21CCB23}" type="datetimeFigureOut">
              <a:rPr lang="zh-CN" altLang="en-US" smtClean="0"/>
              <a:t>2024/9/27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35257-EDF2-4084-BEA2-32CC93C2359A}" type="slidenum">
              <a:rPr lang="zh-CN" altLang="en-US" smtClean="0"/>
              <a:t>‹#›</a:t>
            </a:fld>
            <a:endParaRPr lang="zh-CN" altLang="en-US"/>
          </a:p>
        </p:txBody>
      </p:sp>
    </p:spTree>
    <p:extLst>
      <p:ext uri="{BB962C8B-B14F-4D97-AF65-F5344CB8AC3E}">
        <p14:creationId xmlns:p14="http://schemas.microsoft.com/office/powerpoint/2010/main" val="26868247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hyperlink" Target="https://dl.acm.org/" TargetMode="Externa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8" name="标题 1"/>
          <p:cNvSpPr txBox="1">
            <a:spLocks/>
          </p:cNvSpPr>
          <p:nvPr/>
        </p:nvSpPr>
        <p:spPr>
          <a:xfrm>
            <a:off x="67136" y="1117908"/>
            <a:ext cx="10852237" cy="4419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err="1">
                <a:latin typeface="Arial" panose="020B0604020202020204" pitchFamily="34" charset="0"/>
                <a:cs typeface="Arial" panose="020B0604020202020204" pitchFamily="34" charset="0"/>
              </a:rPr>
              <a:t>Charlesworth</a:t>
            </a:r>
            <a:r>
              <a:rPr lang="en-US" altLang="zh-CN" sz="4000" b="1" dirty="0">
                <a:latin typeface="Arial" panose="020B0604020202020204" pitchFamily="34" charset="0"/>
                <a:cs typeface="Arial" panose="020B0604020202020204" pitchFamily="34" charset="0"/>
              </a:rPr>
              <a:t> Group</a:t>
            </a:r>
            <a:endParaRPr lang="zh-CN" altLang="en-US" sz="4000" b="1" dirty="0">
              <a:latin typeface="Arial" panose="020B0604020202020204" pitchFamily="34" charset="0"/>
              <a:cs typeface="Arial" panose="020B0604020202020204" pitchFamily="34" charset="0"/>
            </a:endParaRPr>
          </a:p>
        </p:txBody>
      </p:sp>
      <p:sp>
        <p:nvSpPr>
          <p:cNvPr id="9" name="内容占位符 2"/>
          <p:cNvSpPr txBox="1">
            <a:spLocks/>
          </p:cNvSpPr>
          <p:nvPr/>
        </p:nvSpPr>
        <p:spPr>
          <a:xfrm>
            <a:off x="396980" y="1838524"/>
            <a:ext cx="10344911" cy="3555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56032">
              <a:buFont typeface="Wingdings 3"/>
              <a:buChar char=""/>
              <a:defRPr/>
            </a:pPr>
            <a:r>
              <a:rPr lang="zh-CN" altLang="en-US" sz="2400" b="1" dirty="0">
                <a:latin typeface="楷体" pitchFamily="49" charset="-122"/>
                <a:ea typeface="楷体" pitchFamily="49" charset="-122"/>
              </a:rPr>
              <a:t>查尔斯沃思集团  </a:t>
            </a:r>
            <a:r>
              <a:rPr lang="zh-CN" altLang="en-US" sz="2400" dirty="0">
                <a:latin typeface="楷体" pitchFamily="49" charset="-122"/>
                <a:ea typeface="楷体" pitchFamily="49" charset="-122"/>
              </a:rPr>
              <a:t>是世界领先的出版、编辑服务提供商和版权代理机构。查尔斯集团成立于</a:t>
            </a:r>
            <a:r>
              <a:rPr lang="en-US" altLang="zh-CN" sz="2400" dirty="0">
                <a:latin typeface="楷体" pitchFamily="49" charset="-122"/>
                <a:ea typeface="楷体" pitchFamily="49" charset="-122"/>
              </a:rPr>
              <a:t>1928</a:t>
            </a:r>
            <a:r>
              <a:rPr lang="zh-CN" altLang="en-US" sz="2400" dirty="0">
                <a:latin typeface="楷体" pitchFamily="49" charset="-122"/>
                <a:ea typeface="楷体" pitchFamily="49" charset="-122"/>
              </a:rPr>
              <a:t>年，总部位于英国，在美国和中国设有分公司。 </a:t>
            </a:r>
            <a:endParaRPr lang="en-US" altLang="zh-CN" sz="2400" dirty="0">
              <a:latin typeface="楷体" pitchFamily="49" charset="-122"/>
              <a:ea typeface="楷体" pitchFamily="49" charset="-122"/>
            </a:endParaRPr>
          </a:p>
          <a:p>
            <a:pPr marL="365760" indent="-256032">
              <a:buFont typeface="Wingdings 3"/>
              <a:buChar char=""/>
              <a:defRPr/>
            </a:pPr>
            <a:r>
              <a:rPr lang="zh-CN" altLang="en-US" sz="2400" b="1" dirty="0">
                <a:latin typeface="楷体" pitchFamily="49" charset="-122"/>
                <a:ea typeface="楷体" pitchFamily="49" charset="-122"/>
              </a:rPr>
              <a:t>查尔斯沃思</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中国  </a:t>
            </a:r>
            <a:r>
              <a:rPr lang="en-US" altLang="zh-CN" sz="2400" dirty="0">
                <a:latin typeface="楷体" pitchFamily="49" charset="-122"/>
                <a:ea typeface="楷体" pitchFamily="49" charset="-122"/>
              </a:rPr>
              <a:t>1999</a:t>
            </a:r>
            <a:r>
              <a:rPr lang="zh-CN" altLang="en-US" sz="2400" dirty="0">
                <a:latin typeface="楷体" pitchFamily="49" charset="-122"/>
                <a:ea typeface="楷体" pitchFamily="49" charset="-122"/>
              </a:rPr>
              <a:t>年成立于北京，是查尔斯沃思集团在中国的全资子公司。</a:t>
            </a:r>
            <a:endParaRPr lang="en-US" altLang="zh-CN" sz="2400" dirty="0">
              <a:latin typeface="楷体" pitchFamily="49" charset="-122"/>
              <a:ea typeface="楷体" pitchFamily="49" charset="-122"/>
            </a:endParaRPr>
          </a:p>
          <a:p>
            <a:pPr marL="109728" indent="0">
              <a:buFont typeface="Arial" panose="020B0604020202020204" pitchFamily="34" charset="0"/>
              <a:buNone/>
              <a:defRPr/>
            </a:pPr>
            <a:r>
              <a:rPr lang="zh-CN" altLang="en-US" sz="2400" dirty="0">
                <a:latin typeface="楷体" pitchFamily="49" charset="-122"/>
                <a:ea typeface="楷体" pitchFamily="49" charset="-122"/>
              </a:rPr>
              <a:t>业务范围：</a:t>
            </a:r>
            <a:endParaRPr lang="en-US" altLang="zh-CN" sz="2400" dirty="0">
              <a:latin typeface="楷体" pitchFamily="49" charset="-122"/>
              <a:ea typeface="楷体" pitchFamily="49" charset="-122"/>
            </a:endParaRPr>
          </a:p>
          <a:p>
            <a:pPr marL="452628">
              <a:buFont typeface="Wingdings" panose="05000000000000000000" pitchFamily="2" charset="2"/>
              <a:buChar char="l"/>
              <a:defRPr/>
            </a:pPr>
            <a:r>
              <a:rPr lang="zh-CN" altLang="en-US" sz="2400" dirty="0">
                <a:latin typeface="楷体" pitchFamily="49" charset="-122"/>
                <a:ea typeface="楷体" pitchFamily="49" charset="-122"/>
              </a:rPr>
              <a:t>版权代理：代理</a:t>
            </a:r>
            <a:r>
              <a:rPr lang="en-US" altLang="zh-CN" sz="2400" dirty="0">
                <a:latin typeface="楷体" pitchFamily="49" charset="-122"/>
                <a:ea typeface="楷体" pitchFamily="49" charset="-122"/>
              </a:rPr>
              <a:t>70</a:t>
            </a:r>
            <a:r>
              <a:rPr lang="zh-CN" altLang="en-US" sz="2400" dirty="0">
                <a:latin typeface="楷体" pitchFamily="49" charset="-122"/>
                <a:ea typeface="楷体" pitchFamily="49" charset="-122"/>
              </a:rPr>
              <a:t>多家国外出版社和学协会</a:t>
            </a:r>
            <a:endParaRPr lang="en-US" altLang="zh-CN" sz="2400" dirty="0">
              <a:latin typeface="楷体" pitchFamily="49" charset="-122"/>
              <a:ea typeface="楷体" pitchFamily="49" charset="-122"/>
            </a:endParaRPr>
          </a:p>
          <a:p>
            <a:pPr marL="452628">
              <a:buFont typeface="Wingdings" panose="05000000000000000000" pitchFamily="2" charset="2"/>
              <a:buChar char="l"/>
              <a:defRPr/>
            </a:pPr>
            <a:r>
              <a:rPr lang="zh-CN" altLang="en-US" sz="2400" dirty="0">
                <a:latin typeface="楷体" pitchFamily="49" charset="-122"/>
                <a:ea typeface="楷体" pitchFamily="49" charset="-122"/>
              </a:rPr>
              <a:t>作者服务：润色、查重、数据结构分析等</a:t>
            </a:r>
            <a:endParaRPr lang="en-US" altLang="zh-CN" sz="2400" dirty="0">
              <a:latin typeface="楷体" pitchFamily="49" charset="-122"/>
              <a:ea typeface="楷体" pitchFamily="49" charset="-122"/>
            </a:endParaRPr>
          </a:p>
          <a:p>
            <a:pPr marL="452628">
              <a:buFont typeface="Wingdings" panose="05000000000000000000" pitchFamily="2" charset="2"/>
              <a:buChar char="l"/>
              <a:defRPr/>
            </a:pPr>
            <a:r>
              <a:rPr lang="zh-CN" altLang="en-US" sz="2400" dirty="0">
                <a:latin typeface="楷体" pitchFamily="49" charset="-122"/>
                <a:ea typeface="楷体" pitchFamily="49" charset="-122"/>
              </a:rPr>
              <a:t>国外出版社市场推广</a:t>
            </a:r>
            <a:endParaRPr lang="en-US" altLang="zh-CN" sz="2400" dirty="0">
              <a:latin typeface="楷体" pitchFamily="49" charset="-122"/>
              <a:ea typeface="楷体" pitchFamily="49" charset="-122"/>
            </a:endParaRPr>
          </a:p>
          <a:p>
            <a:pPr marL="452628">
              <a:buFont typeface="Wingdings" panose="05000000000000000000" pitchFamily="2" charset="2"/>
              <a:buChar char="l"/>
              <a:defRPr/>
            </a:pPr>
            <a:endParaRPr lang="en-US" altLang="zh-CN" sz="2400" dirty="0">
              <a:latin typeface="楷体" pitchFamily="49" charset="-122"/>
              <a:ea typeface="楷体" pitchFamily="49" charset="-122"/>
            </a:endParaRPr>
          </a:p>
          <a:p>
            <a:pPr marL="452628">
              <a:buFont typeface="Wingdings" panose="05000000000000000000" pitchFamily="2" charset="2"/>
              <a:buChar char="l"/>
              <a:defRPr/>
            </a:pPr>
            <a:endParaRPr lang="en-US" altLang="zh-CN" sz="2400" dirty="0">
              <a:latin typeface="楷体" pitchFamily="49" charset="-122"/>
              <a:ea typeface="楷体" pitchFamily="49" charset="-122"/>
            </a:endParaRPr>
          </a:p>
          <a:p>
            <a:pPr marL="109728" indent="0">
              <a:buFont typeface="Arial" panose="020B0604020202020204" pitchFamily="34" charset="0"/>
              <a:buNone/>
              <a:defRPr/>
            </a:pPr>
            <a:endParaRPr lang="en-US" altLang="zh-CN" sz="2400" dirty="0">
              <a:latin typeface="楷体" pitchFamily="49" charset="-122"/>
              <a:ea typeface="楷体" pitchFamily="49" charset="-122"/>
            </a:endParaRPr>
          </a:p>
          <a:p>
            <a:pPr marL="365760" indent="-256032">
              <a:buFont typeface="Wingdings 3"/>
              <a:buChar char=""/>
              <a:defRPr/>
            </a:pPr>
            <a:endParaRPr lang="en-US" altLang="zh-CN" sz="2400" dirty="0">
              <a:latin typeface="楷体" pitchFamily="49" charset="-122"/>
              <a:ea typeface="楷体" pitchFamily="49" charset="-122"/>
            </a:endParaRPr>
          </a:p>
          <a:p>
            <a:pPr marL="365760" indent="-256032">
              <a:buFont typeface="Arial" panose="020B0604020202020204" pitchFamily="34" charset="0"/>
              <a:buNone/>
              <a:defRPr/>
            </a:pPr>
            <a:endParaRPr lang="zh-CN" altLang="en-US" dirty="0">
              <a:latin typeface="楷体" pitchFamily="49" charset="-122"/>
              <a:ea typeface="楷体" pitchFamily="49" charset="-122"/>
            </a:endParaRPr>
          </a:p>
          <a:p>
            <a:endParaRPr lang="zh-CN" altLang="en-US" dirty="0"/>
          </a:p>
        </p:txBody>
      </p:sp>
    </p:spTree>
    <p:extLst>
      <p:ext uri="{BB962C8B-B14F-4D97-AF65-F5344CB8AC3E}">
        <p14:creationId xmlns:p14="http://schemas.microsoft.com/office/powerpoint/2010/main" val="2864907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8414327" y="1074705"/>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2.</a:t>
            </a:r>
            <a:r>
              <a:rPr lang="zh-CN" altLang="en-US" dirty="0">
                <a:solidFill>
                  <a:srgbClr val="000000">
                    <a:lumMod val="85000"/>
                    <a:lumOff val="15000"/>
                  </a:srgbClr>
                </a:solidFill>
                <a:cs typeface="微软雅黑" panose="020B0503020204020204" charset="-122"/>
              </a:rPr>
              <a:t>高级</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检索（接上页</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2</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860319" y="1881156"/>
            <a:ext cx="3580308" cy="818164"/>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可从下拉菜单中选择搜索字段。</a:t>
            </a:r>
          </a:p>
        </p:txBody>
      </p:sp>
      <p:pic>
        <p:nvPicPr>
          <p:cNvPr id="23" name="图片 22"/>
          <p:cNvPicPr>
            <a:picLocks noChangeAspect="1"/>
          </p:cNvPicPr>
          <p:nvPr/>
        </p:nvPicPr>
        <p:blipFill>
          <a:blip r:embed="rId7"/>
          <a:stretch>
            <a:fillRect/>
          </a:stretch>
        </p:blipFill>
        <p:spPr>
          <a:xfrm>
            <a:off x="4990268" y="1664665"/>
            <a:ext cx="7090896" cy="3420069"/>
          </a:xfrm>
          <a:prstGeom prst="rect">
            <a:avLst/>
          </a:prstGeom>
        </p:spPr>
      </p:pic>
      <p:sp>
        <p:nvSpPr>
          <p:cNvPr id="25" name="Rounded Rectangular Callout 24"/>
          <p:cNvSpPr/>
          <p:nvPr/>
        </p:nvSpPr>
        <p:spPr>
          <a:xfrm flipH="1">
            <a:off x="932873" y="3537527"/>
            <a:ext cx="3641682" cy="84397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可添加多个“</a:t>
            </a:r>
            <a:r>
              <a:rPr lang="en-US" altLang="zh-CN" sz="1600" dirty="0">
                <a:latin typeface="宋体" panose="02010600030101010101" pitchFamily="2" charset="-122"/>
                <a:ea typeface="宋体" panose="02010600030101010101" pitchFamily="2" charset="-122"/>
              </a:rPr>
              <a:t>Filters</a:t>
            </a:r>
            <a:r>
              <a:rPr lang="zh-CN" altLang="en-US" sz="1600" dirty="0">
                <a:latin typeface="宋体" panose="02010600030101010101" pitchFamily="2" charset="-122"/>
                <a:ea typeface="宋体" panose="02010600030101010101" pitchFamily="2" charset="-122"/>
              </a:rPr>
              <a:t>（筛选条件）</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来选择更多的参数。</a:t>
            </a:r>
          </a:p>
        </p:txBody>
      </p:sp>
    </p:spTree>
    <p:extLst>
      <p:ext uri="{BB962C8B-B14F-4D97-AF65-F5344CB8AC3E}">
        <p14:creationId xmlns:p14="http://schemas.microsoft.com/office/powerpoint/2010/main" val="342167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9413885" y="1105086"/>
            <a:ext cx="2888952" cy="4490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dirty="0">
                <a:solidFill>
                  <a:srgbClr val="000000">
                    <a:lumMod val="85000"/>
                    <a:lumOff val="15000"/>
                  </a:srgbClr>
                </a:solidFill>
                <a:cs typeface="微软雅黑" panose="020B0503020204020204" charset="-122"/>
              </a:rPr>
              <a:t>3</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r>
              <a:rPr lang="zh-CN" altLang="en-US" dirty="0">
                <a:solidFill>
                  <a:srgbClr val="000000">
                    <a:lumMod val="85000"/>
                    <a:lumOff val="15000"/>
                  </a:srgbClr>
                </a:solidFill>
                <a:cs typeface="微软雅黑" panose="020B0503020204020204" charset="-122"/>
              </a:rPr>
              <a:t>保存检索结果</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67136" y="1554151"/>
            <a:ext cx="3528441" cy="4310940"/>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en-US" altLang="zh-CN" sz="1600" dirty="0">
                <a:latin typeface="宋体" panose="02010600030101010101" pitchFamily="2" charset="-122"/>
                <a:ea typeface="宋体" panose="02010600030101010101" pitchFamily="2" charset="-122"/>
              </a:rPr>
              <a:t>ACM</a:t>
            </a:r>
            <a:r>
              <a:rPr lang="zh-CN" altLang="en-US" sz="1600" dirty="0">
                <a:latin typeface="宋体" panose="02010600030101010101" pitchFamily="2" charset="-122"/>
                <a:ea typeface="宋体" panose="02010600030101010101" pitchFamily="2" charset="-122"/>
              </a:rPr>
              <a:t>网络账户允许用户保存其搜索结果；</a:t>
            </a: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已登录网络账户才能启用此功能；</a:t>
            </a: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已保存的搜索可在账户中找到并重新生成。</a:t>
            </a: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点击屏幕右上角您的名字，进入您的个人资料账户。</a:t>
            </a: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可设置“</a:t>
            </a:r>
            <a:r>
              <a:rPr lang="en-US" altLang="zh-CN" sz="1600" dirty="0">
                <a:latin typeface="宋体" panose="02010600030101010101" pitchFamily="2" charset="-122"/>
                <a:ea typeface="宋体" panose="02010600030101010101" pitchFamily="2" charset="-122"/>
              </a:rPr>
              <a:t>RSS</a:t>
            </a:r>
            <a:r>
              <a:rPr lang="zh-CN" altLang="en-US" sz="1600" dirty="0">
                <a:latin typeface="宋体" panose="02010600030101010101" pitchFamily="2" charset="-122"/>
                <a:ea typeface="宋体" panose="02010600030101010101" pitchFamily="2" charset="-122"/>
              </a:rPr>
              <a:t>”提醒，更新内容第一时间发送绑定邮箱。</a:t>
            </a: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zh-CN" altLang="en-US" sz="16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7"/>
          <a:stretch>
            <a:fillRect/>
          </a:stretch>
        </p:blipFill>
        <p:spPr>
          <a:xfrm>
            <a:off x="3984969" y="1554151"/>
            <a:ext cx="8131299" cy="2398733"/>
          </a:xfrm>
          <a:prstGeom prst="rect">
            <a:avLst/>
          </a:prstGeom>
        </p:spPr>
      </p:pic>
      <p:pic>
        <p:nvPicPr>
          <p:cNvPr id="3" name="图片 2"/>
          <p:cNvPicPr>
            <a:picLocks noChangeAspect="1"/>
          </p:cNvPicPr>
          <p:nvPr/>
        </p:nvPicPr>
        <p:blipFill>
          <a:blip r:embed="rId8"/>
          <a:stretch>
            <a:fillRect/>
          </a:stretch>
        </p:blipFill>
        <p:spPr>
          <a:xfrm>
            <a:off x="3984968" y="3952884"/>
            <a:ext cx="8131299" cy="2087698"/>
          </a:xfrm>
          <a:prstGeom prst="rect">
            <a:avLst/>
          </a:prstGeom>
        </p:spPr>
      </p:pic>
    </p:spTree>
    <p:extLst>
      <p:ext uri="{BB962C8B-B14F-4D97-AF65-F5344CB8AC3E}">
        <p14:creationId xmlns:p14="http://schemas.microsoft.com/office/powerpoint/2010/main" val="394422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8654472" y="1079132"/>
            <a:ext cx="3227411" cy="369778"/>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dirty="0">
                <a:solidFill>
                  <a:srgbClr val="000000">
                    <a:lumMod val="85000"/>
                    <a:lumOff val="15000"/>
                  </a:srgbClr>
                </a:solidFill>
                <a:cs typeface="微软雅黑" panose="020B0503020204020204" charset="-122"/>
              </a:rPr>
              <a:t>4</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r>
              <a:rPr lang="zh-CN" altLang="en-US" dirty="0">
                <a:solidFill>
                  <a:srgbClr val="000000">
                    <a:lumMod val="85000"/>
                    <a:lumOff val="15000"/>
                  </a:srgbClr>
                </a:solidFill>
                <a:cs typeface="微软雅黑" panose="020B0503020204020204" charset="-122"/>
              </a:rPr>
              <a:t>检索结果页面说明</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860319" y="1881156"/>
            <a:ext cx="3580308" cy="2884808"/>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细化检索结果选项：</a:t>
            </a: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r>
              <a:rPr lang="zh-CN" altLang="en-US" sz="1600" dirty="0">
                <a:latin typeface="宋体" panose="02010600030101010101" pitchFamily="2" charset="-122"/>
                <a:ea typeface="宋体" panose="02010600030101010101" pitchFamily="2" charset="-122"/>
              </a:rPr>
              <a:t>按人</a:t>
            </a: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r>
              <a:rPr lang="zh-CN" altLang="en-US" sz="1600" dirty="0">
                <a:latin typeface="宋体" panose="02010600030101010101" pitchFamily="2" charset="-122"/>
                <a:ea typeface="宋体" panose="02010600030101010101" pitchFamily="2" charset="-122"/>
              </a:rPr>
              <a:t>按出版信息</a:t>
            </a: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r>
              <a:rPr lang="zh-CN" altLang="en-US" sz="1600" dirty="0">
                <a:latin typeface="宋体" panose="02010600030101010101" pitchFamily="2" charset="-122"/>
                <a:ea typeface="宋体" panose="02010600030101010101" pitchFamily="2" charset="-122"/>
              </a:rPr>
              <a:t>按会议类型</a:t>
            </a: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r>
              <a:rPr lang="zh-CN" altLang="en-US" sz="1600" dirty="0">
                <a:latin typeface="宋体" panose="02010600030101010101" pitchFamily="2" charset="-122"/>
                <a:ea typeface="宋体" panose="02010600030101010101" pitchFamily="2" charset="-122"/>
              </a:rPr>
              <a:t>其他</a:t>
            </a: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搜索结果中的文章及引文链接。</a:t>
            </a:r>
          </a:p>
        </p:txBody>
      </p:sp>
      <p:pic>
        <p:nvPicPr>
          <p:cNvPr id="2" name="图片 1"/>
          <p:cNvPicPr>
            <a:picLocks noChangeAspect="1"/>
          </p:cNvPicPr>
          <p:nvPr/>
        </p:nvPicPr>
        <p:blipFill>
          <a:blip r:embed="rId7"/>
          <a:stretch>
            <a:fillRect/>
          </a:stretch>
        </p:blipFill>
        <p:spPr>
          <a:xfrm>
            <a:off x="4868435" y="1664665"/>
            <a:ext cx="7120365" cy="4076342"/>
          </a:xfrm>
          <a:prstGeom prst="rect">
            <a:avLst/>
          </a:prstGeom>
        </p:spPr>
      </p:pic>
    </p:spTree>
    <p:extLst>
      <p:ext uri="{BB962C8B-B14F-4D97-AF65-F5344CB8AC3E}">
        <p14:creationId xmlns:p14="http://schemas.microsoft.com/office/powerpoint/2010/main" val="2621207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8896648" y="1096992"/>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dirty="0">
                <a:solidFill>
                  <a:srgbClr val="000000">
                    <a:lumMod val="85000"/>
                    <a:lumOff val="15000"/>
                  </a:srgbClr>
                </a:solidFill>
                <a:cs typeface="微软雅黑" panose="020B0503020204020204" charset="-122"/>
              </a:rPr>
              <a:t>5</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r>
              <a:rPr lang="zh-CN" altLang="en-US" dirty="0">
                <a:solidFill>
                  <a:srgbClr val="000000">
                    <a:lumMod val="85000"/>
                    <a:lumOff val="15000"/>
                  </a:srgbClr>
                </a:solidFill>
                <a:cs typeface="微软雅黑" panose="020B0503020204020204" charset="-122"/>
              </a:rPr>
              <a:t>文章引用页面说明</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15268" y="1431636"/>
            <a:ext cx="3282113" cy="3999344"/>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文章作者及简介</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作者所属机构及简介</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文章链接</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文章引用</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快速文献统计</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全文链接</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出版导航器</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相关文章推荐</a:t>
            </a:r>
            <a:endParaRPr lang="en-US" altLang="zh-CN" sz="16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7"/>
          <a:stretch>
            <a:fillRect/>
          </a:stretch>
        </p:blipFill>
        <p:spPr>
          <a:xfrm>
            <a:off x="3647444" y="1725833"/>
            <a:ext cx="8431470" cy="3882000"/>
          </a:xfrm>
          <a:prstGeom prst="rect">
            <a:avLst/>
          </a:prstGeom>
        </p:spPr>
      </p:pic>
    </p:spTree>
    <p:extLst>
      <p:ext uri="{BB962C8B-B14F-4D97-AF65-F5344CB8AC3E}">
        <p14:creationId xmlns:p14="http://schemas.microsoft.com/office/powerpoint/2010/main" val="394950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8896648" y="1096992"/>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dirty="0">
                <a:solidFill>
                  <a:srgbClr val="000000">
                    <a:lumMod val="85000"/>
                    <a:lumOff val="15000"/>
                  </a:srgbClr>
                </a:solidFill>
                <a:cs typeface="微软雅黑" panose="020B0503020204020204" charset="-122"/>
              </a:rPr>
              <a:t>5</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r>
              <a:rPr lang="zh-CN" altLang="en-US" noProof="1">
                <a:solidFill>
                  <a:srgbClr val="000000">
                    <a:lumMod val="85000"/>
                    <a:lumOff val="15000"/>
                  </a:srgbClr>
                </a:solidFill>
                <a:cs typeface="微软雅黑" panose="020B0503020204020204" charset="-122"/>
              </a:rPr>
              <a:t>作者简介</a:t>
            </a:r>
            <a:r>
              <a:rPr lang="zh-CN" altLang="en-US" dirty="0">
                <a:solidFill>
                  <a:srgbClr val="000000">
                    <a:lumMod val="85000"/>
                    <a:lumOff val="15000"/>
                  </a:srgbClr>
                </a:solidFill>
                <a:cs typeface="微软雅黑" panose="020B0503020204020204" charset="-122"/>
              </a:rPr>
              <a:t>页面说明</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184726" y="2170544"/>
            <a:ext cx="3112654" cy="326043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在作者作品中搜索</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隶属机构</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en-US" altLang="zh-CN" sz="1600" dirty="0">
                <a:latin typeface="宋体" panose="02010600030101010101" pitchFamily="2" charset="-122"/>
                <a:ea typeface="宋体" panose="02010600030101010101" pitchFamily="2" charset="-122"/>
              </a:rPr>
              <a:t>ACM</a:t>
            </a:r>
            <a:r>
              <a:rPr lang="zh-CN" altLang="en-US" sz="1600" dirty="0">
                <a:latin typeface="宋体" panose="02010600030101010101" pitchFamily="2" charset="-122"/>
                <a:ea typeface="宋体" panose="02010600030101010101" pitchFamily="2" charset="-122"/>
              </a:rPr>
              <a:t>获奖情况</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作者邮箱和网站链接</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主要课题领域和合作者</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7"/>
          <a:stretch>
            <a:fillRect/>
          </a:stretch>
        </p:blipFill>
        <p:spPr>
          <a:xfrm>
            <a:off x="3781200" y="1664665"/>
            <a:ext cx="8410800" cy="3925860"/>
          </a:xfrm>
          <a:prstGeom prst="rect">
            <a:avLst/>
          </a:prstGeom>
        </p:spPr>
      </p:pic>
    </p:spTree>
    <p:extLst>
      <p:ext uri="{BB962C8B-B14F-4D97-AF65-F5344CB8AC3E}">
        <p14:creationId xmlns:p14="http://schemas.microsoft.com/office/powerpoint/2010/main" val="157692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7398328" y="1096992"/>
            <a:ext cx="4645890"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dirty="0">
                <a:solidFill>
                  <a:srgbClr val="000000">
                    <a:lumMod val="85000"/>
                    <a:lumOff val="15000"/>
                  </a:srgbClr>
                </a:solidFill>
                <a:cs typeface="微软雅黑" panose="020B0503020204020204" charset="-122"/>
              </a:rPr>
              <a:t>5</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r>
              <a:rPr lang="zh-CN" altLang="en-US" noProof="1">
                <a:solidFill>
                  <a:srgbClr val="000000">
                    <a:lumMod val="85000"/>
                    <a:lumOff val="15000"/>
                  </a:srgbClr>
                </a:solidFill>
                <a:cs typeface="微软雅黑" panose="020B0503020204020204" charset="-122"/>
              </a:rPr>
              <a:t>作者简介</a:t>
            </a:r>
            <a:r>
              <a:rPr lang="zh-CN" altLang="en-US" dirty="0">
                <a:solidFill>
                  <a:srgbClr val="000000">
                    <a:lumMod val="85000"/>
                    <a:lumOff val="15000"/>
                  </a:srgbClr>
                </a:solidFill>
                <a:cs typeface="微软雅黑" panose="020B0503020204020204" charset="-122"/>
              </a:rPr>
              <a:t>页面说明（接上页）</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184725" y="1848984"/>
            <a:ext cx="2438401" cy="358199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关键文献计量数据</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详细的学科领域和合作者</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最新出版物</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被引用和下载次数最多的文章。</a:t>
            </a:r>
            <a:endParaRPr lang="en-US" altLang="zh-CN" sz="16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7"/>
          <a:stretch>
            <a:fillRect/>
          </a:stretch>
        </p:blipFill>
        <p:spPr>
          <a:xfrm>
            <a:off x="2785619" y="1848984"/>
            <a:ext cx="9406381" cy="3560840"/>
          </a:xfrm>
          <a:prstGeom prst="rect">
            <a:avLst/>
          </a:prstGeom>
        </p:spPr>
      </p:pic>
    </p:spTree>
    <p:extLst>
      <p:ext uri="{BB962C8B-B14F-4D97-AF65-F5344CB8AC3E}">
        <p14:creationId xmlns:p14="http://schemas.microsoft.com/office/powerpoint/2010/main" val="421275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8691418" y="1083302"/>
            <a:ext cx="3352800" cy="45565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noProof="1">
                <a:solidFill>
                  <a:srgbClr val="000000">
                    <a:lumMod val="85000"/>
                    <a:lumOff val="15000"/>
                  </a:srgbClr>
                </a:solidFill>
                <a:cs typeface="微软雅黑" panose="020B0503020204020204" charset="-122"/>
              </a:rPr>
              <a:t>6</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r>
              <a:rPr lang="zh-CN" altLang="en-US" dirty="0">
                <a:solidFill>
                  <a:srgbClr val="000000">
                    <a:lumMod val="85000"/>
                    <a:lumOff val="15000"/>
                  </a:srgbClr>
                </a:solidFill>
                <a:cs typeface="微软雅黑" panose="020B0503020204020204" charset="-122"/>
              </a:rPr>
              <a:t>机构</a:t>
            </a:r>
            <a:r>
              <a:rPr lang="zh-CN" altLang="en-US" noProof="1">
                <a:solidFill>
                  <a:srgbClr val="000000">
                    <a:lumMod val="85000"/>
                    <a:lumOff val="15000"/>
                  </a:srgbClr>
                </a:solidFill>
                <a:cs typeface="微软雅黑" panose="020B0503020204020204" charset="-122"/>
              </a:rPr>
              <a:t>简介</a:t>
            </a:r>
            <a:r>
              <a:rPr lang="zh-CN" altLang="en-US" dirty="0">
                <a:solidFill>
                  <a:srgbClr val="000000">
                    <a:lumMod val="85000"/>
                    <a:lumOff val="15000"/>
                  </a:srgbClr>
                </a:solidFill>
                <a:cs typeface="微软雅黑" panose="020B0503020204020204" charset="-122"/>
              </a:rPr>
              <a:t>页面说明</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67135" y="1422401"/>
            <a:ext cx="3140367" cy="4325826"/>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在机构的研究范围内搜索</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网站链接</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获奖者</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被引用次数最多的作者</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重点研究课题领域</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最重要的合作机构</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关键文献计量统计、机构合作者、随时间推移的文章产出、核心研究主题领域、机构层面被引用和下载最多的文章。</a:t>
            </a:r>
            <a:endParaRPr lang="en-US" altLang="zh-CN" sz="1600" dirty="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7"/>
          <a:stretch>
            <a:fillRect/>
          </a:stretch>
        </p:blipFill>
        <p:spPr>
          <a:xfrm>
            <a:off x="3462777" y="1538956"/>
            <a:ext cx="8729223" cy="4367790"/>
          </a:xfrm>
          <a:prstGeom prst="rect">
            <a:avLst/>
          </a:prstGeom>
        </p:spPr>
      </p:pic>
    </p:spTree>
    <p:extLst>
      <p:ext uri="{BB962C8B-B14F-4D97-AF65-F5344CB8AC3E}">
        <p14:creationId xmlns:p14="http://schemas.microsoft.com/office/powerpoint/2010/main" val="101093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9956800" y="1104991"/>
            <a:ext cx="2161309" cy="45565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noProof="1">
                <a:solidFill>
                  <a:srgbClr val="000000">
                    <a:lumMod val="85000"/>
                    <a:lumOff val="15000"/>
                  </a:srgbClr>
                </a:solidFill>
                <a:cs typeface="微软雅黑" panose="020B0503020204020204" charset="-122"/>
              </a:rPr>
              <a:t>7</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个性化功能</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67133" y="1538956"/>
            <a:ext cx="4116939" cy="4209270"/>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FF0000"/>
              </a:buClr>
            </a:pPr>
            <a:r>
              <a:rPr lang="zh-CN" altLang="en-US" sz="1600" b="1" dirty="0">
                <a:latin typeface="宋体" panose="02010600030101010101" pitchFamily="2" charset="-122"/>
                <a:ea typeface="宋体" panose="02010600030101010101" pitchFamily="2" charset="-122"/>
              </a:rPr>
              <a:t>注册</a:t>
            </a:r>
            <a:r>
              <a:rPr lang="en-US" altLang="zh-CN" sz="1600" b="1" dirty="0">
                <a:latin typeface="宋体" panose="02010600030101010101" pitchFamily="2" charset="-122"/>
                <a:ea typeface="宋体" panose="02010600030101010101" pitchFamily="2" charset="-122"/>
              </a:rPr>
              <a:t>ACM DL</a:t>
            </a:r>
            <a:r>
              <a:rPr lang="zh-CN" altLang="en-US" sz="1600" b="1" dirty="0">
                <a:latin typeface="宋体" panose="02010600030101010101" pitchFamily="2" charset="-122"/>
                <a:ea typeface="宋体" panose="02010600030101010101" pitchFamily="2" charset="-122"/>
              </a:rPr>
              <a:t>账户后：</a:t>
            </a:r>
            <a:endParaRPr lang="en-US" altLang="zh-CN" sz="1600" b="1" dirty="0">
              <a:latin typeface="宋体" panose="02010600030101010101" pitchFamily="2" charset="-122"/>
              <a:ea typeface="宋体" panose="02010600030101010101" pitchFamily="2" charset="-122"/>
            </a:endParaRPr>
          </a:p>
          <a:p>
            <a:pPr>
              <a:buClr>
                <a:srgbClr val="FF0000"/>
              </a:buClr>
            </a:pPr>
            <a:endParaRPr lang="zh-CN" altLang="en-US"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创建我的 “</a:t>
            </a:r>
            <a:r>
              <a:rPr lang="en-US" altLang="zh-CN" sz="1600" dirty="0">
                <a:latin typeface="宋体" panose="02010600030101010101" pitchFamily="2" charset="-122"/>
                <a:ea typeface="宋体" panose="02010600030101010101" pitchFamily="2" charset="-122"/>
              </a:rPr>
              <a:t>Binders</a:t>
            </a:r>
            <a:r>
              <a:rPr lang="zh-CN" altLang="en-US" sz="1600" dirty="0">
                <a:latin typeface="宋体" panose="02010600030101010101" pitchFamily="2" charset="-122"/>
                <a:ea typeface="宋体" panose="02010600030101010101" pitchFamily="2" charset="-122"/>
              </a:rPr>
              <a:t>”，名称及简要描述。</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导出引用资料</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分享 “</a:t>
            </a:r>
            <a:r>
              <a:rPr lang="en-US" altLang="zh-CN" sz="1600" dirty="0">
                <a:latin typeface="宋体" panose="02010600030101010101" pitchFamily="2" charset="-122"/>
                <a:ea typeface="宋体" panose="02010600030101010101" pitchFamily="2" charset="-122"/>
              </a:rPr>
              <a:t>Binders</a:t>
            </a:r>
            <a:r>
              <a:rPr lang="zh-CN" altLang="en-US" sz="1600" dirty="0">
                <a:latin typeface="宋体" panose="02010600030101010101" pitchFamily="2" charset="-122"/>
                <a:ea typeface="宋体" panose="02010600030101010101" pitchFamily="2" charset="-122"/>
              </a:rPr>
              <a:t>”给同事和同学。</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复制“</a:t>
            </a:r>
            <a:r>
              <a:rPr lang="en-US" altLang="zh-CN" sz="1600" dirty="0">
                <a:latin typeface="宋体" panose="02010600030101010101" pitchFamily="2" charset="-122"/>
                <a:ea typeface="宋体" panose="02010600030101010101" pitchFamily="2" charset="-122"/>
              </a:rPr>
              <a:t>Binders</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buClr>
                <a:srgbClr val="FF0000"/>
              </a:buClr>
            </a:pPr>
            <a:endParaRPr lang="en-US" altLang="zh-CN" sz="1600" dirty="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7"/>
          <a:stretch>
            <a:fillRect/>
          </a:stretch>
        </p:blipFill>
        <p:spPr>
          <a:xfrm>
            <a:off x="4257964" y="1694354"/>
            <a:ext cx="7934036" cy="1595204"/>
          </a:xfrm>
          <a:prstGeom prst="rect">
            <a:avLst/>
          </a:prstGeom>
        </p:spPr>
      </p:pic>
      <p:pic>
        <p:nvPicPr>
          <p:cNvPr id="6" name="图片 5"/>
          <p:cNvPicPr>
            <a:picLocks noChangeAspect="1"/>
          </p:cNvPicPr>
          <p:nvPr/>
        </p:nvPicPr>
        <p:blipFill>
          <a:blip r:embed="rId8"/>
          <a:stretch>
            <a:fillRect/>
          </a:stretch>
        </p:blipFill>
        <p:spPr>
          <a:xfrm>
            <a:off x="4858328" y="3358180"/>
            <a:ext cx="4857079" cy="2133447"/>
          </a:xfrm>
          <a:prstGeom prst="rect">
            <a:avLst/>
          </a:prstGeom>
        </p:spPr>
      </p:pic>
    </p:spTree>
    <p:extLst>
      <p:ext uri="{BB962C8B-B14F-4D97-AF65-F5344CB8AC3E}">
        <p14:creationId xmlns:p14="http://schemas.microsoft.com/office/powerpoint/2010/main" val="176309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8469745" y="1104991"/>
            <a:ext cx="3537528" cy="45565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noProof="1">
                <a:solidFill>
                  <a:srgbClr val="000000">
                    <a:lumMod val="85000"/>
                    <a:lumOff val="15000"/>
                  </a:srgbClr>
                </a:solidFill>
                <a:cs typeface="微软雅黑" panose="020B0503020204020204" charset="-122"/>
              </a:rPr>
              <a:t>7</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个性化功能</a:t>
            </a:r>
            <a:r>
              <a:rPr lang="zh-CN" altLang="en-US" dirty="0">
                <a:solidFill>
                  <a:srgbClr val="000000">
                    <a:lumMod val="85000"/>
                    <a:lumOff val="15000"/>
                  </a:srgbClr>
                </a:solidFill>
                <a:cs typeface="微软雅黑" panose="020B0503020204020204" charset="-122"/>
              </a:rPr>
              <a:t>（接上页）</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630548" y="2608663"/>
            <a:ext cx="3528446" cy="1822770"/>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FF0000"/>
              </a:buClr>
            </a:pPr>
            <a:endParaRPr lang="zh-CN" altLang="en-US"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保存文章到我的 “</a:t>
            </a:r>
            <a:r>
              <a:rPr lang="en-US" altLang="zh-CN" sz="1600" dirty="0">
                <a:latin typeface="宋体" panose="02010600030101010101" pitchFamily="2" charset="-122"/>
                <a:ea typeface="宋体" panose="02010600030101010101" pitchFamily="2" charset="-122"/>
              </a:rPr>
              <a:t>Binders</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导出引用资料</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7"/>
          <a:stretch>
            <a:fillRect/>
          </a:stretch>
        </p:blipFill>
        <p:spPr>
          <a:xfrm>
            <a:off x="4691452" y="1560645"/>
            <a:ext cx="7315821" cy="3038469"/>
          </a:xfrm>
          <a:prstGeom prst="rect">
            <a:avLst/>
          </a:prstGeom>
        </p:spPr>
      </p:pic>
    </p:spTree>
    <p:extLst>
      <p:ext uri="{BB962C8B-B14F-4D97-AF65-F5344CB8AC3E}">
        <p14:creationId xmlns:p14="http://schemas.microsoft.com/office/powerpoint/2010/main" val="3083305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8469745" y="1104991"/>
            <a:ext cx="3537528" cy="45565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noProof="1">
                <a:solidFill>
                  <a:srgbClr val="000000">
                    <a:lumMod val="85000"/>
                    <a:lumOff val="15000"/>
                  </a:srgbClr>
                </a:solidFill>
                <a:cs typeface="微软雅黑" panose="020B0503020204020204" charset="-122"/>
              </a:rPr>
              <a:t>7</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个性化功能</a:t>
            </a:r>
            <a:r>
              <a:rPr lang="zh-CN" altLang="en-US" dirty="0">
                <a:solidFill>
                  <a:srgbClr val="000000">
                    <a:lumMod val="85000"/>
                    <a:lumOff val="15000"/>
                  </a:srgbClr>
                </a:solidFill>
                <a:cs typeface="微软雅黑" panose="020B0503020204020204" charset="-122"/>
              </a:rPr>
              <a:t>（接上页）</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455056" y="2444760"/>
            <a:ext cx="3812143" cy="1822770"/>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FF0000"/>
              </a:buClr>
            </a:pPr>
            <a:endParaRPr lang="zh-CN" altLang="en-US"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分享给朋事和同学，填入邮箱即可。</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已分享内容，有记录。</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7"/>
          <a:stretch>
            <a:fillRect/>
          </a:stretch>
        </p:blipFill>
        <p:spPr>
          <a:xfrm>
            <a:off x="4876800" y="1676668"/>
            <a:ext cx="7065818" cy="4382815"/>
          </a:xfrm>
          <a:prstGeom prst="rect">
            <a:avLst/>
          </a:prstGeom>
        </p:spPr>
      </p:pic>
    </p:spTree>
    <p:extLst>
      <p:ext uri="{BB962C8B-B14F-4D97-AF65-F5344CB8AC3E}">
        <p14:creationId xmlns:p14="http://schemas.microsoft.com/office/powerpoint/2010/main" val="347980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835775" y="3046413"/>
            <a:ext cx="5356225" cy="558800"/>
          </a:xfrm>
        </p:spPr>
        <p:txBody>
          <a:bodyPr>
            <a:normAutofit fontScale="25000" lnSpcReduction="20000"/>
          </a:bodyPr>
          <a:lstStyle/>
          <a:p>
            <a:endParaRPr lang="en-US" sz="4000" b="1" dirty="0"/>
          </a:p>
          <a:p>
            <a:endParaRPr lang="en-US" sz="3600" b="1" dirty="0"/>
          </a:p>
          <a:p>
            <a:endParaRPr lang="en-US" sz="3600" b="1" dirty="0"/>
          </a:p>
          <a:p>
            <a:endParaRPr lang="en-US" sz="3600" b="1" dirty="0"/>
          </a:p>
          <a:p>
            <a:r>
              <a:rPr lang="en-US" sz="3600" b="1" dirty="0"/>
              <a:t> </a:t>
            </a:r>
          </a:p>
        </p:txBody>
      </p:sp>
      <p:sp>
        <p:nvSpPr>
          <p:cNvPr id="2" name="TextBox 1"/>
          <p:cNvSpPr txBox="1"/>
          <p:nvPr/>
        </p:nvSpPr>
        <p:spPr>
          <a:xfrm>
            <a:off x="2576806" y="2201983"/>
            <a:ext cx="7084430" cy="2308324"/>
          </a:xfrm>
          <a:prstGeom prst="rect">
            <a:avLst/>
          </a:prstGeom>
          <a:noFill/>
        </p:spPr>
        <p:txBody>
          <a:bodyPr wrap="square" rtlCol="0">
            <a:spAutoFit/>
          </a:bodyPr>
          <a:lstStyle/>
          <a:p>
            <a:pPr algn="ctr"/>
            <a:r>
              <a:rPr lang="zh-CN" altLang="en-US" sz="4800" b="1" dirty="0"/>
              <a:t>美国计算机协会Association for Computing Machinery</a:t>
            </a:r>
            <a:endParaRPr lang="en-US" sz="4800" b="1" dirty="0"/>
          </a:p>
        </p:txBody>
      </p:sp>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Tree>
    <p:extLst>
      <p:ext uri="{BB962C8B-B14F-4D97-AF65-F5344CB8AC3E}">
        <p14:creationId xmlns:p14="http://schemas.microsoft.com/office/powerpoint/2010/main" val="3640556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2" name="矩形 1"/>
          <p:cNvSpPr/>
          <p:nvPr/>
        </p:nvSpPr>
        <p:spPr>
          <a:xfrm>
            <a:off x="4157009" y="2967335"/>
            <a:ext cx="3877986"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9360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835775" y="3046413"/>
            <a:ext cx="5356225" cy="558800"/>
          </a:xfrm>
        </p:spPr>
        <p:txBody>
          <a:bodyPr>
            <a:normAutofit fontScale="25000" lnSpcReduction="20000"/>
          </a:bodyPr>
          <a:lstStyle/>
          <a:p>
            <a:endParaRPr lang="en-US" sz="4000" b="1" dirty="0"/>
          </a:p>
          <a:p>
            <a:endParaRPr lang="en-US" sz="3600" b="1" dirty="0"/>
          </a:p>
          <a:p>
            <a:endParaRPr lang="en-US" sz="3600" b="1" dirty="0"/>
          </a:p>
          <a:p>
            <a:endParaRPr lang="en-US" sz="3600" b="1" dirty="0"/>
          </a:p>
          <a:p>
            <a:r>
              <a:rPr lang="en-US" sz="3600" b="1" dirty="0"/>
              <a:t> </a:t>
            </a:r>
          </a:p>
        </p:txBody>
      </p:sp>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9" name="标题 1"/>
          <p:cNvSpPr txBox="1">
            <a:spLocks/>
          </p:cNvSpPr>
          <p:nvPr/>
        </p:nvSpPr>
        <p:spPr>
          <a:xfrm>
            <a:off x="1970987" y="1688837"/>
            <a:ext cx="7704222" cy="1560775"/>
          </a:xfrm>
          <a:prstGeom prst="rect">
            <a:avLst/>
          </a:prstGeom>
        </p:spPr>
        <p:txBody>
          <a:bodyPr vert="horz" lIns="90000" tIns="46800" rIns="90000" bIns="0" rtlCol="0" anchor="b" anchorCtr="0">
            <a:normAutofit fontScale="70000" lnSpcReduction="20000"/>
          </a:bodyPr>
          <a:lstStyle>
            <a:lvl1pPr algn="ctr" defTabSz="914400" rtl="0" eaLnBrk="1" fontAlgn="auto" latinLnBrk="0" hangingPunct="1">
              <a:lnSpc>
                <a:spcPct val="100000"/>
              </a:lnSpc>
              <a:spcBef>
                <a:spcPct val="0"/>
              </a:spcBef>
              <a:buNone/>
              <a:defRPr sz="5400" b="1" u="none" strike="noStrike" kern="1200" cap="none" spc="600" normalizeH="0" baseline="0">
                <a:solidFill>
                  <a:schemeClr val="tx1">
                    <a:lumMod val="85000"/>
                    <a:lumOff val="15000"/>
                  </a:schemeClr>
                </a:solidFill>
                <a:uFillTx/>
                <a:latin typeface="Arial" panose="020B0604020202090204" pitchFamily="34" charset="0"/>
                <a:ea typeface="汉仪旗黑-85S" panose="00020600040101010101" pitchFamily="18" charset="-122"/>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5400" b="1" i="0" u="none" strike="noStrike" kern="1200" cap="none" spc="600" normalizeH="0" baseline="0" noProof="0" dirty="0">
                <a:ln>
                  <a:noFill/>
                </a:ln>
                <a:solidFill>
                  <a:srgbClr val="000000">
                    <a:lumMod val="85000"/>
                    <a:lumOff val="15000"/>
                  </a:srgbClr>
                </a:solidFill>
                <a:effectLst/>
                <a:uLnTx/>
                <a:uFillTx/>
                <a:latin typeface="Arial" panose="020B0604020202090204" pitchFamily="34" charset="0"/>
                <a:ea typeface="汉仪旗黑-85S" panose="00020600040101010101" pitchFamily="18" charset="-122"/>
                <a:cs typeface="+mj-cs"/>
              </a:rPr>
              <a:t>ACM </a:t>
            </a:r>
            <a:r>
              <a:rPr kumimoji="0" lang="en-US" altLang="zh-CN" sz="5400" b="1" i="0" u="none" strike="noStrike" kern="1200" cap="none" spc="600" normalizeH="0" baseline="0" noProof="0" dirty="0">
                <a:ln>
                  <a:noFill/>
                </a:ln>
                <a:solidFill>
                  <a:srgbClr val="000000">
                    <a:lumMod val="85000"/>
                    <a:lumOff val="15000"/>
                  </a:srgbClr>
                </a:solidFill>
                <a:effectLst/>
                <a:uLnTx/>
                <a:uFillTx/>
                <a:latin typeface="Arial" panose="020B0604020202090204" pitchFamily="34" charset="0"/>
                <a:ea typeface="汉仪旗黑-85S" panose="00020600040101010101" pitchFamily="18" charset="-122"/>
                <a:cs typeface="+mj-cs"/>
              </a:rPr>
              <a:t>Digital</a:t>
            </a:r>
            <a:r>
              <a:rPr kumimoji="0" lang="en-US" altLang="zh-CN" sz="5400" b="1" i="0" u="none" strike="noStrike" kern="1200" cap="none" spc="600" normalizeH="0" noProof="0" dirty="0">
                <a:ln>
                  <a:noFill/>
                </a:ln>
                <a:solidFill>
                  <a:srgbClr val="000000">
                    <a:lumMod val="85000"/>
                    <a:lumOff val="15000"/>
                  </a:srgbClr>
                </a:solidFill>
                <a:effectLst/>
                <a:uLnTx/>
                <a:uFillTx/>
                <a:latin typeface="Arial" panose="020B0604020202090204" pitchFamily="34" charset="0"/>
                <a:ea typeface="汉仪旗黑-85S" panose="00020600040101010101" pitchFamily="18" charset="-122"/>
                <a:cs typeface="+mj-cs"/>
              </a:rPr>
              <a:t> Library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5400" b="1" i="0" u="none" strike="noStrike" kern="1200" cap="none" spc="600" normalizeH="0" baseline="0" noProof="0" dirty="0">
              <a:ln>
                <a:noFill/>
              </a:ln>
              <a:solidFill>
                <a:srgbClr val="000000">
                  <a:lumMod val="85000"/>
                  <a:lumOff val="15000"/>
                </a:srgbClr>
              </a:solidFill>
              <a:effectLst/>
              <a:uLnTx/>
              <a:uFillTx/>
              <a:latin typeface="Arial" panose="020B0604020202090204" pitchFamily="34" charset="0"/>
              <a:ea typeface="汉仪旗黑-85S" panose="00020600040101010101" pitchFamily="18" charset="-122"/>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5400" b="1" i="0" u="none" strike="noStrike" kern="1200" cap="none" spc="600" normalizeH="0" baseline="0" noProof="0" dirty="0">
                <a:ln>
                  <a:noFill/>
                </a:ln>
                <a:solidFill>
                  <a:srgbClr val="000000">
                    <a:lumMod val="85000"/>
                    <a:lumOff val="15000"/>
                  </a:srgbClr>
                </a:solidFill>
                <a:effectLst/>
                <a:uLnTx/>
                <a:uFillTx/>
                <a:latin typeface="Arial" panose="020B0604020202090204" pitchFamily="34" charset="0"/>
                <a:ea typeface="汉仪旗黑-85S" panose="00020600040101010101" pitchFamily="18" charset="-122"/>
                <a:cs typeface="+mj-cs"/>
              </a:rPr>
              <a:t>ACM</a:t>
            </a:r>
            <a:r>
              <a:rPr kumimoji="0" lang="zh-CN" altLang="en-US" sz="5400" b="1" i="0" u="none" strike="noStrike" kern="1200" cap="none" spc="600" normalizeH="0" baseline="0" noProof="0" dirty="0">
                <a:ln>
                  <a:noFill/>
                </a:ln>
                <a:solidFill>
                  <a:srgbClr val="000000">
                    <a:lumMod val="85000"/>
                    <a:lumOff val="15000"/>
                  </a:srgbClr>
                </a:solidFill>
                <a:effectLst/>
                <a:uLnTx/>
                <a:uFillTx/>
                <a:latin typeface="Arial" panose="020B0604020202090204" pitchFamily="34" charset="0"/>
                <a:ea typeface="汉仪旗黑-85S" panose="00020600040101010101" pitchFamily="18" charset="-122"/>
                <a:cs typeface="+mj-cs"/>
              </a:rPr>
              <a:t>数据库</a:t>
            </a:r>
          </a:p>
        </p:txBody>
      </p:sp>
      <p:sp>
        <p:nvSpPr>
          <p:cNvPr id="13" name="副标题 2"/>
          <p:cNvSpPr txBox="1">
            <a:spLocks/>
          </p:cNvSpPr>
          <p:nvPr/>
        </p:nvSpPr>
        <p:spPr>
          <a:xfrm>
            <a:off x="2059162" y="3784864"/>
            <a:ext cx="8211674" cy="13967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800" dirty="0">
                <a:latin typeface="楷体" panose="02010609060101010101" pitchFamily="49" charset="-122"/>
                <a:ea typeface="楷体" panose="02010609060101010101" pitchFamily="49" charset="-122"/>
              </a:rPr>
              <a:t>   ACM</a:t>
            </a:r>
            <a:r>
              <a:rPr lang="zh-CN" altLang="en-US" sz="1800" dirty="0">
                <a:latin typeface="楷体" panose="02010609060101010101" pitchFamily="49" charset="-122"/>
                <a:ea typeface="楷体" panose="02010609060101010101" pitchFamily="49" charset="-122"/>
              </a:rPr>
              <a:t>的订户遍布全球，目前约有</a:t>
            </a:r>
            <a:r>
              <a:rPr lang="en-US" altLang="zh-CN" sz="1800" dirty="0">
                <a:latin typeface="楷体" panose="02010609060101010101" pitchFamily="49" charset="-122"/>
                <a:ea typeface="楷体" panose="02010609060101010101" pitchFamily="49" charset="-122"/>
              </a:rPr>
              <a:t>2700</a:t>
            </a:r>
            <a:r>
              <a:rPr lang="zh-CN" altLang="en-US" sz="1800" dirty="0">
                <a:latin typeface="楷体" panose="02010609060101010101" pitchFamily="49" charset="-122"/>
                <a:ea typeface="楷体" panose="02010609060101010101" pitchFamily="49" charset="-122"/>
              </a:rPr>
              <a:t>多家机构订购了</a:t>
            </a:r>
            <a:r>
              <a:rPr lang="en-US" altLang="zh-CN" sz="1800" dirty="0">
                <a:latin typeface="楷体" panose="02010609060101010101" pitchFamily="49" charset="-122"/>
                <a:ea typeface="楷体" panose="02010609060101010101" pitchFamily="49" charset="-122"/>
              </a:rPr>
              <a:t>ACM</a:t>
            </a:r>
            <a:r>
              <a:rPr lang="zh-CN" altLang="en-US" sz="1800" dirty="0">
                <a:latin typeface="楷体" panose="02010609060101010101" pitchFamily="49" charset="-122"/>
                <a:ea typeface="楷体" panose="02010609060101010101" pitchFamily="49" charset="-122"/>
              </a:rPr>
              <a:t>数据库，其中中国订户近</a:t>
            </a:r>
            <a:r>
              <a:rPr lang="en-US" altLang="zh-CN" sz="1800" dirty="0">
                <a:latin typeface="楷体" panose="02010609060101010101" pitchFamily="49" charset="-122"/>
                <a:ea typeface="楷体" panose="02010609060101010101" pitchFamily="49" charset="-122"/>
              </a:rPr>
              <a:t>200</a:t>
            </a:r>
            <a:r>
              <a:rPr lang="zh-CN" altLang="en-US" sz="1800" dirty="0">
                <a:latin typeface="楷体" panose="02010609060101010101" pitchFamily="49" charset="-122"/>
                <a:ea typeface="楷体" panose="02010609060101010101" pitchFamily="49" charset="-122"/>
              </a:rPr>
              <a:t>家。每个月平均有</a:t>
            </a:r>
            <a:r>
              <a:rPr lang="en-US" altLang="zh-CN" sz="1800" dirty="0">
                <a:latin typeface="楷体" panose="02010609060101010101" pitchFamily="49" charset="-122"/>
                <a:ea typeface="楷体" panose="02010609060101010101" pitchFamily="49" charset="-122"/>
              </a:rPr>
              <a:t>238</a:t>
            </a:r>
            <a:r>
              <a:rPr lang="zh-CN" altLang="en-US" sz="1800" dirty="0">
                <a:latin typeface="楷体" panose="02010609060101010101" pitchFamily="49" charset="-122"/>
                <a:ea typeface="楷体" panose="02010609060101010101" pitchFamily="49" charset="-122"/>
              </a:rPr>
              <a:t>个国家的</a:t>
            </a:r>
            <a:r>
              <a:rPr lang="en-US" altLang="zh-CN" sz="1800" dirty="0">
                <a:latin typeface="楷体" panose="02010609060101010101" pitchFamily="49" charset="-122"/>
                <a:ea typeface="楷体" panose="02010609060101010101" pitchFamily="49" charset="-122"/>
              </a:rPr>
              <a:t>400</a:t>
            </a:r>
            <a:r>
              <a:rPr lang="zh-CN" altLang="en-US" sz="1800" dirty="0">
                <a:latin typeface="楷体" panose="02010609060101010101" pitchFamily="49" charset="-122"/>
                <a:ea typeface="楷体" panose="02010609060101010101" pitchFamily="49" charset="-122"/>
              </a:rPr>
              <a:t>多万名独立用户访问</a:t>
            </a:r>
            <a:r>
              <a:rPr lang="en-US" altLang="zh-CN" sz="1800" dirty="0">
                <a:latin typeface="楷体" panose="02010609060101010101" pitchFamily="49" charset="-122"/>
                <a:ea typeface="楷体" panose="02010609060101010101" pitchFamily="49" charset="-122"/>
              </a:rPr>
              <a:t>ACM</a:t>
            </a:r>
            <a:r>
              <a:rPr lang="zh-CN" altLang="en-US" sz="1800" dirty="0">
                <a:latin typeface="楷体" panose="02010609060101010101" pitchFamily="49" charset="-122"/>
                <a:ea typeface="楷体" panose="02010609060101010101" pitchFamily="49" charset="-122"/>
              </a:rPr>
              <a:t>数据库的内容。 </a:t>
            </a:r>
            <a:r>
              <a:rPr lang="en-US" altLang="zh-CN" sz="1800" dirty="0">
                <a:latin typeface="楷体" panose="02010609060101010101" pitchFamily="49" charset="-122"/>
                <a:ea typeface="楷体" panose="02010609060101010101" pitchFamily="49" charset="-122"/>
              </a:rPr>
              <a:t>ACM</a:t>
            </a:r>
            <a:r>
              <a:rPr lang="zh-CN" altLang="en-US" sz="1800" dirty="0">
                <a:latin typeface="楷体" panose="02010609060101010101" pitchFamily="49" charset="-122"/>
                <a:ea typeface="楷体" panose="02010609060101010101" pitchFamily="49" charset="-122"/>
              </a:rPr>
              <a:t>数据库的月均页面浏览量达到</a:t>
            </a:r>
            <a:r>
              <a:rPr lang="en-US" altLang="zh-CN" sz="1800" dirty="0">
                <a:latin typeface="楷体" panose="02010609060101010101" pitchFamily="49" charset="-122"/>
                <a:ea typeface="楷体" panose="02010609060101010101" pitchFamily="49" charset="-122"/>
              </a:rPr>
              <a:t>440</a:t>
            </a:r>
            <a:r>
              <a:rPr lang="zh-CN" altLang="en-US" sz="1800" dirty="0">
                <a:latin typeface="楷体" panose="02010609060101010101" pitchFamily="49" charset="-122"/>
                <a:ea typeface="楷体" panose="02010609060101010101" pitchFamily="49" charset="-122"/>
              </a:rPr>
              <a:t>万，月均下载量高达</a:t>
            </a:r>
            <a:r>
              <a:rPr lang="en-US" altLang="zh-CN" sz="1800" dirty="0">
                <a:latin typeface="楷体" panose="02010609060101010101" pitchFamily="49" charset="-122"/>
                <a:ea typeface="楷体" panose="02010609060101010101" pitchFamily="49" charset="-122"/>
              </a:rPr>
              <a:t>175</a:t>
            </a:r>
            <a:r>
              <a:rPr lang="zh-CN" altLang="en-US" sz="1800" dirty="0">
                <a:latin typeface="楷体" panose="02010609060101010101" pitchFamily="49" charset="-122"/>
                <a:ea typeface="楷体" panose="02010609060101010101" pitchFamily="49" charset="-122"/>
              </a:rPr>
              <a:t>万。</a:t>
            </a:r>
          </a:p>
        </p:txBody>
      </p:sp>
    </p:spTree>
    <p:extLst>
      <p:ext uri="{BB962C8B-B14F-4D97-AF65-F5344CB8AC3E}">
        <p14:creationId xmlns:p14="http://schemas.microsoft.com/office/powerpoint/2010/main" val="316001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835775" y="3046413"/>
            <a:ext cx="5356225" cy="558800"/>
          </a:xfrm>
        </p:spPr>
        <p:txBody>
          <a:bodyPr>
            <a:normAutofit fontScale="25000" lnSpcReduction="20000"/>
          </a:bodyPr>
          <a:lstStyle/>
          <a:p>
            <a:endParaRPr lang="en-US" sz="4000" b="1" dirty="0"/>
          </a:p>
          <a:p>
            <a:endParaRPr lang="en-US" sz="3600" b="1" dirty="0"/>
          </a:p>
          <a:p>
            <a:endParaRPr lang="en-US" sz="3600" b="1" dirty="0"/>
          </a:p>
          <a:p>
            <a:endParaRPr lang="en-US" sz="3600" b="1" dirty="0"/>
          </a:p>
          <a:p>
            <a:r>
              <a:rPr lang="en-US" sz="3600" b="1" dirty="0"/>
              <a:t> </a:t>
            </a:r>
          </a:p>
        </p:txBody>
      </p:sp>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396979" y="1098321"/>
            <a:ext cx="108522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ACM</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rPr>
              <a:t>数据库简介：</a:t>
            </a:r>
            <a:b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rPr>
            </a:b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9" name="内容占位符 2"/>
          <p:cNvSpPr txBox="1">
            <a:spLocks/>
          </p:cNvSpPr>
          <p:nvPr/>
        </p:nvSpPr>
        <p:spPr>
          <a:xfrm>
            <a:off x="632936" y="1761846"/>
            <a:ext cx="11420519" cy="3905646"/>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kumimoji="0" lang="zh-CN" altLang="en-US" sz="1600" b="0" i="0" u="none" strike="noStrike" kern="1200" cap="none" spc="15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n-cs"/>
                <a:sym typeface="+mn-ea"/>
              </a:rPr>
              <a:t>    </a:t>
            </a:r>
            <a:r>
              <a:rPr lang="en-US" altLang="zh-CN" dirty="0"/>
              <a:t>ACM</a:t>
            </a:r>
            <a:r>
              <a:rPr lang="zh-CN" altLang="zh-CN" dirty="0"/>
              <a:t>（</a:t>
            </a:r>
            <a:r>
              <a:rPr lang="en-US" altLang="zh-CN" dirty="0"/>
              <a:t>Association for Computing Machinery</a:t>
            </a:r>
            <a:r>
              <a:rPr lang="zh-CN" altLang="zh-CN" dirty="0"/>
              <a:t>，美国计算机协会）创立于</a:t>
            </a:r>
            <a:r>
              <a:rPr lang="en-US" altLang="zh-CN" dirty="0"/>
              <a:t>1947</a:t>
            </a:r>
            <a:r>
              <a:rPr lang="zh-CN" altLang="zh-CN" dirty="0"/>
              <a:t>年，是全球历史最悠久和最大的计算机教育、科研机构。</a:t>
            </a:r>
            <a:r>
              <a:rPr lang="en-US" altLang="zh-CN" dirty="0"/>
              <a:t>ACM</a:t>
            </a:r>
            <a:r>
              <a:rPr lang="zh-CN" altLang="zh-CN" dirty="0"/>
              <a:t>目前提供的服务遍及全球</a:t>
            </a:r>
            <a:r>
              <a:rPr lang="en-US" altLang="zh-CN" dirty="0"/>
              <a:t>100</a:t>
            </a:r>
            <a:r>
              <a:rPr lang="zh-CN" altLang="zh-CN" dirty="0"/>
              <a:t>多个国家，会员数超过</a:t>
            </a:r>
            <a:r>
              <a:rPr lang="en-US" altLang="zh-CN" dirty="0"/>
              <a:t>11</a:t>
            </a:r>
            <a:r>
              <a:rPr lang="zh-CN" altLang="zh-CN" dirty="0"/>
              <a:t>万名，涵盖工商业，学术界及政府单位。</a:t>
            </a:r>
            <a:r>
              <a:rPr lang="en-US" altLang="zh-CN" dirty="0"/>
              <a:t>ACM</a:t>
            </a:r>
            <a:r>
              <a:rPr lang="zh-CN" altLang="zh-CN" dirty="0"/>
              <a:t>致力于发展信息技术教育、科研和应用，出版权威和前瞻性的文献，如专业期刊、会议录和新闻快报。</a:t>
            </a:r>
            <a:r>
              <a:rPr lang="en-US" altLang="zh-CN" dirty="0"/>
              <a:t>ACM Digital Library</a:t>
            </a:r>
            <a:r>
              <a:rPr lang="zh-CN" altLang="zh-CN" dirty="0"/>
              <a:t>数据库目前收录了约</a:t>
            </a:r>
            <a:r>
              <a:rPr lang="en-US" altLang="zh-CN" dirty="0"/>
              <a:t>64.08</a:t>
            </a:r>
            <a:r>
              <a:rPr lang="zh-CN" altLang="zh-CN" dirty="0"/>
              <a:t>万篇期刊、会议录、快报等全文文章，并以每年约</a:t>
            </a:r>
            <a:r>
              <a:rPr lang="en-US" altLang="zh-CN" dirty="0"/>
              <a:t>25,000 </a:t>
            </a:r>
            <a:r>
              <a:rPr lang="zh-CN" altLang="zh-CN" dirty="0"/>
              <a:t>篇的频率不断更新。</a:t>
            </a:r>
          </a:p>
          <a:p>
            <a:r>
              <a:rPr lang="zh-CN" altLang="zh-CN" dirty="0"/>
              <a:t>同时，</a:t>
            </a:r>
            <a:r>
              <a:rPr lang="en-US" altLang="zh-CN" dirty="0"/>
              <a:t>ACM</a:t>
            </a:r>
            <a:r>
              <a:rPr lang="zh-CN" altLang="zh-CN" dirty="0"/>
              <a:t>整合了第三方出版社的内容，全面集成了“在线计算机文献指南”（</a:t>
            </a:r>
            <a:r>
              <a:rPr lang="en-US" altLang="zh-CN" dirty="0"/>
              <a:t>The Guide to Computing Literature</a:t>
            </a:r>
            <a:r>
              <a:rPr lang="zh-CN" altLang="zh-CN" dirty="0"/>
              <a:t>）书目文摘数据库。它集合了</a:t>
            </a:r>
            <a:r>
              <a:rPr lang="en-US" altLang="zh-CN" dirty="0"/>
              <a:t>ACM</a:t>
            </a:r>
            <a:r>
              <a:rPr lang="zh-CN" altLang="zh-CN" dirty="0"/>
              <a:t>和其他众多出版社的出版物，旨在为专业和非专业人士提供了解计算机和信息技术领域资源的窗口。</a:t>
            </a:r>
          </a:p>
        </p:txBody>
      </p:sp>
    </p:spTree>
    <p:extLst>
      <p:ext uri="{BB962C8B-B14F-4D97-AF65-F5344CB8AC3E}">
        <p14:creationId xmlns:p14="http://schemas.microsoft.com/office/powerpoint/2010/main" val="336947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396979" y="1098321"/>
            <a:ext cx="108522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ACM</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rPr>
              <a:t>数据库内容：</a:t>
            </a:r>
            <a:b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rPr>
            </a:b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9" name="内容占位符 2"/>
          <p:cNvSpPr txBox="1">
            <a:spLocks/>
          </p:cNvSpPr>
          <p:nvPr/>
        </p:nvSpPr>
        <p:spPr>
          <a:xfrm>
            <a:off x="531336" y="1540285"/>
            <a:ext cx="11420519" cy="4426406"/>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0" indent="0">
              <a:buNone/>
            </a:pPr>
            <a:r>
              <a:rPr lang="zh-CN" altLang="en-US" b="1" dirty="0">
                <a:solidFill>
                  <a:srgbClr val="000000">
                    <a:lumMod val="85000"/>
                    <a:lumOff val="15000"/>
                  </a:srgbClr>
                </a:solidFill>
              </a:rPr>
              <a:t>一、ACM Digital Library，主要内容包括：</a:t>
            </a: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 </a:t>
            </a:r>
            <a:r>
              <a:rPr lang="en-US" altLang="zh-CN" dirty="0"/>
              <a:t>71</a:t>
            </a:r>
            <a:r>
              <a:rPr lang="zh-CN" altLang="zh-CN" dirty="0"/>
              <a:t>种期刊（其中</a:t>
            </a:r>
            <a:r>
              <a:rPr lang="en-US" altLang="zh-CN" dirty="0"/>
              <a:t>4</a:t>
            </a:r>
            <a:r>
              <a:rPr lang="zh-CN" altLang="zh-CN" dirty="0"/>
              <a:t>种计划</a:t>
            </a:r>
            <a:r>
              <a:rPr lang="en-US" altLang="zh-CN" dirty="0"/>
              <a:t>2023-2024</a:t>
            </a:r>
            <a:r>
              <a:rPr lang="zh-CN" altLang="zh-CN" dirty="0"/>
              <a:t>年出版）、</a:t>
            </a:r>
            <a:r>
              <a:rPr lang="en-US" altLang="zh-CN" dirty="0"/>
              <a:t>8</a:t>
            </a:r>
            <a:r>
              <a:rPr lang="zh-CN" altLang="zh-CN" dirty="0"/>
              <a:t>种杂志，全部回溯到起始卷</a:t>
            </a:r>
            <a:endParaRPr lang="en-US" altLang="zh-CN" dirty="0"/>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a:t>
            </a:r>
            <a:r>
              <a:rPr lang="zh-CN" altLang="zh-CN" dirty="0"/>
              <a:t>约</a:t>
            </a:r>
            <a:r>
              <a:rPr lang="en-US" altLang="zh-CN" dirty="0"/>
              <a:t>7775</a:t>
            </a:r>
            <a:r>
              <a:rPr lang="zh-CN" altLang="zh-CN" dirty="0"/>
              <a:t>卷会议录文献。</a:t>
            </a: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 39</a:t>
            </a:r>
            <a:r>
              <a:rPr lang="zh-CN" altLang="en-US" dirty="0">
                <a:solidFill>
                  <a:srgbClr val="000000">
                    <a:lumMod val="85000"/>
                    <a:lumOff val="15000"/>
                  </a:srgbClr>
                </a:solidFill>
                <a:latin typeface="Arial" panose="020B0604020202020204" pitchFamily="34" charset="0"/>
                <a:cs typeface="Arial" panose="020B0604020202020204" pitchFamily="34" charset="0"/>
              </a:rPr>
              <a:t>种</a:t>
            </a:r>
            <a:r>
              <a:rPr lang="en-US" altLang="zh-CN" dirty="0">
                <a:solidFill>
                  <a:srgbClr val="000000">
                    <a:lumMod val="85000"/>
                    <a:lumOff val="15000"/>
                  </a:srgbClr>
                </a:solidFill>
                <a:latin typeface="Arial" panose="020B0604020202020204" pitchFamily="34" charset="0"/>
                <a:cs typeface="Arial" panose="020B0604020202020204" pitchFamily="34" charset="0"/>
              </a:rPr>
              <a:t>ACM SIG</a:t>
            </a:r>
            <a:r>
              <a:rPr lang="zh-CN" altLang="en-US" dirty="0">
                <a:solidFill>
                  <a:srgbClr val="000000">
                    <a:lumMod val="85000"/>
                    <a:lumOff val="15000"/>
                  </a:srgbClr>
                </a:solidFill>
                <a:latin typeface="Arial" panose="020B0604020202020204" pitchFamily="34" charset="0"/>
                <a:cs typeface="Arial" panose="020B0604020202020204" pitchFamily="34" charset="0"/>
              </a:rPr>
              <a:t>（特别兴趣组）出版物文献；</a:t>
            </a: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 “</a:t>
            </a:r>
            <a:r>
              <a:rPr lang="zh-CN" altLang="en-US" dirty="0">
                <a:solidFill>
                  <a:srgbClr val="000000">
                    <a:lumMod val="85000"/>
                    <a:lumOff val="15000"/>
                  </a:srgbClr>
                </a:solidFill>
                <a:latin typeface="Arial" panose="020B0604020202020204" pitchFamily="34" charset="0"/>
                <a:cs typeface="Arial" panose="020B0604020202020204" pitchFamily="34" charset="0"/>
              </a:rPr>
              <a:t>在线计算机文献指南”数据库：收录</a:t>
            </a:r>
            <a:r>
              <a:rPr lang="en-US" altLang="zh-CN" dirty="0">
                <a:solidFill>
                  <a:srgbClr val="000000">
                    <a:lumMod val="85000"/>
                    <a:lumOff val="15000"/>
                  </a:srgbClr>
                </a:solidFill>
                <a:latin typeface="Arial" panose="020B0604020202020204" pitchFamily="34" charset="0"/>
                <a:cs typeface="Arial" panose="020B0604020202020204" pitchFamily="34" charset="0"/>
              </a:rPr>
              <a:t>5000</a:t>
            </a:r>
            <a:r>
              <a:rPr lang="zh-CN" altLang="en-US" dirty="0">
                <a:solidFill>
                  <a:srgbClr val="000000">
                    <a:lumMod val="85000"/>
                    <a:lumOff val="15000"/>
                  </a:srgbClr>
                </a:solidFill>
                <a:latin typeface="Arial" panose="020B0604020202020204" pitchFamily="34" charset="0"/>
                <a:cs typeface="Arial" panose="020B0604020202020204" pitchFamily="34" charset="0"/>
              </a:rPr>
              <a:t>多家出版机构超过</a:t>
            </a:r>
            <a:r>
              <a:rPr lang="en-US" altLang="zh-CN" dirty="0">
                <a:solidFill>
                  <a:srgbClr val="000000">
                    <a:lumMod val="85000"/>
                    <a:lumOff val="15000"/>
                  </a:srgbClr>
                </a:solidFill>
                <a:latin typeface="Arial" panose="020B0604020202020204" pitchFamily="34" charset="0"/>
                <a:cs typeface="Arial" panose="020B0604020202020204" pitchFamily="34" charset="0"/>
              </a:rPr>
              <a:t>3,000,000</a:t>
            </a:r>
            <a:r>
              <a:rPr lang="zh-CN" altLang="en-US" dirty="0">
                <a:solidFill>
                  <a:srgbClr val="000000">
                    <a:lumMod val="85000"/>
                    <a:lumOff val="15000"/>
                  </a:srgbClr>
                </a:solidFill>
                <a:latin typeface="Arial" panose="020B0604020202020204" pitchFamily="34" charset="0"/>
                <a:cs typeface="Arial" panose="020B0604020202020204" pitchFamily="34" charset="0"/>
              </a:rPr>
              <a:t>条文摘题录信息。</a:t>
            </a:r>
            <a:endParaRPr lang="en-US" altLang="zh-CN" dirty="0">
              <a:solidFill>
                <a:srgbClr val="000000">
                  <a:lumMod val="85000"/>
                  <a:lumOff val="15000"/>
                </a:srgbClr>
              </a:solidFill>
              <a:latin typeface="Arial" panose="020B0604020202020204" pitchFamily="34" charset="0"/>
              <a:cs typeface="Arial" panose="020B0604020202020204" pitchFamily="34" charset="0"/>
            </a:endParaRPr>
          </a:p>
          <a:p>
            <a:pPr marL="0" lvl="0" indent="0">
              <a:buNone/>
            </a:pPr>
            <a:r>
              <a:rPr lang="zh-CN" altLang="en-US" b="1" dirty="0">
                <a:solidFill>
                  <a:srgbClr val="000000">
                    <a:lumMod val="85000"/>
                    <a:lumOff val="15000"/>
                  </a:srgbClr>
                </a:solidFill>
              </a:rPr>
              <a:t>二、ACM e</a:t>
            </a:r>
            <a:r>
              <a:rPr lang="en-US" altLang="zh-CN" b="1" dirty="0">
                <a:solidFill>
                  <a:srgbClr val="000000">
                    <a:lumMod val="85000"/>
                    <a:lumOff val="15000"/>
                  </a:srgbClr>
                </a:solidFill>
              </a:rPr>
              <a:t>-</a:t>
            </a:r>
            <a:r>
              <a:rPr lang="zh-CN" altLang="en-US" b="1" dirty="0">
                <a:solidFill>
                  <a:srgbClr val="000000">
                    <a:lumMod val="85000"/>
                    <a:lumOff val="15000"/>
                  </a:srgbClr>
                </a:solidFill>
              </a:rPr>
              <a:t>Books Collection Ⅰ和ACM ebooks Collection II</a:t>
            </a:r>
            <a:r>
              <a:rPr lang="en-US" altLang="zh-CN" b="1" dirty="0">
                <a:solidFill>
                  <a:srgbClr val="000000">
                    <a:lumMod val="85000"/>
                    <a:lumOff val="15000"/>
                  </a:srgbClr>
                </a:solidFill>
              </a:rPr>
              <a:t>(</a:t>
            </a:r>
            <a:r>
              <a:rPr lang="zh-CN" altLang="en-US" b="1" dirty="0">
                <a:solidFill>
                  <a:srgbClr val="000000">
                    <a:lumMod val="85000"/>
                    <a:lumOff val="15000"/>
                  </a:srgbClr>
                </a:solidFill>
              </a:rPr>
              <a:t>需单独购买）</a:t>
            </a:r>
            <a:endParaRPr lang="en-US" altLang="zh-CN" b="1" dirty="0">
              <a:solidFill>
                <a:srgbClr val="000000">
                  <a:lumMod val="85000"/>
                  <a:lumOff val="15000"/>
                </a:srgbClr>
              </a:solidFill>
            </a:endParaRPr>
          </a:p>
          <a:p>
            <a:pPr marL="0" lvl="0" indent="0">
              <a:buNone/>
            </a:pPr>
            <a:r>
              <a:rPr lang="zh-CN" altLang="en-US" dirty="0">
                <a:solidFill>
                  <a:srgbClr val="000000">
                    <a:lumMod val="85000"/>
                    <a:lumOff val="15000"/>
                  </a:srgbClr>
                </a:solidFill>
              </a:rPr>
              <a:t>       </a:t>
            </a:r>
            <a:r>
              <a:rPr lang="zh-CN" altLang="en-US" dirty="0">
                <a:solidFill>
                  <a:srgbClr val="000000">
                    <a:lumMod val="85000"/>
                    <a:lumOff val="15000"/>
                  </a:srgbClr>
                </a:solidFill>
                <a:latin typeface="Arial" panose="020B0604020202020204" pitchFamily="34" charset="0"/>
                <a:cs typeface="Arial" panose="020B0604020202020204" pitchFamily="34" charset="0"/>
              </a:rPr>
              <a:t>     • ACM与Morgan &amp; Claypool合作出版的电子书</a:t>
            </a:r>
            <a:endParaRPr lang="en-US" altLang="zh-CN" dirty="0">
              <a:solidFill>
                <a:srgbClr val="000000">
                  <a:lumMod val="85000"/>
                  <a:lumOff val="15000"/>
                </a:srgbClr>
              </a:solidFill>
              <a:latin typeface="Arial" panose="020B0604020202020204" pitchFamily="34" charset="0"/>
              <a:cs typeface="Arial" panose="020B0604020202020204" pitchFamily="34" charset="0"/>
            </a:endParaRP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a:t>
            </a:r>
            <a:r>
              <a:rPr lang="zh-CN" altLang="en-US" dirty="0">
                <a:solidFill>
                  <a:srgbClr val="000000">
                    <a:lumMod val="85000"/>
                    <a:lumOff val="15000"/>
                  </a:srgbClr>
                </a:solidFill>
                <a:latin typeface="Arial" panose="020B0604020202020204" pitchFamily="34" charset="0"/>
                <a:cs typeface="Arial" panose="020B0604020202020204" pitchFamily="34" charset="0"/>
              </a:rPr>
              <a:t>Collection Ⅰ 已出版完结25本。</a:t>
            </a: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a:t>
            </a:r>
            <a:r>
              <a:rPr lang="zh-CN" altLang="en-US" dirty="0">
                <a:solidFill>
                  <a:srgbClr val="000000">
                    <a:lumMod val="85000"/>
                    <a:lumOff val="15000"/>
                  </a:srgbClr>
                </a:solidFill>
                <a:latin typeface="Arial" panose="020B0604020202020204" pitchFamily="34" charset="0"/>
                <a:cs typeface="Arial" panose="020B0604020202020204" pitchFamily="34" charset="0"/>
              </a:rPr>
              <a:t>Collection II  已出版完结25本。</a:t>
            </a: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a:t>
            </a:r>
            <a:r>
              <a:rPr lang="zh-CN" altLang="en-US" dirty="0">
                <a:solidFill>
                  <a:srgbClr val="000000">
                    <a:lumMod val="85000"/>
                    <a:lumOff val="15000"/>
                  </a:srgbClr>
                </a:solidFill>
                <a:latin typeface="Arial" panose="020B0604020202020204" pitchFamily="34" charset="0"/>
                <a:cs typeface="Arial" panose="020B0604020202020204" pitchFamily="34" charset="0"/>
              </a:rPr>
              <a:t>• 内容涉及计算机科学领域内的</a:t>
            </a:r>
            <a:r>
              <a:rPr lang="zh-CN" altLang="en-US" dirty="0">
                <a:solidFill>
                  <a:srgbClr val="FF0000"/>
                </a:solidFill>
                <a:latin typeface="Arial" panose="020B0604020202020204" pitchFamily="34" charset="0"/>
                <a:cs typeface="Arial" panose="020B0604020202020204" pitchFamily="34" charset="0"/>
              </a:rPr>
              <a:t>研究生教材、行业研究综述、从业者的职业指导</a:t>
            </a:r>
            <a:r>
              <a:rPr lang="zh-CN" altLang="en-US" dirty="0">
                <a:solidFill>
                  <a:srgbClr val="000000">
                    <a:lumMod val="85000"/>
                    <a:lumOff val="15000"/>
                  </a:srgbClr>
                </a:solidFill>
                <a:latin typeface="Arial" panose="020B0604020202020204" pitchFamily="34" charset="0"/>
                <a:cs typeface="Arial" panose="020B0604020202020204" pitchFamily="34" charset="0"/>
              </a:rPr>
              <a:t>等方面。</a:t>
            </a:r>
          </a:p>
          <a:p>
            <a:pPr marL="0" lvl="0" indent="0">
              <a:buNone/>
            </a:pPr>
            <a:endParaRPr lang="en-US" altLang="zh-CN" dirty="0">
              <a:solidFill>
                <a:srgbClr val="000000">
                  <a:lumMod val="85000"/>
                  <a:lumOff val="15000"/>
                </a:srgbClr>
              </a:solidFill>
            </a:endParaRPr>
          </a:p>
        </p:txBody>
      </p:sp>
    </p:spTree>
    <p:extLst>
      <p:ext uri="{BB962C8B-B14F-4D97-AF65-F5344CB8AC3E}">
        <p14:creationId xmlns:p14="http://schemas.microsoft.com/office/powerpoint/2010/main" val="283095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8480535" y="1151616"/>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1.ACM</a:t>
            </a:r>
            <a:r>
              <a:rPr lang="zh-CN" altLang="en-US" dirty="0">
                <a:solidFill>
                  <a:srgbClr val="000000">
                    <a:lumMod val="85000"/>
                    <a:lumOff val="15000"/>
                  </a:srgbClr>
                </a:solidFill>
              </a:rPr>
              <a:t>数据库主页</a:t>
            </a:r>
            <a:b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rPr>
            </a:b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pic>
        <p:nvPicPr>
          <p:cNvPr id="2" name="图片 1"/>
          <p:cNvPicPr>
            <a:picLocks noChangeAspect="1"/>
          </p:cNvPicPr>
          <p:nvPr/>
        </p:nvPicPr>
        <p:blipFill>
          <a:blip r:embed="rId7"/>
          <a:stretch>
            <a:fillRect/>
          </a:stretch>
        </p:blipFill>
        <p:spPr>
          <a:xfrm>
            <a:off x="2420144" y="1838960"/>
            <a:ext cx="7665194" cy="3467688"/>
          </a:xfrm>
          <a:prstGeom prst="rect">
            <a:avLst/>
          </a:prstGeom>
        </p:spPr>
      </p:pic>
      <p:sp>
        <p:nvSpPr>
          <p:cNvPr id="9" name="Rounded Rectangular Callout 24"/>
          <p:cNvSpPr/>
          <p:nvPr/>
        </p:nvSpPr>
        <p:spPr>
          <a:xfrm flipH="1">
            <a:off x="233680" y="4815840"/>
            <a:ext cx="1957847" cy="55068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1400" dirty="0">
                <a:latin typeface="宋体" panose="02010600030101010101" pitchFamily="2" charset="-122"/>
                <a:cs typeface="Arial Unicode MS" pitchFamily="34" charset="-122"/>
              </a:rPr>
              <a:t>页面反馈意见</a:t>
            </a:r>
            <a:endParaRPr lang="zh-CN" altLang="en-US" sz="1400" dirty="0">
              <a:cs typeface="Arial Unicode MS" pitchFamily="34" charset="-122"/>
            </a:endParaRPr>
          </a:p>
        </p:txBody>
      </p:sp>
      <p:sp>
        <p:nvSpPr>
          <p:cNvPr id="13" name="Rounded Rectangular Callout 24"/>
          <p:cNvSpPr/>
          <p:nvPr/>
        </p:nvSpPr>
        <p:spPr>
          <a:xfrm flipH="1">
            <a:off x="15382" y="1716099"/>
            <a:ext cx="2176145" cy="1120457"/>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1400" dirty="0">
                <a:latin typeface="宋体" panose="02010600030101010101" pitchFamily="2" charset="-122"/>
                <a:cs typeface="Arial Unicode MS" pitchFamily="34" charset="-122"/>
              </a:rPr>
              <a:t>轻松访问</a:t>
            </a:r>
            <a:r>
              <a:rPr lang="zh-CN" altLang="en-US" sz="1400" b="1" dirty="0">
                <a:latin typeface="宋体" panose="02010600030101010101" pitchFamily="2" charset="-122"/>
                <a:cs typeface="Arial Unicode MS" pitchFamily="34" charset="-122"/>
              </a:rPr>
              <a:t>期刊、杂志、会议录、电子书、特殊兴趣小组、会议等，</a:t>
            </a:r>
            <a:r>
              <a:rPr lang="zh-CN" altLang="en-US" sz="1400" dirty="0">
                <a:latin typeface="宋体" panose="02010600030101010101" pitchFamily="2" charset="-122"/>
                <a:cs typeface="Arial Unicode MS" pitchFamily="34" charset="-122"/>
              </a:rPr>
              <a:t>直接点击相关内容缩略图。</a:t>
            </a:r>
            <a:endParaRPr lang="zh-CN" altLang="en-US" sz="1400" dirty="0">
              <a:cs typeface="Arial Unicode MS" pitchFamily="34" charset="-122"/>
            </a:endParaRPr>
          </a:p>
        </p:txBody>
      </p:sp>
      <p:sp>
        <p:nvSpPr>
          <p:cNvPr id="14" name="Rounded Rectangular Callout 5"/>
          <p:cNvSpPr/>
          <p:nvPr/>
        </p:nvSpPr>
        <p:spPr>
          <a:xfrm flipH="1">
            <a:off x="10422680" y="4709338"/>
            <a:ext cx="1637940" cy="897166"/>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0"/>
              </a:spcAft>
              <a:buClrTx/>
              <a:buSzTx/>
              <a:buNone/>
              <a:defRPr/>
            </a:pPr>
            <a:r>
              <a:rPr lang="en-US" altLang="zh-CN" sz="1400" dirty="0">
                <a:latin typeface="Calibri" panose="020F0502020204030204" pitchFamily="34" charset="0"/>
                <a:cs typeface="Arial Unicode MS" pitchFamily="34" charset="-122"/>
              </a:rPr>
              <a:t>ACM</a:t>
            </a:r>
            <a:r>
              <a:rPr lang="zh-CN" altLang="en-US" sz="1400" dirty="0">
                <a:latin typeface="Calibri" panose="020F0502020204030204" pitchFamily="34" charset="0"/>
                <a:cs typeface="Arial Unicode MS" pitchFamily="34" charset="-122"/>
              </a:rPr>
              <a:t>数据库</a:t>
            </a:r>
            <a:r>
              <a:rPr lang="en-US" altLang="zh-CN" sz="1400" dirty="0">
                <a:latin typeface="Calibri" panose="020F0502020204030204" pitchFamily="34" charset="0"/>
                <a:cs typeface="Arial Unicode MS" pitchFamily="34" charset="-122"/>
              </a:rPr>
              <a:t>YouTube</a:t>
            </a:r>
            <a:r>
              <a:rPr lang="zh-CN" altLang="en-US" sz="1400" dirty="0">
                <a:latin typeface="Calibri" panose="020F0502020204030204" pitchFamily="34" charset="0"/>
                <a:cs typeface="Arial Unicode MS" pitchFamily="34" charset="-122"/>
              </a:rPr>
              <a:t>频道链接</a:t>
            </a:r>
          </a:p>
        </p:txBody>
      </p:sp>
      <p:sp>
        <p:nvSpPr>
          <p:cNvPr id="15" name="Rounded Rectangular Callout 5"/>
          <p:cNvSpPr/>
          <p:nvPr/>
        </p:nvSpPr>
        <p:spPr>
          <a:xfrm flipH="1">
            <a:off x="10313954" y="1716099"/>
            <a:ext cx="1878045" cy="1778000"/>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0"/>
              </a:spcAft>
              <a:buClrTx/>
              <a:buSzTx/>
              <a:buNone/>
              <a:defRPr/>
            </a:pPr>
            <a:r>
              <a:rPr lang="zh-CN" altLang="en-US" sz="1400" b="1" dirty="0">
                <a:latin typeface="宋体" panose="02010600030101010101" pitchFamily="2" charset="-122"/>
                <a:cs typeface="Arial Unicode MS" pitchFamily="34" charset="-122"/>
              </a:rPr>
              <a:t>“注册” </a:t>
            </a:r>
            <a:r>
              <a:rPr lang="zh-CN" altLang="en-US" sz="1400" dirty="0">
                <a:latin typeface="宋体" panose="02010600030101010101" pitchFamily="2" charset="-122"/>
                <a:cs typeface="Arial Unicode MS" pitchFamily="34" charset="-122"/>
              </a:rPr>
              <a:t>个人账号：</a:t>
            </a:r>
            <a:endParaRPr lang="en-US" altLang="zh-CN" sz="1400" dirty="0">
              <a:latin typeface="宋体" panose="02010600030101010101" pitchFamily="2" charset="-122"/>
              <a:cs typeface="Arial Unicode MS" pitchFamily="34" charset="-122"/>
            </a:endParaRPr>
          </a:p>
          <a:p>
            <a:pPr algn="ctr">
              <a:spcBef>
                <a:spcPct val="0"/>
              </a:spcBef>
              <a:spcAft>
                <a:spcPct val="0"/>
              </a:spcAft>
              <a:buClrTx/>
              <a:buSzTx/>
              <a:buNone/>
              <a:defRPr/>
            </a:pPr>
            <a:r>
              <a:rPr lang="en-US" altLang="zh-CN" sz="1400" dirty="0">
                <a:latin typeface="宋体" panose="02010600030101010101" pitchFamily="2" charset="-122"/>
                <a:cs typeface="Arial Unicode MS" pitchFamily="34" charset="-122"/>
              </a:rPr>
              <a:t>1.</a:t>
            </a:r>
            <a:r>
              <a:rPr lang="zh-CN" altLang="en-US" sz="1400" dirty="0">
                <a:latin typeface="宋体" panose="02010600030101010101" pitchFamily="2" charset="-122"/>
                <a:cs typeface="Arial Unicode MS" pitchFamily="34" charset="-122"/>
              </a:rPr>
              <a:t>创建个性化文件夹保存文章和笔记，可与朋友分享；</a:t>
            </a:r>
            <a:endParaRPr lang="en-US" altLang="zh-CN" sz="1400" dirty="0">
              <a:latin typeface="宋体" panose="02010600030101010101" pitchFamily="2" charset="-122"/>
              <a:cs typeface="Arial Unicode MS" pitchFamily="34" charset="-122"/>
            </a:endParaRPr>
          </a:p>
          <a:p>
            <a:pPr algn="ctr">
              <a:spcBef>
                <a:spcPct val="0"/>
              </a:spcBef>
              <a:spcAft>
                <a:spcPct val="0"/>
              </a:spcAft>
              <a:buClrTx/>
              <a:buSzTx/>
              <a:buNone/>
              <a:defRPr/>
            </a:pPr>
            <a:endParaRPr lang="en-US" altLang="zh-CN" sz="1400" dirty="0">
              <a:latin typeface="宋体" panose="02010600030101010101" pitchFamily="2" charset="-122"/>
              <a:cs typeface="Arial Unicode MS" pitchFamily="34" charset="-122"/>
            </a:endParaRPr>
          </a:p>
          <a:p>
            <a:pPr algn="ctr">
              <a:spcBef>
                <a:spcPct val="0"/>
              </a:spcBef>
              <a:spcAft>
                <a:spcPct val="0"/>
              </a:spcAft>
              <a:buClrTx/>
              <a:buSzTx/>
              <a:buNone/>
              <a:defRPr/>
            </a:pPr>
            <a:r>
              <a:rPr lang="en-US" altLang="zh-CN" sz="1400" dirty="0">
                <a:latin typeface="宋体" panose="02010600030101010101" pitchFamily="2" charset="-122"/>
                <a:cs typeface="Arial Unicode MS" pitchFamily="34" charset="-122"/>
              </a:rPr>
              <a:t>2.</a:t>
            </a:r>
            <a:r>
              <a:rPr lang="zh-CN" altLang="en-US" sz="1400" dirty="0">
                <a:latin typeface="宋体" panose="02010600030101010101" pitchFamily="2" charset="-122"/>
                <a:cs typeface="Arial Unicode MS" pitchFamily="34" charset="-122"/>
              </a:rPr>
              <a:t>保存检索结果和设置新内容提醒。</a:t>
            </a:r>
            <a:endParaRPr lang="zh-CN" altLang="en-US" sz="1400" dirty="0">
              <a:latin typeface="Calibri" panose="020F0502020204030204" pitchFamily="34" charset="0"/>
              <a:cs typeface="Arial Unicode MS" pitchFamily="34" charset="-122"/>
            </a:endParaRPr>
          </a:p>
        </p:txBody>
      </p:sp>
    </p:spTree>
    <p:extLst>
      <p:ext uri="{BB962C8B-B14F-4D97-AF65-F5344CB8AC3E}">
        <p14:creationId xmlns:p14="http://schemas.microsoft.com/office/powerpoint/2010/main" val="81700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9353848" y="1112495"/>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2.</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基础检索</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pic>
        <p:nvPicPr>
          <p:cNvPr id="6" name="图片 5"/>
          <p:cNvPicPr>
            <a:picLocks noChangeAspect="1"/>
          </p:cNvPicPr>
          <p:nvPr/>
        </p:nvPicPr>
        <p:blipFill>
          <a:blip r:embed="rId7"/>
          <a:stretch>
            <a:fillRect/>
          </a:stretch>
        </p:blipFill>
        <p:spPr>
          <a:xfrm>
            <a:off x="3728720" y="1535416"/>
            <a:ext cx="8463280" cy="3382209"/>
          </a:xfrm>
          <a:prstGeom prst="rect">
            <a:avLst/>
          </a:prstGeom>
        </p:spPr>
      </p:pic>
      <p:pic>
        <p:nvPicPr>
          <p:cNvPr id="16" name="图片 15"/>
          <p:cNvPicPr>
            <a:picLocks noChangeAspect="1"/>
          </p:cNvPicPr>
          <p:nvPr/>
        </p:nvPicPr>
        <p:blipFill>
          <a:blip r:embed="rId8"/>
          <a:stretch>
            <a:fillRect/>
          </a:stretch>
        </p:blipFill>
        <p:spPr>
          <a:xfrm>
            <a:off x="3728721" y="2996403"/>
            <a:ext cx="8463280" cy="3095051"/>
          </a:xfrm>
          <a:prstGeom prst="rect">
            <a:avLst/>
          </a:prstGeom>
        </p:spPr>
      </p:pic>
      <p:sp>
        <p:nvSpPr>
          <p:cNvPr id="18" name="Rounded Rectangular Callout 24"/>
          <p:cNvSpPr/>
          <p:nvPr/>
        </p:nvSpPr>
        <p:spPr>
          <a:xfrm flipH="1">
            <a:off x="67136" y="1235211"/>
            <a:ext cx="3347581" cy="4307861"/>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en-US" dirty="0"/>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基础搜索框位于</a:t>
            </a:r>
            <a:r>
              <a:rPr lang="en-US" altLang="zh-CN" dirty="0">
                <a:latin typeface="宋体" panose="02010600030101010101" pitchFamily="2" charset="-122"/>
                <a:ea typeface="宋体" panose="02010600030101010101" pitchFamily="2" charset="-122"/>
                <a:cs typeface="Arial" panose="020B0604020202020204" pitchFamily="34" charset="0"/>
              </a:rPr>
              <a:t>DL</a:t>
            </a:r>
            <a:r>
              <a:rPr lang="zh-CN" altLang="en-US" dirty="0">
                <a:latin typeface="宋体" panose="02010600030101010101" pitchFamily="2" charset="-122"/>
                <a:ea typeface="宋体" panose="02010600030101010101" pitchFamily="2" charset="-122"/>
                <a:cs typeface="Arial" panose="020B0604020202020204" pitchFamily="34" charset="0"/>
              </a:rPr>
              <a:t>主页的顶部；</a:t>
            </a:r>
            <a:endParaRPr lang="en-US" altLang="zh-CN" dirty="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endParaRPr lang="en-US" altLang="zh-CN" dirty="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基础搜索在您输入时提供即时建议；</a:t>
            </a:r>
            <a:endParaRPr lang="en-US" altLang="zh-CN" dirty="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endParaRPr lang="en-US" altLang="zh-CN" dirty="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基础搜索允许搜索人物、出版物和内容；</a:t>
            </a:r>
            <a:endParaRPr lang="en-US" altLang="zh-CN" dirty="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endParaRPr lang="zh-CN" altLang="en-US" dirty="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基础搜索允许布尔运算符</a:t>
            </a:r>
            <a:r>
              <a:rPr lang="en-US" altLang="zh-CN" dirty="0">
                <a:latin typeface="宋体" panose="02010600030101010101" pitchFamily="2" charset="-122"/>
                <a:ea typeface="宋体" panose="02010600030101010101" pitchFamily="2" charset="-122"/>
                <a:cs typeface="Arial" panose="020B0604020202020204" pitchFamily="34" charset="0"/>
              </a:rPr>
              <a:t>AND</a:t>
            </a:r>
            <a:r>
              <a:rPr lang="zh-CN" altLang="en-US" dirty="0">
                <a:latin typeface="宋体" panose="02010600030101010101" pitchFamily="2" charset="-122"/>
                <a:ea typeface="宋体" panose="02010600030101010101" pitchFamily="2" charset="-122"/>
                <a:cs typeface="Arial" panose="020B0604020202020204" pitchFamily="34" charset="0"/>
              </a:rPr>
              <a:t>、</a:t>
            </a:r>
            <a:r>
              <a:rPr lang="en-US" altLang="zh-CN" dirty="0">
                <a:latin typeface="宋体" panose="02010600030101010101" pitchFamily="2" charset="-122"/>
                <a:ea typeface="宋体" panose="02010600030101010101" pitchFamily="2" charset="-122"/>
                <a:cs typeface="Arial" panose="020B0604020202020204" pitchFamily="34" charset="0"/>
              </a:rPr>
              <a:t>OR</a:t>
            </a:r>
            <a:r>
              <a:rPr lang="zh-CN" altLang="en-US" dirty="0">
                <a:latin typeface="宋体" panose="02010600030101010101" pitchFamily="2" charset="-122"/>
                <a:ea typeface="宋体" panose="02010600030101010101" pitchFamily="2" charset="-122"/>
                <a:cs typeface="Arial" panose="020B0604020202020204" pitchFamily="34" charset="0"/>
              </a:rPr>
              <a:t>和</a:t>
            </a:r>
            <a:r>
              <a:rPr lang="en-US" altLang="zh-CN" dirty="0">
                <a:latin typeface="宋体" panose="02010600030101010101" pitchFamily="2" charset="-122"/>
                <a:ea typeface="宋体" panose="02010600030101010101" pitchFamily="2" charset="-122"/>
                <a:cs typeface="Arial" panose="020B0604020202020204" pitchFamily="34" charset="0"/>
              </a:rPr>
              <a:t>NOT</a:t>
            </a:r>
            <a:r>
              <a:rPr lang="zh-CN" altLang="en-US" dirty="0">
                <a:latin typeface="宋体" panose="02010600030101010101" pitchFamily="2" charset="-122"/>
                <a:ea typeface="宋体" panose="02010600030101010101" pitchFamily="2" charset="-122"/>
                <a:cs typeface="Arial" panose="020B0604020202020204" pitchFamily="34" charset="0"/>
              </a:rPr>
              <a:t>（使用大写字母）；</a:t>
            </a:r>
            <a:endParaRPr lang="en-US" altLang="zh-CN" dirty="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endParaRPr lang="en-US" altLang="zh-CN" dirty="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基础搜索框在</a:t>
            </a:r>
            <a:r>
              <a:rPr lang="en-US" altLang="zh-CN" dirty="0">
                <a:latin typeface="宋体" panose="02010600030101010101" pitchFamily="2" charset="-122"/>
                <a:ea typeface="宋体" panose="02010600030101010101" pitchFamily="2" charset="-122"/>
                <a:cs typeface="Arial" panose="020B0604020202020204" pitchFamily="34" charset="0"/>
              </a:rPr>
              <a:t>DL</a:t>
            </a:r>
            <a:r>
              <a:rPr lang="zh-CN" altLang="en-US" dirty="0">
                <a:latin typeface="宋体" panose="02010600030101010101" pitchFamily="2" charset="-122"/>
                <a:ea typeface="宋体" panose="02010600030101010101" pitchFamily="2" charset="-122"/>
                <a:cs typeface="Arial" panose="020B0604020202020204" pitchFamily="34" charset="0"/>
              </a:rPr>
              <a:t>屏幕上始终可用。</a:t>
            </a:r>
          </a:p>
        </p:txBody>
      </p:sp>
    </p:spTree>
    <p:extLst>
      <p:ext uri="{BB962C8B-B14F-4D97-AF65-F5344CB8AC3E}">
        <p14:creationId xmlns:p14="http://schemas.microsoft.com/office/powerpoint/2010/main" val="308655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9353848" y="1112495"/>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2.</a:t>
            </a:r>
            <a:r>
              <a:rPr lang="zh-CN" altLang="en-US" dirty="0">
                <a:solidFill>
                  <a:srgbClr val="000000">
                    <a:lumMod val="85000"/>
                    <a:lumOff val="15000"/>
                  </a:srgbClr>
                </a:solidFill>
                <a:cs typeface="微软雅黑" panose="020B0503020204020204" charset="-122"/>
              </a:rPr>
              <a:t>高级</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检索</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3" name="Rounded Rectangular Callout 24"/>
          <p:cNvSpPr/>
          <p:nvPr/>
        </p:nvSpPr>
        <p:spPr>
          <a:xfrm flipH="1">
            <a:off x="483695" y="2195345"/>
            <a:ext cx="2980863" cy="939029"/>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en-US" dirty="0"/>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高级搜索就在基本搜索框的下面：</a:t>
            </a:r>
          </a:p>
          <a:p>
            <a:pPr marL="285750" indent="-285750">
              <a:buClr>
                <a:srgbClr val="FF0000"/>
              </a:buClr>
              <a:buFont typeface="Wingdings" panose="05000000000000000000" pitchFamily="2" charset="2"/>
              <a:buChar char="ü"/>
            </a:pPr>
            <a:endParaRPr lang="zh-CN" altLang="en-US" dirty="0">
              <a:latin typeface="宋体" panose="02010600030101010101" pitchFamily="2" charset="-122"/>
              <a:ea typeface="宋体" panose="02010600030101010101" pitchFamily="2" charset="-122"/>
              <a:cs typeface="Arial" panose="020B0604020202020204" pitchFamily="34" charset="0"/>
            </a:endParaRPr>
          </a:p>
        </p:txBody>
      </p:sp>
      <p:pic>
        <p:nvPicPr>
          <p:cNvPr id="2" name="图片 1"/>
          <p:cNvPicPr>
            <a:picLocks noChangeAspect="1"/>
          </p:cNvPicPr>
          <p:nvPr/>
        </p:nvPicPr>
        <p:blipFill>
          <a:blip r:embed="rId7"/>
          <a:stretch>
            <a:fillRect/>
          </a:stretch>
        </p:blipFill>
        <p:spPr>
          <a:xfrm>
            <a:off x="3936181" y="1538956"/>
            <a:ext cx="8255819" cy="3683931"/>
          </a:xfrm>
          <a:prstGeom prst="rect">
            <a:avLst/>
          </a:prstGeom>
        </p:spPr>
      </p:pic>
    </p:spTree>
    <p:extLst>
      <p:ext uri="{BB962C8B-B14F-4D97-AF65-F5344CB8AC3E}">
        <p14:creationId xmlns:p14="http://schemas.microsoft.com/office/powerpoint/2010/main" val="11810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971283"/>
          </a:xfrm>
          <a:prstGeom prst="rect">
            <a:avLst/>
          </a:prstGeom>
        </p:spPr>
      </p:pic>
      <p:pic>
        <p:nvPicPr>
          <p:cNvPr id="10" name="image1.jpeg"/>
          <p:cNvPicPr/>
          <p:nvPr/>
        </p:nvPicPr>
        <p:blipFill>
          <a:blip r:embed="rId4" cstate="print"/>
          <a:stretch>
            <a:fillRect/>
          </a:stretch>
        </p:blipFill>
        <p:spPr>
          <a:xfrm>
            <a:off x="67136" y="5741007"/>
            <a:ext cx="2980863" cy="990974"/>
          </a:xfrm>
          <a:prstGeom prst="rect">
            <a:avLst/>
          </a:prstGeom>
        </p:spPr>
      </p:pic>
      <p:pic>
        <p:nvPicPr>
          <p:cNvPr id="11" name="image2.png"/>
          <p:cNvPicPr/>
          <p:nvPr/>
        </p:nvPicPr>
        <p:blipFill>
          <a:blip r:embed="rId5"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6"/>
              </a:rPr>
              <a:t>https://dl.acm.org/</a:t>
            </a:r>
            <a:endParaRPr lang="zh-CN" altLang="en-US" sz="2000" dirty="0"/>
          </a:p>
        </p:txBody>
      </p:sp>
      <p:sp>
        <p:nvSpPr>
          <p:cNvPr id="17" name="标题 1"/>
          <p:cNvSpPr txBox="1">
            <a:spLocks/>
          </p:cNvSpPr>
          <p:nvPr/>
        </p:nvSpPr>
        <p:spPr>
          <a:xfrm>
            <a:off x="8620344" y="1021038"/>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2.</a:t>
            </a:r>
            <a:r>
              <a:rPr lang="zh-CN" altLang="en-US" dirty="0">
                <a:solidFill>
                  <a:srgbClr val="000000">
                    <a:lumMod val="85000"/>
                    <a:lumOff val="15000"/>
                  </a:srgbClr>
                </a:solidFill>
                <a:cs typeface="微软雅黑" panose="020B0503020204020204" charset="-122"/>
              </a:rPr>
              <a:t>高级</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检索（接上页</a:t>
            </a:r>
            <a:r>
              <a:rPr kumimoji="0" lang="en-US" altLang="zh-CN"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1</a:t>
            </a:r>
            <a:r>
              <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微软雅黑" panose="020B0503020204020204" charset="-122"/>
                <a:sym typeface="+mn-ea"/>
              </a:rPr>
              <a:t>）</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90204" pitchFamily="34" charset="0"/>
              <a:ea typeface="微软雅黑" panose="020B0503020204020204" charset="-122"/>
              <a:cs typeface="+mj-cs"/>
              <a:sym typeface="+mn-ea"/>
            </a:endParaRPr>
          </a:p>
        </p:txBody>
      </p:sp>
      <p:sp>
        <p:nvSpPr>
          <p:cNvPr id="15" name="Rounded Rectangular Callout 24"/>
          <p:cNvSpPr/>
          <p:nvPr/>
        </p:nvSpPr>
        <p:spPr>
          <a:xfrm flipH="1">
            <a:off x="147782" y="1560876"/>
            <a:ext cx="3580308" cy="818164"/>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可选择只搜索全文或同时包括</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计算机文献指南</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书目索引</a:t>
            </a:r>
          </a:p>
        </p:txBody>
      </p:sp>
      <p:sp>
        <p:nvSpPr>
          <p:cNvPr id="25" name="Rounded Rectangular Callout 24"/>
          <p:cNvSpPr/>
          <p:nvPr/>
        </p:nvSpPr>
        <p:spPr>
          <a:xfrm flipH="1">
            <a:off x="147782" y="2780095"/>
            <a:ext cx="3641682" cy="84397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可添加额外的内容过滤器，如：文章补充材料、常规计算机学科领域、出版商等相关术语。</a:t>
            </a:r>
          </a:p>
        </p:txBody>
      </p:sp>
      <p:pic>
        <p:nvPicPr>
          <p:cNvPr id="2" name="图片 1"/>
          <p:cNvPicPr>
            <a:picLocks noChangeAspect="1"/>
          </p:cNvPicPr>
          <p:nvPr/>
        </p:nvPicPr>
        <p:blipFill>
          <a:blip r:embed="rId7"/>
          <a:stretch>
            <a:fillRect/>
          </a:stretch>
        </p:blipFill>
        <p:spPr>
          <a:xfrm>
            <a:off x="4128834" y="1070748"/>
            <a:ext cx="4248368" cy="4203916"/>
          </a:xfrm>
          <a:prstGeom prst="rect">
            <a:avLst/>
          </a:prstGeom>
        </p:spPr>
      </p:pic>
      <p:pic>
        <p:nvPicPr>
          <p:cNvPr id="3" name="图片 2"/>
          <p:cNvPicPr>
            <a:picLocks noChangeAspect="1"/>
          </p:cNvPicPr>
          <p:nvPr/>
        </p:nvPicPr>
        <p:blipFill>
          <a:blip r:embed="rId8"/>
          <a:stretch>
            <a:fillRect/>
          </a:stretch>
        </p:blipFill>
        <p:spPr>
          <a:xfrm>
            <a:off x="4165779" y="5274664"/>
            <a:ext cx="4165814" cy="577880"/>
          </a:xfrm>
          <a:prstGeom prst="rect">
            <a:avLst/>
          </a:prstGeom>
        </p:spPr>
      </p:pic>
      <p:sp>
        <p:nvSpPr>
          <p:cNvPr id="13" name="Rounded Rectangular Callout 5"/>
          <p:cNvSpPr/>
          <p:nvPr/>
        </p:nvSpPr>
        <p:spPr>
          <a:xfrm flipH="1">
            <a:off x="8896648" y="1512758"/>
            <a:ext cx="3295351" cy="914400"/>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85750" indent="-285750" algn="ctr">
              <a:spcBef>
                <a:spcPct val="0"/>
              </a:spcBef>
              <a:spcAft>
                <a:spcPct val="0"/>
              </a:spcAft>
              <a:buClr>
                <a:srgbClr val="FF0000"/>
              </a:buClr>
              <a:buSzTx/>
              <a:buFont typeface="Wingdings" panose="05000000000000000000" pitchFamily="2" charset="2"/>
              <a:buChar char="ü"/>
              <a:defRPr/>
            </a:pPr>
            <a:r>
              <a:rPr lang="zh-CN" altLang="en-US" sz="1600" dirty="0">
                <a:latin typeface="宋体" panose="02010600030101010101" pitchFamily="2" charset="-122"/>
                <a:ea typeface="宋体" panose="02010600030101010101" pitchFamily="2" charset="-122"/>
                <a:cs typeface="Arial Unicode MS" pitchFamily="34" charset="-122"/>
              </a:rPr>
              <a:t>高级搜索基于一个过滤系统，允许用户细化他们的搜索参数；</a:t>
            </a:r>
          </a:p>
        </p:txBody>
      </p:sp>
      <p:sp>
        <p:nvSpPr>
          <p:cNvPr id="14" name="Rounded Rectangular Callout 5"/>
          <p:cNvSpPr/>
          <p:nvPr/>
        </p:nvSpPr>
        <p:spPr>
          <a:xfrm flipH="1">
            <a:off x="8896649" y="2498730"/>
            <a:ext cx="3295351" cy="914400"/>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85750" indent="-285750" algn="ctr">
              <a:spcBef>
                <a:spcPct val="0"/>
              </a:spcBef>
              <a:spcAft>
                <a:spcPct val="0"/>
              </a:spcAft>
              <a:buClr>
                <a:srgbClr val="FF0000"/>
              </a:buClr>
              <a:buSzTx/>
              <a:buFont typeface="Wingdings" panose="05000000000000000000" pitchFamily="2" charset="2"/>
              <a:buChar char="ü"/>
              <a:defRPr/>
            </a:pPr>
            <a:r>
              <a:rPr lang="zh-CN" altLang="en-US" sz="1600" dirty="0">
                <a:latin typeface="宋体" panose="02010600030101010101" pitchFamily="2" charset="-122"/>
                <a:ea typeface="宋体" panose="02010600030101010101" pitchFamily="2" charset="-122"/>
                <a:cs typeface="Arial Unicode MS" pitchFamily="34" charset="-122"/>
              </a:rPr>
              <a:t>可搜索文章引文中包含的单词或其他相关元数据；</a:t>
            </a:r>
          </a:p>
        </p:txBody>
      </p:sp>
      <p:sp>
        <p:nvSpPr>
          <p:cNvPr id="16" name="Rounded Rectangular Callout 5"/>
          <p:cNvSpPr/>
          <p:nvPr/>
        </p:nvSpPr>
        <p:spPr>
          <a:xfrm flipH="1">
            <a:off x="8806088" y="3915704"/>
            <a:ext cx="3295351" cy="914400"/>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85750" indent="-285750" algn="ctr">
              <a:spcBef>
                <a:spcPct val="0"/>
              </a:spcBef>
              <a:spcAft>
                <a:spcPct val="0"/>
              </a:spcAft>
              <a:buClr>
                <a:srgbClr val="FF0000"/>
              </a:buClr>
              <a:buSzTx/>
              <a:buFont typeface="Wingdings" panose="05000000000000000000" pitchFamily="2" charset="2"/>
              <a:buChar char="ü"/>
              <a:defRPr/>
            </a:pPr>
            <a:r>
              <a:rPr lang="zh-CN" altLang="en-US" sz="1600" dirty="0">
                <a:latin typeface="宋体" panose="02010600030101010101" pitchFamily="2" charset="-122"/>
                <a:ea typeface="宋体" panose="02010600030101010101" pitchFamily="2" charset="-122"/>
                <a:cs typeface="Arial Unicode MS" pitchFamily="34" charset="-122"/>
              </a:rPr>
              <a:t>可自定义搜索结果的出版社日期范围；</a:t>
            </a:r>
          </a:p>
        </p:txBody>
      </p:sp>
      <p:sp>
        <p:nvSpPr>
          <p:cNvPr id="18" name="Rounded Rectangular Callout 24"/>
          <p:cNvSpPr/>
          <p:nvPr/>
        </p:nvSpPr>
        <p:spPr>
          <a:xfrm flipH="1">
            <a:off x="147782" y="4059064"/>
            <a:ext cx="3641682" cy="84397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可应用布尔运算符</a:t>
            </a:r>
            <a:r>
              <a:rPr lang="en-US" altLang="zh-CN" sz="1600" dirty="0">
                <a:latin typeface="宋体" panose="02010600030101010101" pitchFamily="2" charset="-122"/>
                <a:ea typeface="宋体" panose="02010600030101010101" pitchFamily="2" charset="-122"/>
              </a:rPr>
              <a:t>AND</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OR</a:t>
            </a:r>
            <a:r>
              <a:rPr lang="zh-CN" altLang="en-US" sz="1600" dirty="0">
                <a:latin typeface="宋体" panose="02010600030101010101" pitchFamily="2" charset="-122"/>
                <a:ea typeface="宋体" panose="02010600030101010101" pitchFamily="2" charset="-122"/>
              </a:rPr>
              <a:t>和</a:t>
            </a:r>
            <a:r>
              <a:rPr lang="en-US" altLang="zh-CN" sz="1600" dirty="0">
                <a:latin typeface="宋体" panose="02010600030101010101" pitchFamily="2" charset="-122"/>
                <a:ea typeface="宋体" panose="02010600030101010101" pitchFamily="2" charset="-122"/>
              </a:rPr>
              <a:t>NOT</a:t>
            </a:r>
            <a:r>
              <a:rPr lang="zh-CN" altLang="en-US" sz="1600" dirty="0">
                <a:latin typeface="宋体" panose="02010600030101010101" pitchFamily="2" charset="-122"/>
                <a:ea typeface="宋体" panose="02010600030101010101" pitchFamily="2" charset="-122"/>
              </a:rPr>
              <a:t>。</a:t>
            </a:r>
          </a:p>
        </p:txBody>
      </p:sp>
      <p:sp>
        <p:nvSpPr>
          <p:cNvPr id="19" name="Rounded Rectangular Callout 5"/>
          <p:cNvSpPr/>
          <p:nvPr/>
        </p:nvSpPr>
        <p:spPr>
          <a:xfrm flipH="1">
            <a:off x="8896649" y="5519033"/>
            <a:ext cx="3129096" cy="512312"/>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85750" indent="-285750" algn="ctr">
              <a:spcBef>
                <a:spcPct val="0"/>
              </a:spcBef>
              <a:spcAft>
                <a:spcPct val="0"/>
              </a:spcAft>
              <a:buClr>
                <a:srgbClr val="FF0000"/>
              </a:buClr>
              <a:buSzTx/>
              <a:buFont typeface="Wingdings" panose="05000000000000000000" pitchFamily="2" charset="2"/>
              <a:buChar char="ü"/>
              <a:defRPr/>
            </a:pPr>
            <a:r>
              <a:rPr lang="zh-CN" altLang="en-US" sz="1600" dirty="0">
                <a:latin typeface="宋体" panose="02010600030101010101" pitchFamily="2" charset="-122"/>
                <a:ea typeface="宋体" panose="02010600030101010101" pitchFamily="2" charset="-122"/>
                <a:cs typeface="Arial Unicode MS" pitchFamily="34" charset="-122"/>
              </a:rPr>
              <a:t>点击“搜索”按钮提交。</a:t>
            </a:r>
          </a:p>
        </p:txBody>
      </p:sp>
    </p:spTree>
    <p:extLst>
      <p:ext uri="{BB962C8B-B14F-4D97-AF65-F5344CB8AC3E}">
        <p14:creationId xmlns:p14="http://schemas.microsoft.com/office/powerpoint/2010/main" val="10437867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EMPLATE_MASTER_THUMB_INDEX" val="18"/>
  <p:tag name="KSO_WM_TAG_VERSION" val="1.0"/>
  <p:tag name="KSO_WM_BEAUTIFY_FLAG" val="#wm#"/>
  <p:tag name="KSO_WM_TEMPLATE_CATEGORY" val="custom"/>
  <p:tag name="KSO_WM_TEMPLATE_INDEX" val="20202824"/>
  <p:tag name="KSO_WM_TEMPLATE_THUMBS_INDEX" val="1、4、5、6、7、8、9、10、11、12、13"/>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1_Office 主题​​">
  <a:themeElements>
    <a:clrScheme name="WPS主题色">
      <a:dk1>
        <a:srgbClr val="000000"/>
      </a:dk1>
      <a:lt1>
        <a:srgbClr val="FFFFFF"/>
      </a:lt1>
      <a:dk2>
        <a:srgbClr val="E5EAF2"/>
      </a:dk2>
      <a:lt2>
        <a:srgbClr val="FFFFFF"/>
      </a:lt2>
      <a:accent1>
        <a:srgbClr val="5F769F"/>
      </a:accent1>
      <a:accent2>
        <a:srgbClr val="71729B"/>
      </a:accent2>
      <a:accent3>
        <a:srgbClr val="7E6B95"/>
      </a:accent3>
      <a:accent4>
        <a:srgbClr val="8A668D"/>
      </a:accent4>
      <a:accent5>
        <a:srgbClr val="955F82"/>
      </a:accent5>
      <a:accent6>
        <a:srgbClr val="9B5B75"/>
      </a:accent6>
      <a:hlink>
        <a:srgbClr val="292BBB"/>
      </a:hlink>
      <a:folHlink>
        <a:srgbClr val="580C6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1284</Words>
  <Application>Microsoft Office PowerPoint</Application>
  <PresentationFormat>宽屏</PresentationFormat>
  <Paragraphs>209</Paragraphs>
  <Slides>20</Slides>
  <Notes>20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20</vt:i4>
      </vt:variant>
    </vt:vector>
  </HeadingPairs>
  <TitlesOfParts>
    <vt:vector size="34" baseType="lpstr">
      <vt:lpstr>Arial Unicode MS</vt:lpstr>
      <vt:lpstr>等线</vt:lpstr>
      <vt:lpstr>等线 Light</vt:lpstr>
      <vt:lpstr>汉仪旗黑-85S</vt:lpstr>
      <vt:lpstr>楷体</vt:lpstr>
      <vt:lpstr>宋体</vt:lpstr>
      <vt:lpstr>微软雅黑</vt:lpstr>
      <vt:lpstr>Arial</vt:lpstr>
      <vt:lpstr>Calibri</vt:lpstr>
      <vt:lpstr>Times New Roman</vt:lpstr>
      <vt:lpstr>Wingdings</vt:lpstr>
      <vt:lpstr>Wingdings 3</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liuzhenli</dc:creator>
  <cp:lastModifiedBy>Liao Hairu 廖海如</cp:lastModifiedBy>
  <cp:revision>54</cp:revision>
  <dcterms:created xsi:type="dcterms:W3CDTF">2021-03-03T06:48:01Z</dcterms:created>
  <dcterms:modified xsi:type="dcterms:W3CDTF">2024-09-27T06:54:23Z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2052-3.1.1.4956</vt:lpwstr>
  </property>
</Properties>
</file>