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>
        <p:scale>
          <a:sx n="100" d="100"/>
          <a:sy n="100" d="100"/>
        </p:scale>
        <p:origin x="-1236" y="1752"/>
      </p:cViewPr>
      <p:guideLst>
        <p:guide orient="horz" pos="3120"/>
        <p:guide pos="21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40E3E-C636-4AFD-9781-69C3B966F2AE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2D05C-46D6-41A7-900C-7E022F28697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2.png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886200" y="1371600"/>
            <a:ext cx="266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228600" y="1868269"/>
            <a:ext cx="6400800" cy="5161280"/>
            <a:chOff x="381000" y="1330404"/>
            <a:chExt cx="6400800" cy="5161280"/>
          </a:xfrm>
        </p:grpSpPr>
        <p:sp>
          <p:nvSpPr>
            <p:cNvPr id="10" name="前言标题装饰线"/>
            <p:cNvSpPr>
              <a:spLocks noChangeArrowheads="1"/>
            </p:cNvSpPr>
            <p:nvPr/>
          </p:nvSpPr>
          <p:spPr bwMode="auto">
            <a:xfrm>
              <a:off x="457200" y="1981200"/>
              <a:ext cx="6324600" cy="7173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60000"/>
                  <a:lumOff val="40000"/>
                </a:schemeClr>
              </a:solidFill>
              <a:miter lim="800000"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1000" y="1330404"/>
              <a:ext cx="25876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ABOUT IGI Global</a:t>
              </a:r>
              <a:endParaRPr lang="en-US" altLang="zh-CN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出版社简介</a:t>
              </a:r>
              <a:endParaRPr lang="en-US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4175" y="2053034"/>
              <a:ext cx="3474085" cy="4438650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       “与计算机学科结合使得所有学科发展充满无限可能”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,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“没有计算机就没有新兴的科学技术”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,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信息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科技的迅速发展，使得信息科技已经渗透到各个学术研究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领域，例如生物科学与计算机结合的产生的生物信息学 。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出版社是信息科技出版领域的专业出版社，主要关注信息科技在计算机科技，教育，生命科技等</a:t>
              </a:r>
              <a:r>
                <a:rPr lang="en-US" altLang="zh-CN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11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个领域的科技信息发展研究及应用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。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lnSpc>
                  <a:spcPct val="125000"/>
                </a:lnSpc>
              </a:pPr>
              <a:r>
                <a:rPr lang="en-US" altLang="zh-CN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 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      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作为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全球信息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科技出版领域首屈一指的出版社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，</a:t>
              </a:r>
              <a:r>
                <a:rPr lang="en-US" altLang="zh-CN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Global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不仅出版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了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180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种优秀的期刊，每年还出版近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6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00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余册电子图书，目前出版图书超过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5700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余册。此外，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Global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与图书作者合作出版了</a:t>
              </a: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InfoSci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-Videos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，专门为出版的图书录制专业的视频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讲座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，由图书作者亲自讲解图书内容，研究目的，分析方法，研究过程等，犹如作者亲自教授，使得图书的阅读轻松且理解起来更加简单。</a:t>
              </a:r>
              <a:endParaRPr lang="en-US" altLang="zh-CN" sz="1100" dirty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lnSpc>
                  <a:spcPct val="125000"/>
                </a:lnSpc>
              </a:pPr>
              <a:endParaRPr lang="en-US" altLang="zh-CN" sz="11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lnSpc>
                  <a:spcPct val="125000"/>
                </a:lnSpc>
              </a:pPr>
              <a:endParaRPr lang="en-US" altLang="zh-CN" sz="1100" dirty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marL="685800" lvl="1" indent="-228600" algn="just">
                <a:lnSpc>
                  <a:spcPct val="125000"/>
                </a:lnSpc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 </a:t>
              </a:r>
              <a:endParaRPr lang="en-US" sz="11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" y="533400"/>
            <a:ext cx="6858001" cy="784086"/>
            <a:chOff x="1" y="533399"/>
            <a:chExt cx="5562601" cy="784086"/>
          </a:xfrm>
          <a:solidFill>
            <a:srgbClr val="FFFFFF">
              <a:alpha val="72157"/>
            </a:srgbClr>
          </a:solidFill>
        </p:grpSpPr>
        <p:sp>
          <p:nvSpPr>
            <p:cNvPr id="12" name="TextBox 11"/>
            <p:cNvSpPr txBox="1"/>
            <p:nvPr/>
          </p:nvSpPr>
          <p:spPr>
            <a:xfrm>
              <a:off x="1421554" y="609599"/>
              <a:ext cx="4141048" cy="707886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lvl="1"/>
              <a:r>
                <a:rPr lang="en-US" altLang="zh-CN" sz="16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WHY IGI Global?</a:t>
              </a:r>
              <a:endPara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pPr lvl="1"/>
              <a:r>
                <a:rPr lang="en-US" altLang="zh-CN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Global </a:t>
              </a:r>
              <a:r>
                <a:rPr lang="zh-CN" altLang="en-US" sz="2400" dirty="0" smtClean="0">
                  <a:solidFill>
                    <a:schemeClr val="accent5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数据库</a:t>
              </a:r>
              <a:endParaRPr lang="en-US" altLang="zh-CN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029" name="Picture 5" descr="IGI Globa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533399"/>
              <a:ext cx="1668779" cy="6991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</p:pic>
      </p:grpSp>
      <p:grpSp>
        <p:nvGrpSpPr>
          <p:cNvPr id="26" name="组合 25"/>
          <p:cNvGrpSpPr/>
          <p:nvPr/>
        </p:nvGrpSpPr>
        <p:grpSpPr>
          <a:xfrm>
            <a:off x="261125" y="6382684"/>
            <a:ext cx="6368277" cy="3392169"/>
            <a:chOff x="434067" y="1295400"/>
            <a:chExt cx="3108326" cy="3392170"/>
          </a:xfrm>
        </p:grpSpPr>
        <p:sp>
          <p:nvSpPr>
            <p:cNvPr id="27" name="前言标题装饰线"/>
            <p:cNvSpPr>
              <a:spLocks noChangeArrowheads="1"/>
            </p:cNvSpPr>
            <p:nvPr/>
          </p:nvSpPr>
          <p:spPr bwMode="auto">
            <a:xfrm>
              <a:off x="457200" y="1981200"/>
              <a:ext cx="3048000" cy="76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60000"/>
                  <a:lumOff val="40000"/>
                </a:schemeClr>
              </a:solidFill>
              <a:miter lim="800000"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4067" y="1295400"/>
              <a:ext cx="25876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Global &amp; China</a:t>
              </a:r>
              <a:endParaRPr lang="en-US" altLang="zh-CN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</a:t>
              </a:r>
              <a:r>
                <a:rPr lang="zh-CN" alt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出版社与中国</a:t>
              </a:r>
              <a:endParaRPr lang="en-US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22400" y="2057399"/>
              <a:ext cx="2119993" cy="2630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2008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年，</a:t>
              </a:r>
              <a:r>
                <a:rPr lang="zh-CN" altLang="en-US" sz="1200" dirty="0">
                  <a:latin typeface="Arial Unicode MS" panose="020B0604020202020204" pitchFamily="34" charset="-122"/>
                  <a:ea typeface="宋体" panose="02010600030101010101" pitchFamily="2" charset="-122"/>
                </a:rPr>
                <a:t>中国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国家科技图书文献中心（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NSTL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）就订购了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Global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的电子期刊数据库</a:t>
              </a: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InfoSci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-journals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，并免费开放给全国所有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NSTL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成员馆使用，同时为中国科研学者科研成果国际化推广起到了重要作用。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lnSpc>
                  <a:spcPct val="125000"/>
                </a:lnSpc>
              </a:pPr>
              <a:endParaRPr lang="en-US" altLang="zh-CN" sz="1200" dirty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lnSpc>
                  <a:spcPct val="125000"/>
                </a:lnSpc>
              </a:pP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2008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年以来，越来越多中国作者在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Global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期刊上发表自己的研究论文，扩大自己的学术影响，截至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2016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年，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Global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期刊已超过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3378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位中国作者，共计发文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5,990+ 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篇。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IGI 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期刊收到中国作者的投稿正在持续增长，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2013-2016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年，中国作者的数量几乎翻了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1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倍，刊载论文篇次增长了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75%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，这个数量在未来将会继续增长。</a:t>
              </a:r>
              <a:endParaRPr 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810000" y="2743199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Focus  on  Information  Science and Technology Publishing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zh-CN" altLang="en-US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专注于信息科技的出版</a:t>
            </a:r>
            <a:endParaRPr lang="en-US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7266566"/>
            <a:ext cx="1676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Fosters Emerging Technology Collaborations &amp; Dissemination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zh-CN" altLang="en-US" sz="9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促进新兴技术合作与传播</a:t>
            </a:r>
            <a:endParaRPr lang="en-US" altLang="zh-CN" sz="9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endParaRPr lang="en-US" sz="1400" b="1" dirty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Journals free to NSTL Members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9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NSTL</a:t>
            </a:r>
            <a:r>
              <a:rPr lang="zh-CN" altLang="en-US" sz="9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成员免费使用</a:t>
            </a:r>
            <a:r>
              <a:rPr lang="en-US" altLang="zh-CN" sz="9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IGI</a:t>
            </a:r>
            <a:r>
              <a:rPr lang="zh-CN" altLang="en-US" sz="9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期刊</a:t>
            </a:r>
            <a:endParaRPr lang="en-US" sz="9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sp>
        <p:nvSpPr>
          <p:cNvPr id="16" name="TextBox 17"/>
          <p:cNvSpPr txBox="1"/>
          <p:nvPr/>
        </p:nvSpPr>
        <p:spPr>
          <a:xfrm>
            <a:off x="3810002" y="3657601"/>
            <a:ext cx="2775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Peer Reviewed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zh-CN" altLang="en-US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同行评审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en-US" altLang="zh-CN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——</a:t>
            </a:r>
            <a:r>
              <a:rPr lang="zh-CN" altLang="en-US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所有资源都经过同行评审</a:t>
            </a:r>
            <a:endParaRPr lang="en-US" sz="1400" dirty="0" smtClean="0">
              <a:solidFill>
                <a:srgbClr val="000000"/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sp>
        <p:nvSpPr>
          <p:cNvPr id="17" name="TextBox 20"/>
          <p:cNvSpPr txBox="1"/>
          <p:nvPr/>
        </p:nvSpPr>
        <p:spPr>
          <a:xfrm>
            <a:off x="3810000" y="4624867"/>
            <a:ext cx="2743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High Cited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zh-CN" altLang="en-US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高被引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en-US" altLang="zh-CN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——</a:t>
            </a:r>
            <a:r>
              <a:rPr lang="zh-CN" altLang="en-US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全球知名的高被引资源，被众多全球知名的索引收录 。</a:t>
            </a:r>
            <a:r>
              <a:rPr lang="en-US" altLang="zh-CN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  </a:t>
            </a:r>
            <a:endParaRPr lang="zh-CN" altLang="en-US" sz="1400" dirty="0" smtClean="0">
              <a:solidFill>
                <a:srgbClr val="000000"/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endParaRPr lang="en-US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sp>
        <p:nvSpPr>
          <p:cNvPr id="18" name="TextBox 21"/>
          <p:cNvSpPr txBox="1"/>
          <p:nvPr/>
        </p:nvSpPr>
        <p:spPr>
          <a:xfrm>
            <a:off x="3777345" y="5767867"/>
            <a:ext cx="25472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Comprehensive 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zh-CN" altLang="en-US" sz="1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综合性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r>
              <a:rPr lang="en-US" altLang="zh-CN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——</a:t>
            </a:r>
            <a:r>
              <a:rPr lang="zh-CN" altLang="en-US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覆盖</a:t>
            </a:r>
            <a:r>
              <a:rPr lang="en-US" altLang="zh-CN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200</a:t>
            </a:r>
            <a:r>
              <a:rPr lang="zh-CN" altLang="en-US" sz="14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多个学科主题及其相关交叉学科，涉及了信息技术渗透的方方面面</a:t>
            </a:r>
            <a:endParaRPr lang="zh-CN" altLang="en-US" sz="1400" dirty="0" smtClean="0">
              <a:solidFill>
                <a:srgbClr val="000000"/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endParaRPr lang="en-US" sz="1400" b="1" dirty="0" smtClean="0">
              <a:solidFill>
                <a:schemeClr val="accent6">
                  <a:lumMod val="75000"/>
                </a:schemeClr>
              </a:solidFill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4114802" y="7162801"/>
            <a:ext cx="2414399" cy="2477398"/>
            <a:chOff x="6107882" y="1000993"/>
            <a:chExt cx="5238480" cy="5422112"/>
          </a:xfrm>
        </p:grpSpPr>
        <p:pic>
          <p:nvPicPr>
            <p:cNvPr id="25" name="Picture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9623" y="4569036"/>
              <a:ext cx="2139696" cy="1854069"/>
            </a:xfrm>
            <a:prstGeom prst="rect">
              <a:avLst/>
            </a:prstGeom>
          </p:spPr>
        </p:pic>
        <p:pic>
          <p:nvPicPr>
            <p:cNvPr id="2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7882" y="1880264"/>
              <a:ext cx="2127834" cy="1828800"/>
            </a:xfrm>
            <a:prstGeom prst="rect">
              <a:avLst/>
            </a:prstGeom>
          </p:spPr>
        </p:pic>
        <p:pic>
          <p:nvPicPr>
            <p:cNvPr id="27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1530" y="3658830"/>
              <a:ext cx="2084832" cy="1828800"/>
            </a:xfrm>
            <a:prstGeom prst="rect">
              <a:avLst/>
            </a:prstGeom>
          </p:spPr>
        </p:pic>
        <p:pic>
          <p:nvPicPr>
            <p:cNvPr id="28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9748" y="2786826"/>
              <a:ext cx="2139446" cy="1828800"/>
            </a:xfrm>
            <a:prstGeom prst="rect">
              <a:avLst/>
            </a:prstGeom>
          </p:spPr>
        </p:pic>
        <p:pic>
          <p:nvPicPr>
            <p:cNvPr id="29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2459" y="3676406"/>
              <a:ext cx="2099462" cy="1828800"/>
            </a:xfrm>
            <a:prstGeom prst="rect">
              <a:avLst/>
            </a:prstGeom>
          </p:spPr>
        </p:pic>
        <p:pic>
          <p:nvPicPr>
            <p:cNvPr id="30" name="Picture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7021" y="1880264"/>
              <a:ext cx="2099462" cy="1828800"/>
            </a:xfrm>
            <a:prstGeom prst="rect">
              <a:avLst/>
            </a:prstGeom>
          </p:spPr>
        </p:pic>
        <p:pic>
          <p:nvPicPr>
            <p:cNvPr id="31" name="Picture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8120" y="1000993"/>
              <a:ext cx="2099462" cy="1828800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228600" y="5715002"/>
            <a:ext cx="6248400" cy="4006333"/>
            <a:chOff x="381000" y="1295400"/>
            <a:chExt cx="3124200" cy="4006334"/>
          </a:xfrm>
        </p:grpSpPr>
        <p:sp>
          <p:nvSpPr>
            <p:cNvPr id="6" name="前言标题装饰线"/>
            <p:cNvSpPr>
              <a:spLocks noChangeArrowheads="1"/>
            </p:cNvSpPr>
            <p:nvPr/>
          </p:nvSpPr>
          <p:spPr bwMode="auto">
            <a:xfrm>
              <a:off x="419100" y="2006262"/>
              <a:ext cx="3086100" cy="7620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1"/>
              </a:solidFill>
              <a:miter lim="800000"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1000" y="1295400"/>
              <a:ext cx="25876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Global &amp; Platform</a:t>
              </a:r>
              <a:endParaRPr lang="en-US" altLang="zh-CN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</a:t>
              </a:r>
              <a:r>
                <a:rPr lang="zh-CN" alt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数据库平台</a:t>
              </a:r>
              <a:endParaRPr lang="en-US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2993410"/>
              <a:ext cx="19812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无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DRM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限制：下载，拷贝，粘贴和从平台直接打印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无并发限制 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免费提供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MARC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RSS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订阅功能 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高级的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XML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驱动的全文搜索引擎使检索速度与检索结果更准确 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APA-, MLA-, 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及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Chicago-Style 3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种格式的引文，可导出到</a:t>
              </a: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Refworks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和 </a:t>
              </a: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EasyBib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等文献管理器 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HTML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和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PDF</a:t>
              </a: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格式全文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多语种用户界面</a:t>
              </a:r>
              <a:endPara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拼写检查与检索式补全功能 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l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/>
              <a:endParaRPr 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5105" y="762001"/>
            <a:ext cx="6394297" cy="1669197"/>
            <a:chOff x="421367" y="1295400"/>
            <a:chExt cx="3121026" cy="1669195"/>
          </a:xfrm>
        </p:grpSpPr>
        <p:sp>
          <p:nvSpPr>
            <p:cNvPr id="10" name="前言标题装饰线"/>
            <p:cNvSpPr>
              <a:spLocks noChangeArrowheads="1"/>
            </p:cNvSpPr>
            <p:nvPr/>
          </p:nvSpPr>
          <p:spPr bwMode="auto">
            <a:xfrm>
              <a:off x="457200" y="1981200"/>
              <a:ext cx="3048000" cy="76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60000"/>
                  <a:lumOff val="40000"/>
                </a:schemeClr>
              </a:solidFill>
              <a:miter lim="800000"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4067" y="1295400"/>
              <a:ext cx="2587626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Global Products</a:t>
              </a:r>
              <a:endParaRPr lang="en-US" altLang="zh-CN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  <a:p>
              <a:r>
                <a:rPr 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IGI </a:t>
              </a:r>
              <a:r>
                <a:rPr lang="en-US" altLang="zh-CN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Global</a:t>
              </a:r>
              <a:r>
                <a:rPr lang="zh-CN" altLang="en-US" sz="1200" dirty="0" smtClean="0">
                  <a:solidFill>
                    <a:schemeClr val="tx2">
                      <a:lumMod val="75000"/>
                    </a:schemeClr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出版社产品</a:t>
              </a:r>
              <a:endParaRPr lang="en-US" sz="1200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367" y="2133599"/>
              <a:ext cx="3121026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产品：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InfoSci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-Books 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>
                <a:buFont typeface="Wingdings" panose="05000000000000000000" pitchFamily="2" charset="2"/>
                <a:buChar char="q"/>
              </a:pPr>
              <a:r>
                <a:rPr lang="en-US" altLang="zh-CN" sz="1200" dirty="0" err="1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InfoSci</a:t>
              </a:r>
              <a:r>
                <a:rPr lang="en-US" altLang="zh-CN" sz="1200" dirty="0" smtClean="0">
                  <a:latin typeface="Arial Unicode MS" panose="020B0604020202020204" pitchFamily="34" charset="-122"/>
                  <a:ea typeface="宋体" panose="02010600030101010101" pitchFamily="2" charset="-122"/>
                </a:rPr>
                <a:t>-Journals</a:t>
              </a:r>
              <a:endPara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  <a:p>
              <a:pPr algn="just"/>
              <a:endParaRPr 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endParaRPr>
            </a:p>
          </p:txBody>
        </p:sp>
      </p:grpSp>
      <p:pic>
        <p:nvPicPr>
          <p:cNvPr id="15" name="Picture 5" descr="IGI Glob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12637" y="228601"/>
            <a:ext cx="1345365" cy="457200"/>
          </a:xfrm>
          <a:prstGeom prst="rect">
            <a:avLst/>
          </a:prstGeom>
          <a:solidFill>
            <a:srgbClr val="FFFFFF">
              <a:alpha val="72157"/>
            </a:srgbClr>
          </a:solidFill>
          <a:ln>
            <a:solidFill>
              <a:schemeClr val="bg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228600" y="3810000"/>
            <a:ext cx="16002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200" b="1" dirty="0" err="1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InfoSci</a:t>
            </a:r>
            <a:r>
              <a:rPr lang="en-US" altLang="zh-CN" sz="12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-Journals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是</a:t>
            </a:r>
            <a:r>
              <a: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IGI Global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出版社的电子期刊数据库产品，共收录了</a:t>
            </a:r>
            <a:r>
              <a: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180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余种专业的</a:t>
            </a:r>
            <a:r>
              <a:rPr lang="zh-CN" altLang="en-US" sz="1200" b="1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同行评审</a:t>
            </a:r>
            <a:r>
              <a:rPr lang="zh-CN" altLang="en-US" sz="1200" dirty="0" smtClean="0">
                <a:solidFill>
                  <a:srgbClr val="000000"/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学术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电子期刊。其中各学科期刊分布如右图。</a:t>
            </a:r>
            <a:endParaRPr lang="en-US" altLang="zh-CN" sz="1200" dirty="0" smtClean="0"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pPr algn="just">
              <a:lnSpc>
                <a:spcPct val="125000"/>
              </a:lnSpc>
            </a:pPr>
            <a:endParaRPr lang="en-US" sz="1200" dirty="0" smtClean="0"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286003"/>
            <a:ext cx="1600200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200" b="1" dirty="0" err="1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InfoSci</a:t>
            </a:r>
            <a:r>
              <a:rPr lang="en-US" altLang="zh-CN" sz="12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2"/>
                <a:ea typeface="宋体" panose="02010600030101010101" pitchFamily="2" charset="-122"/>
              </a:rPr>
              <a:t>-Books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是</a:t>
            </a:r>
            <a:r>
              <a: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IGI Global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出版社的电子图书数据库产品，每年出版图书约</a:t>
            </a:r>
            <a:r>
              <a: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6</a:t>
            </a:r>
            <a:r>
              <a:rPr lang="en-US" altLang="zh-CN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00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余册，目前共收录了</a:t>
            </a:r>
            <a:r>
              <a:rPr lang="en-US" altLang="zh-CN" sz="1200" smtClean="0">
                <a:latin typeface="Arial Unicode MS" panose="020B0604020202020204" pitchFamily="34" charset="-122"/>
                <a:ea typeface="宋体" panose="02010600030101010101" pitchFamily="2" charset="-122"/>
              </a:rPr>
              <a:t>5700</a:t>
            </a:r>
            <a:r>
              <a:rPr lang="zh-CN" altLang="en-US" sz="1200" dirty="0" smtClean="0">
                <a:latin typeface="Arial Unicode MS" panose="020B0604020202020204" pitchFamily="34" charset="-122"/>
                <a:ea typeface="宋体" panose="02010600030101010101" pitchFamily="2" charset="-122"/>
              </a:rPr>
              <a:t>余电子图书。</a:t>
            </a:r>
            <a:endParaRPr lang="en-US" altLang="zh-CN" sz="1200" dirty="0" smtClean="0">
              <a:latin typeface="Arial Unicode MS" panose="020B0604020202020204" pitchFamily="34" charset="-122"/>
              <a:ea typeface="宋体" panose="02010600030101010101" pitchFamily="2" charset="-122"/>
            </a:endParaRPr>
          </a:p>
          <a:p>
            <a:pPr algn="just">
              <a:lnSpc>
                <a:spcPct val="125000"/>
              </a:lnSpc>
            </a:pPr>
            <a:endParaRPr lang="en-US" sz="1200" dirty="0" smtClean="0">
              <a:latin typeface="Arial Unicode MS" panose="020B0604020202020204" pitchFamily="34" charset="-122"/>
              <a:ea typeface="宋体" panose="02010600030101010101" pitchFamily="2" charset="-122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2438400" y="1752600"/>
          <a:ext cx="4081145" cy="407543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4081145"/>
              </a:tblGrid>
              <a:tr h="3479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涉及学科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经济与管理信息科技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教育信息科技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9090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计算机信息科技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845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媒体与通信信息科技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9090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图书馆信息科技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845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医疗与健康卫生信息科技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972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社会科学与网络行为信息科技 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845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安全与法医学信息科技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845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政府与政务信息科技 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845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工程信息科技 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/>
                </a:tc>
              </a:tr>
              <a:tr h="339725">
                <a:tc>
                  <a:txBody>
                    <a:bodyPr/>
                    <a:lstStyle/>
                    <a:p>
                      <a:pPr indent="0" algn="ctr" rtl="0" fontAlgn="b">
                        <a:buFont typeface="Wingdings" panose="05000000000000000000" pitchFamily="2" charset="2"/>
                        <a:buNone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2"/>
                          <a:ea typeface="宋体" panose="02010600030101010101" pitchFamily="2" charset="-122"/>
                          <a:cs typeface="+mn-cs"/>
                        </a:rPr>
                        <a:t>环境信息科技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Arial Unicode MS" panose="020B0604020202020204" pitchFamily="34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69" marR="6269" marT="6269" marB="0" anchor="ctr" anchorCtr="0"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2" y="6705601"/>
            <a:ext cx="39338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1541</Words>
  <Application>WPS 演示</Application>
  <PresentationFormat>A4 纸张(210x297 毫米)</PresentationFormat>
  <Paragraphs>94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Impact</vt:lpstr>
      <vt:lpstr>Arial Unicode MS</vt:lpstr>
      <vt:lpstr>Times New Roman</vt:lpstr>
      <vt:lpstr>Arial Unicode MS</vt:lpstr>
      <vt:lpstr>Calibri</vt:lpstr>
      <vt:lpstr>Office 主题</vt:lpstr>
      <vt:lpstr>PowerPoint 演示文稿</vt:lpstr>
      <vt:lpstr>PowerPoint 演示文稿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Elle</dc:creator>
  <cp:lastModifiedBy>Elle</cp:lastModifiedBy>
  <cp:revision>102</cp:revision>
  <dcterms:created xsi:type="dcterms:W3CDTF">2017-05-27T08:28:00Z</dcterms:created>
  <dcterms:modified xsi:type="dcterms:W3CDTF">2021-06-18T07:48:36Z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2052-11.1.0.9192</vt:lpwstr>
  </property>
</Properties>
</file>