
<file path=[Content_Types].xml><?xml version="1.0" encoding="utf-8"?>
<Types xmlns="http://schemas.openxmlformats.org/package/2006/content-types">
  <Default Extension="bin" ContentType="image/unknown"/>
  <Default Extension="fntdata" ContentType="application/x-fontdata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media/image17.jpg" ContentType="image/jpeg"/>
  <Override PartName="/ppt/media/image18.jpg" ContentType="image/pn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12192000"/>
  <p:embeddedFontLst>
    <p:embeddedFont>
      <p:font typeface="Alimama ShuHeiTi" charset="-122"/>
      <p:regular r:id="rId15"/>
    </p:embeddedFont>
    <p:embeddedFont>
      <p:font typeface="MiSans" panose="02010600030101010101" charset="-122"/>
      <p:regular r:id="rId16"/>
    </p:embeddedFont>
    <p:embeddedFont>
      <p:font typeface="微软雅黑" panose="020B0503020204020204" pitchFamily="34" charset="-122"/>
      <p:regular r:id="rId17"/>
      <p:bold r:id="rId18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81912" autoAdjust="0"/>
  </p:normalViewPr>
  <p:slideViewPr>
    <p:cSldViewPr snapToGrid="0" snapToObjects="1">
      <p:cViewPr varScale="1">
        <p:scale>
          <a:sx n="68" d="100"/>
          <a:sy n="68" d="100"/>
        </p:scale>
        <p:origin x="1042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03191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我们可以将</a:t>
            </a:r>
            <a:r>
              <a:rPr lang="en-US" altLang="zh-CN" dirty="0"/>
              <a:t>3D</a:t>
            </a:r>
            <a:r>
              <a:rPr lang="zh-CN" altLang="en-US" dirty="0"/>
              <a:t>打印归类到增材制造的类别当中。</a:t>
            </a:r>
            <a:endParaRPr lang="en-US" altLang="zh-CN" dirty="0"/>
          </a:p>
          <a:p>
            <a:r>
              <a:rPr lang="zh-CN" altLang="en-US" dirty="0"/>
              <a:t>和传统的减材制造相比，它具有如下的几个优势。</a:t>
            </a:r>
            <a:endParaRPr lang="en-US" altLang="zh-CN" dirty="0"/>
          </a:p>
          <a:p>
            <a:r>
              <a:rPr lang="zh-CN" altLang="en-US" dirty="0"/>
              <a:t>在设计完成之后我们可以快速进行验证，降低验证成本，节约时间。</a:t>
            </a:r>
            <a:endParaRPr lang="en-US" altLang="zh-CN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文本&#10;&#10;AI 生成的内容可能不正确。">
            <a:extLst>
              <a:ext uri="{FF2B5EF4-FFF2-40B4-BE49-F238E27FC236}">
                <a16:creationId xmlns:a16="http://schemas.microsoft.com/office/drawing/2014/main" id="{205D5226-86FD-1257-9092-3E47E68D09B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412153" y="250672"/>
            <a:ext cx="2731478" cy="47322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bin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bin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1A1D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web-img.moonshot.cn/img/www.iaa-mobility.com/4d9c6769e21eb8f201902661887b4abb6b9fccee"/>
          <p:cNvPicPr>
            <a:picLocks noChangeAspect="1"/>
          </p:cNvPicPr>
          <p:nvPr/>
        </p:nvPicPr>
        <p:blipFill>
          <a:blip r:embed="rId3">
            <a:alphaModFix amt="40000"/>
          </a:blip>
          <a:srcRect l="32" r="32"/>
          <a:stretch/>
        </p:blipFill>
        <p:spPr>
          <a:xfrm>
            <a:off x="0" y="0"/>
            <a:ext cx="12192000" cy="6858000"/>
          </a:xfrm>
          <a:prstGeom prst="roundRect">
            <a:avLst>
              <a:gd name="adj" fmla="val 0"/>
            </a:avLst>
          </a:prstGeom>
        </p:spPr>
      </p:pic>
      <p:sp>
        <p:nvSpPr>
          <p:cNvPr id="3" name="Shape 0"/>
          <p:cNvSpPr/>
          <p:nvPr/>
        </p:nvSpPr>
        <p:spPr>
          <a:xfrm>
            <a:off x="-744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1A1D21">
                  <a:alpha val="95000"/>
                </a:srgbClr>
              </a:gs>
              <a:gs pos="50000">
                <a:srgbClr val="4A6D8C">
                  <a:alpha val="30000"/>
                </a:srgbClr>
              </a:gs>
              <a:gs pos="100000">
                <a:srgbClr val="00D2BE">
                  <a:alpha val="20000"/>
                </a:srgbClr>
              </a:gs>
            </a:gsLst>
            <a:lin ang="2700000" scaled="1"/>
          </a:gradFill>
          <a:ln/>
        </p:spPr>
        <p:txBody>
          <a:bodyPr/>
          <a:lstStyle/>
          <a:p>
            <a:endParaRPr lang="zh-CN" altLang="en-US" dirty="0"/>
          </a:p>
        </p:txBody>
      </p:sp>
      <p:sp>
        <p:nvSpPr>
          <p:cNvPr id="4" name="Shape 1"/>
          <p:cNvSpPr/>
          <p:nvPr/>
        </p:nvSpPr>
        <p:spPr>
          <a:xfrm>
            <a:off x="3894981" y="1190626"/>
            <a:ext cx="4400550" cy="566738"/>
          </a:xfrm>
          <a:custGeom>
            <a:avLst/>
            <a:gdLst/>
            <a:ahLst/>
            <a:cxnLst/>
            <a:rect l="l" t="t" r="r" b="b"/>
            <a:pathLst>
              <a:path w="4400550" h="428625">
                <a:moveTo>
                  <a:pt x="214313" y="0"/>
                </a:moveTo>
                <a:lnTo>
                  <a:pt x="4186238" y="0"/>
                </a:lnTo>
                <a:cubicBezTo>
                  <a:pt x="4304520" y="0"/>
                  <a:pt x="4400550" y="96030"/>
                  <a:pt x="4400550" y="214313"/>
                </a:cubicBezTo>
                <a:lnTo>
                  <a:pt x="4400550" y="214313"/>
                </a:lnTo>
                <a:cubicBezTo>
                  <a:pt x="4400550" y="332595"/>
                  <a:pt x="4304520" y="428625"/>
                  <a:pt x="4186238" y="428625"/>
                </a:cubicBezTo>
                <a:lnTo>
                  <a:pt x="214313" y="428625"/>
                </a:lnTo>
                <a:cubicBezTo>
                  <a:pt x="96030" y="428625"/>
                  <a:pt x="0" y="332595"/>
                  <a:pt x="0" y="214313"/>
                </a:cubicBezTo>
                <a:lnTo>
                  <a:pt x="0" y="214313"/>
                </a:lnTo>
                <a:cubicBezTo>
                  <a:pt x="0" y="96030"/>
                  <a:pt x="96030" y="0"/>
                  <a:pt x="214312" y="0"/>
                </a:cubicBezTo>
                <a:close/>
              </a:path>
            </a:pathLst>
          </a:custGeom>
          <a:solidFill>
            <a:srgbClr val="00D2BE">
              <a:alpha val="20000"/>
            </a:srgbClr>
          </a:solidFill>
          <a:ln w="12700">
            <a:solidFill>
              <a:srgbClr val="00D2BE">
                <a:alpha val="50196"/>
              </a:srgbClr>
            </a:solidFill>
            <a:prstDash val="soli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5" name="Text 2"/>
          <p:cNvSpPr/>
          <p:nvPr/>
        </p:nvSpPr>
        <p:spPr>
          <a:xfrm>
            <a:off x="4085481" y="1370881"/>
            <a:ext cx="4021038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350" b="1" kern="0" spc="68" dirty="0">
                <a:solidFill>
                  <a:srgbClr val="00D2B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CITY UNIVERSITY OF </a:t>
            </a:r>
            <a:r>
              <a:rPr lang="en-US" altLang="zh-CN" sz="1350" b="1" kern="0" spc="68" dirty="0">
                <a:solidFill>
                  <a:srgbClr val="00D2B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HONG KONG</a:t>
            </a:r>
            <a:r>
              <a:rPr lang="en-US" sz="1350" b="1" kern="0" spc="68" dirty="0">
                <a:solidFill>
                  <a:srgbClr val="00D2B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(DONGGUAN)</a:t>
            </a:r>
            <a:endParaRPr lang="en-US" sz="1600" dirty="0"/>
          </a:p>
        </p:txBody>
      </p:sp>
      <p:sp>
        <p:nvSpPr>
          <p:cNvPr id="6" name="Text 3"/>
          <p:cNvSpPr/>
          <p:nvPr/>
        </p:nvSpPr>
        <p:spPr>
          <a:xfrm>
            <a:off x="3524250" y="1990725"/>
            <a:ext cx="5143500" cy="1714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lang="en-US" sz="5400" b="1" dirty="0">
                <a:solidFill>
                  <a:srgbClr val="E0E2E5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创意空间</a:t>
            </a:r>
            <a:endParaRPr lang="en-US" sz="1600" dirty="0"/>
          </a:p>
          <a:p>
            <a:pPr algn="ctr">
              <a:lnSpc>
                <a:spcPct val="100000"/>
              </a:lnSpc>
            </a:pPr>
            <a:r>
              <a:rPr lang="en-US" sz="5400" b="1" dirty="0">
                <a:solidFill>
                  <a:srgbClr val="00D2BE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3D打印培训</a:t>
            </a:r>
            <a:endParaRPr lang="en-US" sz="1600" dirty="0"/>
          </a:p>
        </p:txBody>
      </p:sp>
      <p:sp>
        <p:nvSpPr>
          <p:cNvPr id="7" name="Shape 4"/>
          <p:cNvSpPr/>
          <p:nvPr/>
        </p:nvSpPr>
        <p:spPr>
          <a:xfrm>
            <a:off x="5486400" y="3933825"/>
            <a:ext cx="1219200" cy="38100"/>
          </a:xfrm>
          <a:custGeom>
            <a:avLst/>
            <a:gdLst/>
            <a:ahLst/>
            <a:cxnLst/>
            <a:rect l="l" t="t" r="r" b="b"/>
            <a:pathLst>
              <a:path w="1219200" h="38100">
                <a:moveTo>
                  <a:pt x="0" y="0"/>
                </a:moveTo>
                <a:lnTo>
                  <a:pt x="1219200" y="0"/>
                </a:lnTo>
                <a:lnTo>
                  <a:pt x="1219200" y="38100"/>
                </a:lnTo>
                <a:lnTo>
                  <a:pt x="0" y="3810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00D2BE"/>
              </a:gs>
              <a:gs pos="100000">
                <a:srgbClr val="4A6D8C"/>
              </a:gs>
            </a:gsLst>
            <a:lin ang="0" scaled="1"/>
          </a:gra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8" name="Text 5"/>
          <p:cNvSpPr/>
          <p:nvPr/>
        </p:nvSpPr>
        <p:spPr>
          <a:xfrm>
            <a:off x="3638550" y="4200525"/>
            <a:ext cx="49149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sz="1800" dirty="0">
                <a:solidFill>
                  <a:srgbClr val="E0E2E5">
                    <a:alpha val="8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打印全流程入门</a:t>
            </a:r>
            <a:endParaRPr lang="en-US" sz="1600" dirty="0"/>
          </a:p>
        </p:txBody>
      </p:sp>
      <p:sp>
        <p:nvSpPr>
          <p:cNvPr id="9" name="Shape 6"/>
          <p:cNvSpPr/>
          <p:nvPr/>
        </p:nvSpPr>
        <p:spPr>
          <a:xfrm>
            <a:off x="3555206" y="5305425"/>
            <a:ext cx="166688" cy="190500"/>
          </a:xfrm>
          <a:custGeom>
            <a:avLst/>
            <a:gdLst/>
            <a:ahLst/>
            <a:cxnLst/>
            <a:rect l="l" t="t" r="r" b="b"/>
            <a:pathLst>
              <a:path w="166688" h="190500">
                <a:moveTo>
                  <a:pt x="89781" y="-4837"/>
                </a:moveTo>
                <a:cubicBezTo>
                  <a:pt x="85539" y="-5693"/>
                  <a:pt x="81186" y="-5693"/>
                  <a:pt x="76944" y="-4837"/>
                </a:cubicBezTo>
                <a:lnTo>
                  <a:pt x="7181" y="9116"/>
                </a:lnTo>
                <a:cubicBezTo>
                  <a:pt x="3014" y="9934"/>
                  <a:pt x="0" y="13618"/>
                  <a:pt x="0" y="17859"/>
                </a:cubicBezTo>
                <a:cubicBezTo>
                  <a:pt x="0" y="21692"/>
                  <a:pt x="2418" y="25040"/>
                  <a:pt x="5953" y="26268"/>
                </a:cubicBezTo>
                <a:lnTo>
                  <a:pt x="5953" y="53578"/>
                </a:lnTo>
                <a:lnTo>
                  <a:pt x="112" y="82823"/>
                </a:lnTo>
                <a:cubicBezTo>
                  <a:pt x="37" y="83158"/>
                  <a:pt x="0" y="83530"/>
                  <a:pt x="0" y="83902"/>
                </a:cubicBezTo>
                <a:cubicBezTo>
                  <a:pt x="0" y="86878"/>
                  <a:pt x="2418" y="89334"/>
                  <a:pt x="5432" y="89334"/>
                </a:cubicBezTo>
                <a:lnTo>
                  <a:pt x="18417" y="89334"/>
                </a:lnTo>
                <a:cubicBezTo>
                  <a:pt x="21394" y="89334"/>
                  <a:pt x="23850" y="86916"/>
                  <a:pt x="23850" y="83902"/>
                </a:cubicBezTo>
                <a:cubicBezTo>
                  <a:pt x="23850" y="83530"/>
                  <a:pt x="23812" y="83195"/>
                  <a:pt x="23738" y="82823"/>
                </a:cubicBezTo>
                <a:lnTo>
                  <a:pt x="17859" y="53578"/>
                </a:lnTo>
                <a:lnTo>
                  <a:pt x="17859" y="28761"/>
                </a:lnTo>
                <a:lnTo>
                  <a:pt x="35719" y="32333"/>
                </a:lnTo>
                <a:lnTo>
                  <a:pt x="35719" y="53578"/>
                </a:lnTo>
                <a:cubicBezTo>
                  <a:pt x="35719" y="79883"/>
                  <a:pt x="57038" y="101203"/>
                  <a:pt x="83344" y="101203"/>
                </a:cubicBezTo>
                <a:cubicBezTo>
                  <a:pt x="109649" y="101203"/>
                  <a:pt x="130969" y="79883"/>
                  <a:pt x="130969" y="53578"/>
                </a:cubicBezTo>
                <a:lnTo>
                  <a:pt x="130969" y="32333"/>
                </a:lnTo>
                <a:lnTo>
                  <a:pt x="159507" y="26640"/>
                </a:lnTo>
                <a:cubicBezTo>
                  <a:pt x="163674" y="25784"/>
                  <a:pt x="166688" y="22101"/>
                  <a:pt x="166688" y="17859"/>
                </a:cubicBezTo>
                <a:cubicBezTo>
                  <a:pt x="166688" y="13618"/>
                  <a:pt x="163674" y="9934"/>
                  <a:pt x="159507" y="9116"/>
                </a:cubicBezTo>
                <a:lnTo>
                  <a:pt x="89781" y="-4837"/>
                </a:lnTo>
                <a:close/>
                <a:moveTo>
                  <a:pt x="83344" y="83344"/>
                </a:moveTo>
                <a:cubicBezTo>
                  <a:pt x="66898" y="83344"/>
                  <a:pt x="53578" y="70024"/>
                  <a:pt x="53578" y="53578"/>
                </a:cubicBezTo>
                <a:lnTo>
                  <a:pt x="113109" y="53578"/>
                </a:lnTo>
                <a:cubicBezTo>
                  <a:pt x="113109" y="70024"/>
                  <a:pt x="99789" y="83344"/>
                  <a:pt x="83344" y="83344"/>
                </a:cubicBezTo>
                <a:close/>
                <a:moveTo>
                  <a:pt x="44686" y="119100"/>
                </a:moveTo>
                <a:cubicBezTo>
                  <a:pt x="21841" y="129592"/>
                  <a:pt x="5953" y="152660"/>
                  <a:pt x="5953" y="179450"/>
                </a:cubicBezTo>
                <a:cubicBezTo>
                  <a:pt x="5953" y="185551"/>
                  <a:pt x="10902" y="190500"/>
                  <a:pt x="17004" y="190500"/>
                </a:cubicBezTo>
                <a:lnTo>
                  <a:pt x="74414" y="190500"/>
                </a:lnTo>
                <a:lnTo>
                  <a:pt x="74414" y="136178"/>
                </a:lnTo>
                <a:lnTo>
                  <a:pt x="53057" y="120179"/>
                </a:lnTo>
                <a:cubicBezTo>
                  <a:pt x="50639" y="118356"/>
                  <a:pt x="47402" y="117872"/>
                  <a:pt x="44648" y="119137"/>
                </a:cubicBezTo>
                <a:close/>
                <a:moveTo>
                  <a:pt x="92273" y="190500"/>
                </a:moveTo>
                <a:lnTo>
                  <a:pt x="149684" y="190500"/>
                </a:lnTo>
                <a:cubicBezTo>
                  <a:pt x="155786" y="190500"/>
                  <a:pt x="160734" y="185551"/>
                  <a:pt x="160734" y="179450"/>
                </a:cubicBezTo>
                <a:cubicBezTo>
                  <a:pt x="160734" y="152660"/>
                  <a:pt x="144847" y="129592"/>
                  <a:pt x="122002" y="119137"/>
                </a:cubicBezTo>
                <a:cubicBezTo>
                  <a:pt x="119249" y="117872"/>
                  <a:pt x="116012" y="118356"/>
                  <a:pt x="113593" y="120179"/>
                </a:cubicBezTo>
                <a:lnTo>
                  <a:pt x="92236" y="136178"/>
                </a:lnTo>
                <a:lnTo>
                  <a:pt x="92236" y="190500"/>
                </a:lnTo>
                <a:close/>
              </a:path>
            </a:pathLst>
          </a:custGeom>
          <a:solidFill>
            <a:srgbClr val="00D2BE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10" name="Text 7"/>
          <p:cNvSpPr/>
          <p:nvPr/>
        </p:nvSpPr>
        <p:spPr>
          <a:xfrm>
            <a:off x="3427065" y="5267325"/>
            <a:ext cx="2028825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350" dirty="0">
                <a:solidFill>
                  <a:srgbClr val="E0E2E5">
                    <a:alpha val="7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主讲人：</a:t>
            </a:r>
            <a:r>
              <a:rPr lang="zh-CN" altLang="en-US" sz="1350" dirty="0">
                <a:solidFill>
                  <a:srgbClr val="E0E2E5">
                    <a:alpha val="7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陈秋宇</a:t>
            </a:r>
            <a:endParaRPr lang="en-US" sz="1600" dirty="0"/>
          </a:p>
        </p:txBody>
      </p:sp>
      <p:sp>
        <p:nvSpPr>
          <p:cNvPr id="11" name="Shape 8"/>
          <p:cNvSpPr/>
          <p:nvPr/>
        </p:nvSpPr>
        <p:spPr>
          <a:xfrm>
            <a:off x="5905351" y="5305425"/>
            <a:ext cx="166688" cy="190500"/>
          </a:xfrm>
          <a:custGeom>
            <a:avLst/>
            <a:gdLst/>
            <a:ahLst/>
            <a:cxnLst/>
            <a:rect l="l" t="t" r="r" b="b"/>
            <a:pathLst>
              <a:path w="166688" h="190500">
                <a:moveTo>
                  <a:pt x="47625" y="0"/>
                </a:moveTo>
                <a:cubicBezTo>
                  <a:pt x="54211" y="0"/>
                  <a:pt x="59531" y="5321"/>
                  <a:pt x="59531" y="11906"/>
                </a:cubicBezTo>
                <a:lnTo>
                  <a:pt x="59531" y="23812"/>
                </a:lnTo>
                <a:lnTo>
                  <a:pt x="107156" y="23812"/>
                </a:lnTo>
                <a:lnTo>
                  <a:pt x="107156" y="11906"/>
                </a:lnTo>
                <a:cubicBezTo>
                  <a:pt x="107156" y="5321"/>
                  <a:pt x="112477" y="0"/>
                  <a:pt x="119063" y="0"/>
                </a:cubicBezTo>
                <a:cubicBezTo>
                  <a:pt x="125648" y="0"/>
                  <a:pt x="130969" y="5321"/>
                  <a:pt x="130969" y="11906"/>
                </a:cubicBezTo>
                <a:lnTo>
                  <a:pt x="130969" y="23812"/>
                </a:lnTo>
                <a:lnTo>
                  <a:pt x="142875" y="23812"/>
                </a:lnTo>
                <a:cubicBezTo>
                  <a:pt x="156009" y="23812"/>
                  <a:pt x="166688" y="34491"/>
                  <a:pt x="166688" y="47625"/>
                </a:cubicBezTo>
                <a:lnTo>
                  <a:pt x="166688" y="154781"/>
                </a:lnTo>
                <a:cubicBezTo>
                  <a:pt x="166688" y="167915"/>
                  <a:pt x="156009" y="178594"/>
                  <a:pt x="142875" y="178594"/>
                </a:cubicBezTo>
                <a:lnTo>
                  <a:pt x="23812" y="178594"/>
                </a:lnTo>
                <a:cubicBezTo>
                  <a:pt x="10678" y="178594"/>
                  <a:pt x="0" y="167915"/>
                  <a:pt x="0" y="154781"/>
                </a:cubicBezTo>
                <a:lnTo>
                  <a:pt x="0" y="47625"/>
                </a:lnTo>
                <a:cubicBezTo>
                  <a:pt x="0" y="34491"/>
                  <a:pt x="10678" y="23812"/>
                  <a:pt x="23812" y="23812"/>
                </a:cubicBezTo>
                <a:lnTo>
                  <a:pt x="35719" y="23812"/>
                </a:lnTo>
                <a:lnTo>
                  <a:pt x="35719" y="11906"/>
                </a:lnTo>
                <a:cubicBezTo>
                  <a:pt x="35719" y="5321"/>
                  <a:pt x="41039" y="0"/>
                  <a:pt x="47625" y="0"/>
                </a:cubicBezTo>
                <a:close/>
                <a:moveTo>
                  <a:pt x="23812" y="89297"/>
                </a:moveTo>
                <a:lnTo>
                  <a:pt x="23812" y="101203"/>
                </a:lnTo>
                <a:cubicBezTo>
                  <a:pt x="23812" y="104477"/>
                  <a:pt x="26491" y="107156"/>
                  <a:pt x="29766" y="107156"/>
                </a:cubicBezTo>
                <a:lnTo>
                  <a:pt x="41672" y="107156"/>
                </a:lnTo>
                <a:cubicBezTo>
                  <a:pt x="44946" y="107156"/>
                  <a:pt x="47625" y="104477"/>
                  <a:pt x="47625" y="101203"/>
                </a:cubicBezTo>
                <a:lnTo>
                  <a:pt x="47625" y="89297"/>
                </a:lnTo>
                <a:cubicBezTo>
                  <a:pt x="47625" y="86023"/>
                  <a:pt x="44946" y="83344"/>
                  <a:pt x="41672" y="83344"/>
                </a:cubicBezTo>
                <a:lnTo>
                  <a:pt x="29766" y="83344"/>
                </a:lnTo>
                <a:cubicBezTo>
                  <a:pt x="26491" y="83344"/>
                  <a:pt x="23812" y="86023"/>
                  <a:pt x="23812" y="89297"/>
                </a:cubicBezTo>
                <a:close/>
                <a:moveTo>
                  <a:pt x="71438" y="89297"/>
                </a:moveTo>
                <a:lnTo>
                  <a:pt x="71438" y="101203"/>
                </a:lnTo>
                <a:cubicBezTo>
                  <a:pt x="71438" y="104477"/>
                  <a:pt x="74116" y="107156"/>
                  <a:pt x="77391" y="107156"/>
                </a:cubicBezTo>
                <a:lnTo>
                  <a:pt x="89297" y="107156"/>
                </a:lnTo>
                <a:cubicBezTo>
                  <a:pt x="92571" y="107156"/>
                  <a:pt x="95250" y="104477"/>
                  <a:pt x="95250" y="101203"/>
                </a:cubicBezTo>
                <a:lnTo>
                  <a:pt x="95250" y="89297"/>
                </a:lnTo>
                <a:cubicBezTo>
                  <a:pt x="95250" y="86023"/>
                  <a:pt x="92571" y="83344"/>
                  <a:pt x="89297" y="83344"/>
                </a:cubicBezTo>
                <a:lnTo>
                  <a:pt x="77391" y="83344"/>
                </a:lnTo>
                <a:cubicBezTo>
                  <a:pt x="74116" y="83344"/>
                  <a:pt x="71438" y="86023"/>
                  <a:pt x="71438" y="89297"/>
                </a:cubicBezTo>
                <a:close/>
                <a:moveTo>
                  <a:pt x="125016" y="83344"/>
                </a:moveTo>
                <a:cubicBezTo>
                  <a:pt x="121741" y="83344"/>
                  <a:pt x="119063" y="86023"/>
                  <a:pt x="119063" y="89297"/>
                </a:cubicBezTo>
                <a:lnTo>
                  <a:pt x="119063" y="101203"/>
                </a:lnTo>
                <a:cubicBezTo>
                  <a:pt x="119063" y="104477"/>
                  <a:pt x="121741" y="107156"/>
                  <a:pt x="125016" y="107156"/>
                </a:cubicBezTo>
                <a:lnTo>
                  <a:pt x="136922" y="107156"/>
                </a:lnTo>
                <a:cubicBezTo>
                  <a:pt x="140196" y="107156"/>
                  <a:pt x="142875" y="104477"/>
                  <a:pt x="142875" y="101203"/>
                </a:cubicBezTo>
                <a:lnTo>
                  <a:pt x="142875" y="89297"/>
                </a:lnTo>
                <a:cubicBezTo>
                  <a:pt x="142875" y="86023"/>
                  <a:pt x="140196" y="83344"/>
                  <a:pt x="136922" y="83344"/>
                </a:cubicBezTo>
                <a:lnTo>
                  <a:pt x="125016" y="83344"/>
                </a:lnTo>
                <a:close/>
                <a:moveTo>
                  <a:pt x="23812" y="136922"/>
                </a:moveTo>
                <a:lnTo>
                  <a:pt x="23812" y="148828"/>
                </a:lnTo>
                <a:cubicBezTo>
                  <a:pt x="23812" y="152102"/>
                  <a:pt x="26491" y="154781"/>
                  <a:pt x="29766" y="154781"/>
                </a:cubicBezTo>
                <a:lnTo>
                  <a:pt x="41672" y="154781"/>
                </a:lnTo>
                <a:cubicBezTo>
                  <a:pt x="44946" y="154781"/>
                  <a:pt x="47625" y="152102"/>
                  <a:pt x="47625" y="148828"/>
                </a:cubicBezTo>
                <a:lnTo>
                  <a:pt x="47625" y="136922"/>
                </a:lnTo>
                <a:cubicBezTo>
                  <a:pt x="47625" y="133648"/>
                  <a:pt x="44946" y="130969"/>
                  <a:pt x="41672" y="130969"/>
                </a:cubicBezTo>
                <a:lnTo>
                  <a:pt x="29766" y="130969"/>
                </a:lnTo>
                <a:cubicBezTo>
                  <a:pt x="26491" y="130969"/>
                  <a:pt x="23812" y="133648"/>
                  <a:pt x="23812" y="136922"/>
                </a:cubicBezTo>
                <a:close/>
                <a:moveTo>
                  <a:pt x="77391" y="130969"/>
                </a:moveTo>
                <a:cubicBezTo>
                  <a:pt x="74116" y="130969"/>
                  <a:pt x="71438" y="133648"/>
                  <a:pt x="71438" y="136922"/>
                </a:cubicBezTo>
                <a:lnTo>
                  <a:pt x="71438" y="148828"/>
                </a:lnTo>
                <a:cubicBezTo>
                  <a:pt x="71438" y="152102"/>
                  <a:pt x="74116" y="154781"/>
                  <a:pt x="77391" y="154781"/>
                </a:cubicBezTo>
                <a:lnTo>
                  <a:pt x="89297" y="154781"/>
                </a:lnTo>
                <a:cubicBezTo>
                  <a:pt x="92571" y="154781"/>
                  <a:pt x="95250" y="152102"/>
                  <a:pt x="95250" y="148828"/>
                </a:cubicBezTo>
                <a:lnTo>
                  <a:pt x="95250" y="136922"/>
                </a:lnTo>
                <a:cubicBezTo>
                  <a:pt x="95250" y="133648"/>
                  <a:pt x="92571" y="130969"/>
                  <a:pt x="89297" y="130969"/>
                </a:cubicBezTo>
                <a:lnTo>
                  <a:pt x="77391" y="130969"/>
                </a:lnTo>
                <a:close/>
                <a:moveTo>
                  <a:pt x="119063" y="136922"/>
                </a:moveTo>
                <a:lnTo>
                  <a:pt x="119063" y="148828"/>
                </a:lnTo>
                <a:cubicBezTo>
                  <a:pt x="119063" y="152102"/>
                  <a:pt x="121741" y="154781"/>
                  <a:pt x="125016" y="154781"/>
                </a:cubicBezTo>
                <a:lnTo>
                  <a:pt x="136922" y="154781"/>
                </a:lnTo>
                <a:cubicBezTo>
                  <a:pt x="140196" y="154781"/>
                  <a:pt x="142875" y="152102"/>
                  <a:pt x="142875" y="148828"/>
                </a:cubicBezTo>
                <a:lnTo>
                  <a:pt x="142875" y="136922"/>
                </a:lnTo>
                <a:cubicBezTo>
                  <a:pt x="142875" y="133648"/>
                  <a:pt x="140196" y="130969"/>
                  <a:pt x="136922" y="130969"/>
                </a:cubicBezTo>
                <a:lnTo>
                  <a:pt x="125016" y="130969"/>
                </a:lnTo>
                <a:cubicBezTo>
                  <a:pt x="121741" y="130969"/>
                  <a:pt x="119063" y="133648"/>
                  <a:pt x="119063" y="136922"/>
                </a:cubicBezTo>
                <a:close/>
              </a:path>
            </a:pathLst>
          </a:custGeom>
          <a:solidFill>
            <a:srgbClr val="00D2BE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12" name="Text 9"/>
          <p:cNvSpPr/>
          <p:nvPr/>
        </p:nvSpPr>
        <p:spPr>
          <a:xfrm>
            <a:off x="6179195" y="5267325"/>
            <a:ext cx="923925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350" dirty="0">
                <a:solidFill>
                  <a:srgbClr val="E0E2E5">
                    <a:alpha val="7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2026年3月</a:t>
            </a:r>
            <a:endParaRPr lang="en-US" sz="1600" dirty="0"/>
          </a:p>
        </p:txBody>
      </p:sp>
      <p:sp>
        <p:nvSpPr>
          <p:cNvPr id="13" name="Shape 10"/>
          <p:cNvSpPr/>
          <p:nvPr/>
        </p:nvSpPr>
        <p:spPr>
          <a:xfrm>
            <a:off x="7569398" y="5305425"/>
            <a:ext cx="142875" cy="190500"/>
          </a:xfrm>
          <a:custGeom>
            <a:avLst/>
            <a:gdLst/>
            <a:ahLst/>
            <a:cxnLst/>
            <a:rect l="l" t="t" r="r" b="b"/>
            <a:pathLst>
              <a:path w="142875" h="190500">
                <a:moveTo>
                  <a:pt x="0" y="70172"/>
                </a:moveTo>
                <a:cubicBezTo>
                  <a:pt x="0" y="31403"/>
                  <a:pt x="31998" y="0"/>
                  <a:pt x="71438" y="0"/>
                </a:cubicBezTo>
                <a:cubicBezTo>
                  <a:pt x="110877" y="0"/>
                  <a:pt x="142875" y="31403"/>
                  <a:pt x="142875" y="70172"/>
                </a:cubicBezTo>
                <a:cubicBezTo>
                  <a:pt x="142875" y="114560"/>
                  <a:pt x="98152" y="167767"/>
                  <a:pt x="79474" y="188044"/>
                </a:cubicBezTo>
                <a:cubicBezTo>
                  <a:pt x="75084" y="192807"/>
                  <a:pt x="67754" y="192807"/>
                  <a:pt x="63364" y="188044"/>
                </a:cubicBezTo>
                <a:cubicBezTo>
                  <a:pt x="44686" y="167767"/>
                  <a:pt x="-37" y="114560"/>
                  <a:pt x="-37" y="70172"/>
                </a:cubicBezTo>
                <a:close/>
                <a:moveTo>
                  <a:pt x="71438" y="95250"/>
                </a:moveTo>
                <a:cubicBezTo>
                  <a:pt x="84580" y="95250"/>
                  <a:pt x="95250" y="84580"/>
                  <a:pt x="95250" y="71438"/>
                </a:cubicBezTo>
                <a:cubicBezTo>
                  <a:pt x="95250" y="58295"/>
                  <a:pt x="84580" y="47625"/>
                  <a:pt x="71438" y="47625"/>
                </a:cubicBezTo>
                <a:cubicBezTo>
                  <a:pt x="58295" y="47625"/>
                  <a:pt x="47625" y="58295"/>
                  <a:pt x="47625" y="71438"/>
                </a:cubicBezTo>
                <a:cubicBezTo>
                  <a:pt x="47625" y="84580"/>
                  <a:pt x="58295" y="95250"/>
                  <a:pt x="71438" y="95250"/>
                </a:cubicBezTo>
                <a:close/>
              </a:path>
            </a:pathLst>
          </a:custGeom>
          <a:solidFill>
            <a:srgbClr val="00D2BE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14" name="Text 11"/>
          <p:cNvSpPr/>
          <p:nvPr/>
        </p:nvSpPr>
        <p:spPr>
          <a:xfrm>
            <a:off x="7831336" y="5267325"/>
            <a:ext cx="1424807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350" dirty="0">
                <a:solidFill>
                  <a:srgbClr val="E0E2E5">
                    <a:alpha val="7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图书馆2F创意空间</a:t>
            </a:r>
            <a:endParaRPr lang="en-US" sz="1600" dirty="0"/>
          </a:p>
        </p:txBody>
      </p:sp>
      <p:pic>
        <p:nvPicPr>
          <p:cNvPr id="17" name="图片 16" descr="文本&#10;&#10;AI 生成的内容可能不正确。">
            <a:extLst>
              <a:ext uri="{FF2B5EF4-FFF2-40B4-BE49-F238E27FC236}">
                <a16:creationId xmlns:a16="http://schemas.microsoft.com/office/drawing/2014/main" id="{8AED03C8-B390-EDA2-1481-0CA0689B34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12153" y="250672"/>
            <a:ext cx="2731478" cy="473229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1A1D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378928" y="378928"/>
            <a:ext cx="37893" cy="303142"/>
          </a:xfrm>
          <a:custGeom>
            <a:avLst/>
            <a:gdLst/>
            <a:ahLst/>
            <a:cxnLst/>
            <a:rect l="l" t="t" r="r" b="b"/>
            <a:pathLst>
              <a:path w="37893" h="303142">
                <a:moveTo>
                  <a:pt x="0" y="0"/>
                </a:moveTo>
                <a:lnTo>
                  <a:pt x="37893" y="0"/>
                </a:lnTo>
                <a:lnTo>
                  <a:pt x="37893" y="303142"/>
                </a:lnTo>
                <a:lnTo>
                  <a:pt x="0" y="303142"/>
                </a:lnTo>
                <a:lnTo>
                  <a:pt x="0" y="0"/>
                </a:lnTo>
                <a:close/>
              </a:path>
            </a:pathLst>
          </a:custGeom>
          <a:solidFill>
            <a:srgbClr val="00D2BE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3" name="Text 1"/>
          <p:cNvSpPr/>
          <p:nvPr/>
        </p:nvSpPr>
        <p:spPr>
          <a:xfrm>
            <a:off x="530499" y="435767"/>
            <a:ext cx="1582023" cy="18946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44" b="1" kern="0" spc="52" dirty="0">
                <a:solidFill>
                  <a:srgbClr val="00D2B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POLICY &amp; GUIDELINES</a:t>
            </a:r>
            <a:endParaRPr lang="en-US" sz="1600" dirty="0"/>
          </a:p>
        </p:txBody>
      </p:sp>
      <p:sp>
        <p:nvSpPr>
          <p:cNvPr id="4" name="Text 2"/>
          <p:cNvSpPr/>
          <p:nvPr/>
        </p:nvSpPr>
        <p:spPr>
          <a:xfrm>
            <a:off x="378928" y="757855"/>
            <a:ext cx="11661501" cy="45471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80000"/>
              </a:lnSpc>
            </a:pPr>
            <a:r>
              <a:rPr lang="en-US" sz="3580" b="1" dirty="0">
                <a:solidFill>
                  <a:srgbClr val="E0E2E5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图书馆使用规范</a:t>
            </a:r>
            <a:endParaRPr lang="en-US" sz="1600" dirty="0"/>
          </a:p>
        </p:txBody>
      </p:sp>
      <p:sp>
        <p:nvSpPr>
          <p:cNvPr id="5" name="Shape 3"/>
          <p:cNvSpPr/>
          <p:nvPr/>
        </p:nvSpPr>
        <p:spPr>
          <a:xfrm>
            <a:off x="383664" y="1368876"/>
            <a:ext cx="3704019" cy="4405035"/>
          </a:xfrm>
          <a:custGeom>
            <a:avLst/>
            <a:gdLst/>
            <a:ahLst/>
            <a:cxnLst/>
            <a:rect l="l" t="t" r="r" b="b"/>
            <a:pathLst>
              <a:path w="3704019" h="4405035">
                <a:moveTo>
                  <a:pt x="113676" y="0"/>
                </a:moveTo>
                <a:lnTo>
                  <a:pt x="3590342" y="0"/>
                </a:lnTo>
                <a:cubicBezTo>
                  <a:pt x="3653124" y="0"/>
                  <a:pt x="3704019" y="50895"/>
                  <a:pt x="3704019" y="113676"/>
                </a:cubicBezTo>
                <a:lnTo>
                  <a:pt x="3704019" y="4291359"/>
                </a:lnTo>
                <a:cubicBezTo>
                  <a:pt x="3704019" y="4354140"/>
                  <a:pt x="3653124" y="4405035"/>
                  <a:pt x="3590342" y="4405035"/>
                </a:cubicBezTo>
                <a:lnTo>
                  <a:pt x="113676" y="4405035"/>
                </a:lnTo>
                <a:cubicBezTo>
                  <a:pt x="50895" y="4405035"/>
                  <a:pt x="0" y="4354140"/>
                  <a:pt x="0" y="4291359"/>
                </a:cubicBezTo>
                <a:lnTo>
                  <a:pt x="0" y="113676"/>
                </a:lnTo>
                <a:cubicBezTo>
                  <a:pt x="0" y="50937"/>
                  <a:pt x="50937" y="0"/>
                  <a:pt x="113676" y="0"/>
                </a:cubicBezTo>
                <a:close/>
              </a:path>
            </a:pathLst>
          </a:custGeom>
          <a:solidFill>
            <a:srgbClr val="2D3136">
              <a:alpha val="50196"/>
            </a:srgbClr>
          </a:solidFill>
          <a:ln w="12700">
            <a:solidFill>
              <a:srgbClr val="00D2BE">
                <a:alpha val="30196"/>
              </a:srgbClr>
            </a:solidFill>
            <a:prstDash val="soli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6" name="Shape 4"/>
          <p:cNvSpPr/>
          <p:nvPr/>
        </p:nvSpPr>
        <p:spPr>
          <a:xfrm>
            <a:off x="577865" y="1563077"/>
            <a:ext cx="530499" cy="530499"/>
          </a:xfrm>
          <a:custGeom>
            <a:avLst/>
            <a:gdLst/>
            <a:ahLst/>
            <a:cxnLst/>
            <a:rect l="l" t="t" r="r" b="b"/>
            <a:pathLst>
              <a:path w="530499" h="530499">
                <a:moveTo>
                  <a:pt x="113681" y="0"/>
                </a:moveTo>
                <a:lnTo>
                  <a:pt x="416818" y="0"/>
                </a:lnTo>
                <a:cubicBezTo>
                  <a:pt x="479560" y="0"/>
                  <a:pt x="530499" y="50939"/>
                  <a:pt x="530499" y="113681"/>
                </a:cubicBezTo>
                <a:lnTo>
                  <a:pt x="530499" y="416818"/>
                </a:lnTo>
                <a:cubicBezTo>
                  <a:pt x="530499" y="479560"/>
                  <a:pt x="479560" y="530499"/>
                  <a:pt x="416818" y="530499"/>
                </a:cubicBezTo>
                <a:lnTo>
                  <a:pt x="113681" y="530499"/>
                </a:lnTo>
                <a:cubicBezTo>
                  <a:pt x="50939" y="530499"/>
                  <a:pt x="0" y="479560"/>
                  <a:pt x="0" y="416818"/>
                </a:cubicBezTo>
                <a:lnTo>
                  <a:pt x="0" y="113681"/>
                </a:lnTo>
                <a:cubicBezTo>
                  <a:pt x="0" y="50939"/>
                  <a:pt x="50939" y="0"/>
                  <a:pt x="113681" y="0"/>
                </a:cubicBezTo>
                <a:close/>
              </a:path>
            </a:pathLst>
          </a:custGeom>
          <a:solidFill>
            <a:srgbClr val="00D2BE">
              <a:alpha val="20000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7" name="Shape 5"/>
          <p:cNvSpPr/>
          <p:nvPr/>
        </p:nvSpPr>
        <p:spPr>
          <a:xfrm>
            <a:off x="743646" y="1714648"/>
            <a:ext cx="198937" cy="227357"/>
          </a:xfrm>
          <a:custGeom>
            <a:avLst/>
            <a:gdLst/>
            <a:ahLst/>
            <a:cxnLst/>
            <a:rect l="l" t="t" r="r" b="b"/>
            <a:pathLst>
              <a:path w="198937" h="227357">
                <a:moveTo>
                  <a:pt x="56839" y="0"/>
                </a:moveTo>
                <a:cubicBezTo>
                  <a:pt x="64699" y="0"/>
                  <a:pt x="71049" y="6350"/>
                  <a:pt x="71049" y="14210"/>
                </a:cubicBezTo>
                <a:lnTo>
                  <a:pt x="71049" y="28420"/>
                </a:lnTo>
                <a:lnTo>
                  <a:pt x="127888" y="28420"/>
                </a:lnTo>
                <a:lnTo>
                  <a:pt x="127888" y="14210"/>
                </a:lnTo>
                <a:cubicBezTo>
                  <a:pt x="127888" y="6350"/>
                  <a:pt x="134238" y="0"/>
                  <a:pt x="142098" y="0"/>
                </a:cubicBezTo>
                <a:cubicBezTo>
                  <a:pt x="149958" y="0"/>
                  <a:pt x="156308" y="6350"/>
                  <a:pt x="156308" y="14210"/>
                </a:cubicBezTo>
                <a:lnTo>
                  <a:pt x="156308" y="28420"/>
                </a:lnTo>
                <a:lnTo>
                  <a:pt x="170517" y="28420"/>
                </a:lnTo>
                <a:cubicBezTo>
                  <a:pt x="186193" y="28420"/>
                  <a:pt x="198937" y="41164"/>
                  <a:pt x="198937" y="56839"/>
                </a:cubicBezTo>
                <a:lnTo>
                  <a:pt x="198937" y="184727"/>
                </a:lnTo>
                <a:cubicBezTo>
                  <a:pt x="198937" y="200402"/>
                  <a:pt x="186193" y="213147"/>
                  <a:pt x="170517" y="213147"/>
                </a:cubicBezTo>
                <a:lnTo>
                  <a:pt x="28420" y="213147"/>
                </a:lnTo>
                <a:cubicBezTo>
                  <a:pt x="12744" y="213147"/>
                  <a:pt x="0" y="200402"/>
                  <a:pt x="0" y="184727"/>
                </a:cubicBezTo>
                <a:lnTo>
                  <a:pt x="0" y="56839"/>
                </a:lnTo>
                <a:cubicBezTo>
                  <a:pt x="0" y="41164"/>
                  <a:pt x="12744" y="28420"/>
                  <a:pt x="28420" y="28420"/>
                </a:cubicBezTo>
                <a:lnTo>
                  <a:pt x="42629" y="28420"/>
                </a:lnTo>
                <a:lnTo>
                  <a:pt x="42629" y="14210"/>
                </a:lnTo>
                <a:cubicBezTo>
                  <a:pt x="42629" y="6350"/>
                  <a:pt x="48979" y="0"/>
                  <a:pt x="56839" y="0"/>
                </a:cubicBezTo>
                <a:close/>
                <a:moveTo>
                  <a:pt x="136947" y="101556"/>
                </a:moveTo>
                <a:cubicBezTo>
                  <a:pt x="140055" y="96582"/>
                  <a:pt x="138545" y="90010"/>
                  <a:pt x="133572" y="86857"/>
                </a:cubicBezTo>
                <a:cubicBezTo>
                  <a:pt x="128599" y="83705"/>
                  <a:pt x="122027" y="85259"/>
                  <a:pt x="118874" y="90232"/>
                </a:cubicBezTo>
                <a:lnTo>
                  <a:pt x="91609" y="133883"/>
                </a:lnTo>
                <a:lnTo>
                  <a:pt x="79619" y="117897"/>
                </a:lnTo>
                <a:cubicBezTo>
                  <a:pt x="76067" y="113190"/>
                  <a:pt x="69406" y="112213"/>
                  <a:pt x="64699" y="115765"/>
                </a:cubicBezTo>
                <a:cubicBezTo>
                  <a:pt x="59992" y="119318"/>
                  <a:pt x="59015" y="125979"/>
                  <a:pt x="62567" y="130686"/>
                </a:cubicBezTo>
                <a:lnTo>
                  <a:pt x="83882" y="159105"/>
                </a:lnTo>
                <a:cubicBezTo>
                  <a:pt x="85969" y="161903"/>
                  <a:pt x="89344" y="163501"/>
                  <a:pt x="92852" y="163368"/>
                </a:cubicBezTo>
                <a:cubicBezTo>
                  <a:pt x="96360" y="163235"/>
                  <a:pt x="99557" y="161370"/>
                  <a:pt x="101422" y="158350"/>
                </a:cubicBezTo>
                <a:lnTo>
                  <a:pt x="136947" y="101511"/>
                </a:lnTo>
                <a:close/>
              </a:path>
            </a:pathLst>
          </a:custGeom>
          <a:solidFill>
            <a:srgbClr val="00D2BE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8" name="Text 6"/>
          <p:cNvSpPr/>
          <p:nvPr/>
        </p:nvSpPr>
        <p:spPr>
          <a:xfrm>
            <a:off x="1222042" y="1676755"/>
            <a:ext cx="1023105" cy="30314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1790" b="1" dirty="0">
                <a:solidFill>
                  <a:srgbClr val="00D2BE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预约流程</a:t>
            </a:r>
            <a:endParaRPr lang="en-US" sz="1600" dirty="0"/>
          </a:p>
        </p:txBody>
      </p:sp>
      <p:sp>
        <p:nvSpPr>
          <p:cNvPr id="9" name="Shape 7"/>
          <p:cNvSpPr/>
          <p:nvPr/>
        </p:nvSpPr>
        <p:spPr>
          <a:xfrm>
            <a:off x="577865" y="2283040"/>
            <a:ext cx="3315618" cy="909427"/>
          </a:xfrm>
          <a:custGeom>
            <a:avLst/>
            <a:gdLst/>
            <a:ahLst/>
            <a:cxnLst/>
            <a:rect l="l" t="t" r="r" b="b"/>
            <a:pathLst>
              <a:path w="3315618" h="909427">
                <a:moveTo>
                  <a:pt x="75783" y="0"/>
                </a:moveTo>
                <a:lnTo>
                  <a:pt x="3239835" y="0"/>
                </a:lnTo>
                <a:cubicBezTo>
                  <a:pt x="3281689" y="0"/>
                  <a:pt x="3315618" y="33929"/>
                  <a:pt x="3315618" y="75783"/>
                </a:cubicBezTo>
                <a:lnTo>
                  <a:pt x="3315618" y="833644"/>
                </a:lnTo>
                <a:cubicBezTo>
                  <a:pt x="3315618" y="875498"/>
                  <a:pt x="3281689" y="909427"/>
                  <a:pt x="3239835" y="909427"/>
                </a:cubicBezTo>
                <a:lnTo>
                  <a:pt x="75783" y="909427"/>
                </a:lnTo>
                <a:cubicBezTo>
                  <a:pt x="33929" y="909427"/>
                  <a:pt x="0" y="875498"/>
                  <a:pt x="0" y="833644"/>
                </a:cubicBezTo>
                <a:lnTo>
                  <a:pt x="0" y="75783"/>
                </a:lnTo>
                <a:cubicBezTo>
                  <a:pt x="0" y="33957"/>
                  <a:pt x="33957" y="0"/>
                  <a:pt x="75783" y="0"/>
                </a:cubicBezTo>
                <a:close/>
              </a:path>
            </a:pathLst>
          </a:custGeom>
          <a:solidFill>
            <a:srgbClr val="1A1D21">
              <a:alpha val="50196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10" name="Shape 8"/>
          <p:cNvSpPr/>
          <p:nvPr/>
        </p:nvSpPr>
        <p:spPr>
          <a:xfrm>
            <a:off x="729436" y="2434611"/>
            <a:ext cx="303142" cy="303142"/>
          </a:xfrm>
          <a:custGeom>
            <a:avLst/>
            <a:gdLst/>
            <a:ahLst/>
            <a:cxnLst/>
            <a:rect l="l" t="t" r="r" b="b"/>
            <a:pathLst>
              <a:path w="303142" h="303142">
                <a:moveTo>
                  <a:pt x="151571" y="0"/>
                </a:moveTo>
                <a:lnTo>
                  <a:pt x="151571" y="0"/>
                </a:lnTo>
                <a:cubicBezTo>
                  <a:pt x="235282" y="0"/>
                  <a:pt x="303142" y="67861"/>
                  <a:pt x="303142" y="151571"/>
                </a:cubicBezTo>
                <a:lnTo>
                  <a:pt x="303142" y="151571"/>
                </a:lnTo>
                <a:cubicBezTo>
                  <a:pt x="303142" y="235282"/>
                  <a:pt x="235282" y="303142"/>
                  <a:pt x="151571" y="303142"/>
                </a:cubicBezTo>
                <a:lnTo>
                  <a:pt x="151571" y="303142"/>
                </a:lnTo>
                <a:cubicBezTo>
                  <a:pt x="67861" y="303142"/>
                  <a:pt x="0" y="235282"/>
                  <a:pt x="0" y="151571"/>
                </a:cubicBezTo>
                <a:lnTo>
                  <a:pt x="0" y="151571"/>
                </a:lnTo>
                <a:cubicBezTo>
                  <a:pt x="0" y="67861"/>
                  <a:pt x="67861" y="0"/>
                  <a:pt x="151571" y="0"/>
                </a:cubicBezTo>
                <a:close/>
              </a:path>
            </a:pathLst>
          </a:custGeom>
          <a:solidFill>
            <a:srgbClr val="00D2BE">
              <a:alpha val="20000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11" name="Text 9"/>
          <p:cNvSpPr/>
          <p:nvPr/>
        </p:nvSpPr>
        <p:spPr>
          <a:xfrm>
            <a:off x="691543" y="2434611"/>
            <a:ext cx="378928" cy="30314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193" b="1" dirty="0">
                <a:solidFill>
                  <a:srgbClr val="00D2B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1</a:t>
            </a:r>
            <a:endParaRPr lang="en-US" sz="1600" dirty="0"/>
          </a:p>
        </p:txBody>
      </p:sp>
      <p:sp>
        <p:nvSpPr>
          <p:cNvPr id="12" name="Text 10"/>
          <p:cNvSpPr/>
          <p:nvPr/>
        </p:nvSpPr>
        <p:spPr>
          <a:xfrm>
            <a:off x="1146256" y="2453557"/>
            <a:ext cx="1108364" cy="26524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343" b="1" dirty="0">
                <a:solidFill>
                  <a:srgbClr val="E0E2E5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提交模型文件</a:t>
            </a:r>
            <a:endParaRPr lang="en-US" sz="1600" dirty="0"/>
          </a:p>
        </p:txBody>
      </p:sp>
      <p:sp>
        <p:nvSpPr>
          <p:cNvPr id="13" name="Text 11"/>
          <p:cNvSpPr/>
          <p:nvPr/>
        </p:nvSpPr>
        <p:spPr>
          <a:xfrm>
            <a:off x="729436" y="2813538"/>
            <a:ext cx="3088261" cy="22735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93" dirty="0">
                <a:solidFill>
                  <a:srgbClr val="E0E2E5">
                    <a:alpha val="7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将STL文件提交至图书馆创意空间预约系统</a:t>
            </a:r>
            <a:endParaRPr lang="en-US" sz="1600" dirty="0"/>
          </a:p>
        </p:txBody>
      </p:sp>
      <p:sp>
        <p:nvSpPr>
          <p:cNvPr id="14" name="Shape 12"/>
          <p:cNvSpPr/>
          <p:nvPr/>
        </p:nvSpPr>
        <p:spPr>
          <a:xfrm>
            <a:off x="577865" y="3344037"/>
            <a:ext cx="3315618" cy="1136783"/>
          </a:xfrm>
          <a:custGeom>
            <a:avLst/>
            <a:gdLst/>
            <a:ahLst/>
            <a:cxnLst/>
            <a:rect l="l" t="t" r="r" b="b"/>
            <a:pathLst>
              <a:path w="3315618" h="1136783">
                <a:moveTo>
                  <a:pt x="75789" y="0"/>
                </a:moveTo>
                <a:lnTo>
                  <a:pt x="3239828" y="0"/>
                </a:lnTo>
                <a:cubicBezTo>
                  <a:pt x="3281686" y="0"/>
                  <a:pt x="3315618" y="33932"/>
                  <a:pt x="3315618" y="75789"/>
                </a:cubicBezTo>
                <a:lnTo>
                  <a:pt x="3315618" y="1060994"/>
                </a:lnTo>
                <a:cubicBezTo>
                  <a:pt x="3315618" y="1102851"/>
                  <a:pt x="3281686" y="1136783"/>
                  <a:pt x="3239828" y="1136783"/>
                </a:cubicBezTo>
                <a:lnTo>
                  <a:pt x="75789" y="1136783"/>
                </a:lnTo>
                <a:cubicBezTo>
                  <a:pt x="33932" y="1136783"/>
                  <a:pt x="0" y="1102851"/>
                  <a:pt x="0" y="1060994"/>
                </a:cubicBezTo>
                <a:lnTo>
                  <a:pt x="0" y="75789"/>
                </a:lnTo>
                <a:cubicBezTo>
                  <a:pt x="0" y="33960"/>
                  <a:pt x="33960" y="0"/>
                  <a:pt x="75789" y="0"/>
                </a:cubicBezTo>
                <a:close/>
              </a:path>
            </a:pathLst>
          </a:custGeom>
          <a:solidFill>
            <a:srgbClr val="1A1D21">
              <a:alpha val="50196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15" name="Shape 13"/>
          <p:cNvSpPr/>
          <p:nvPr/>
        </p:nvSpPr>
        <p:spPr>
          <a:xfrm>
            <a:off x="729436" y="3495608"/>
            <a:ext cx="303142" cy="303142"/>
          </a:xfrm>
          <a:custGeom>
            <a:avLst/>
            <a:gdLst/>
            <a:ahLst/>
            <a:cxnLst/>
            <a:rect l="l" t="t" r="r" b="b"/>
            <a:pathLst>
              <a:path w="303142" h="303142">
                <a:moveTo>
                  <a:pt x="151571" y="0"/>
                </a:moveTo>
                <a:lnTo>
                  <a:pt x="151571" y="0"/>
                </a:lnTo>
                <a:cubicBezTo>
                  <a:pt x="235282" y="0"/>
                  <a:pt x="303142" y="67861"/>
                  <a:pt x="303142" y="151571"/>
                </a:cubicBezTo>
                <a:lnTo>
                  <a:pt x="303142" y="151571"/>
                </a:lnTo>
                <a:cubicBezTo>
                  <a:pt x="303142" y="235282"/>
                  <a:pt x="235282" y="303142"/>
                  <a:pt x="151571" y="303142"/>
                </a:cubicBezTo>
                <a:lnTo>
                  <a:pt x="151571" y="303142"/>
                </a:lnTo>
                <a:cubicBezTo>
                  <a:pt x="67861" y="303142"/>
                  <a:pt x="0" y="235282"/>
                  <a:pt x="0" y="151571"/>
                </a:cubicBezTo>
                <a:lnTo>
                  <a:pt x="0" y="151571"/>
                </a:lnTo>
                <a:cubicBezTo>
                  <a:pt x="0" y="67861"/>
                  <a:pt x="67861" y="0"/>
                  <a:pt x="151571" y="0"/>
                </a:cubicBezTo>
                <a:close/>
              </a:path>
            </a:pathLst>
          </a:custGeom>
          <a:solidFill>
            <a:srgbClr val="00D2BE">
              <a:alpha val="20000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16" name="Text 14"/>
          <p:cNvSpPr/>
          <p:nvPr/>
        </p:nvSpPr>
        <p:spPr>
          <a:xfrm>
            <a:off x="691543" y="3495608"/>
            <a:ext cx="378928" cy="30314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193" b="1" dirty="0">
                <a:solidFill>
                  <a:srgbClr val="00D2B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2</a:t>
            </a:r>
            <a:endParaRPr lang="en-US" sz="1600" dirty="0"/>
          </a:p>
        </p:txBody>
      </p:sp>
      <p:sp>
        <p:nvSpPr>
          <p:cNvPr id="17" name="Text 15"/>
          <p:cNvSpPr/>
          <p:nvPr/>
        </p:nvSpPr>
        <p:spPr>
          <a:xfrm>
            <a:off x="1146256" y="3514555"/>
            <a:ext cx="937846" cy="26524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343" b="1" dirty="0">
                <a:solidFill>
                  <a:srgbClr val="E0E2E5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管理员审核</a:t>
            </a:r>
            <a:endParaRPr lang="en-US" sz="1600" dirty="0"/>
          </a:p>
        </p:txBody>
      </p:sp>
      <p:sp>
        <p:nvSpPr>
          <p:cNvPr id="18" name="Text 16"/>
          <p:cNvSpPr/>
          <p:nvPr/>
        </p:nvSpPr>
        <p:spPr>
          <a:xfrm>
            <a:off x="729436" y="3874536"/>
            <a:ext cx="3088261" cy="45471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93" dirty="0">
                <a:solidFill>
                  <a:srgbClr val="E0E2E5">
                    <a:alpha val="7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学生助理审核模型可行性，预估打印时间和材料</a:t>
            </a:r>
            <a:endParaRPr lang="en-US" sz="1600" dirty="0"/>
          </a:p>
        </p:txBody>
      </p:sp>
      <p:sp>
        <p:nvSpPr>
          <p:cNvPr id="19" name="Shape 17"/>
          <p:cNvSpPr/>
          <p:nvPr/>
        </p:nvSpPr>
        <p:spPr>
          <a:xfrm>
            <a:off x="577865" y="4632392"/>
            <a:ext cx="3315618" cy="909427"/>
          </a:xfrm>
          <a:custGeom>
            <a:avLst/>
            <a:gdLst/>
            <a:ahLst/>
            <a:cxnLst/>
            <a:rect l="l" t="t" r="r" b="b"/>
            <a:pathLst>
              <a:path w="3315618" h="909427">
                <a:moveTo>
                  <a:pt x="75783" y="0"/>
                </a:moveTo>
                <a:lnTo>
                  <a:pt x="3239835" y="0"/>
                </a:lnTo>
                <a:cubicBezTo>
                  <a:pt x="3281689" y="0"/>
                  <a:pt x="3315618" y="33929"/>
                  <a:pt x="3315618" y="75783"/>
                </a:cubicBezTo>
                <a:lnTo>
                  <a:pt x="3315618" y="833644"/>
                </a:lnTo>
                <a:cubicBezTo>
                  <a:pt x="3315618" y="875498"/>
                  <a:pt x="3281689" y="909427"/>
                  <a:pt x="3239835" y="909427"/>
                </a:cubicBezTo>
                <a:lnTo>
                  <a:pt x="75783" y="909427"/>
                </a:lnTo>
                <a:cubicBezTo>
                  <a:pt x="33929" y="909427"/>
                  <a:pt x="0" y="875498"/>
                  <a:pt x="0" y="833644"/>
                </a:cubicBezTo>
                <a:lnTo>
                  <a:pt x="0" y="75783"/>
                </a:lnTo>
                <a:cubicBezTo>
                  <a:pt x="0" y="33957"/>
                  <a:pt x="33957" y="0"/>
                  <a:pt x="75783" y="0"/>
                </a:cubicBezTo>
                <a:close/>
              </a:path>
            </a:pathLst>
          </a:custGeom>
          <a:solidFill>
            <a:srgbClr val="1A1D21">
              <a:alpha val="50196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20" name="Shape 18"/>
          <p:cNvSpPr/>
          <p:nvPr/>
        </p:nvSpPr>
        <p:spPr>
          <a:xfrm>
            <a:off x="729436" y="4783963"/>
            <a:ext cx="303142" cy="303142"/>
          </a:xfrm>
          <a:custGeom>
            <a:avLst/>
            <a:gdLst/>
            <a:ahLst/>
            <a:cxnLst/>
            <a:rect l="l" t="t" r="r" b="b"/>
            <a:pathLst>
              <a:path w="303142" h="303142">
                <a:moveTo>
                  <a:pt x="151571" y="0"/>
                </a:moveTo>
                <a:lnTo>
                  <a:pt x="151571" y="0"/>
                </a:lnTo>
                <a:cubicBezTo>
                  <a:pt x="235282" y="0"/>
                  <a:pt x="303142" y="67861"/>
                  <a:pt x="303142" y="151571"/>
                </a:cubicBezTo>
                <a:lnTo>
                  <a:pt x="303142" y="151571"/>
                </a:lnTo>
                <a:cubicBezTo>
                  <a:pt x="303142" y="235282"/>
                  <a:pt x="235282" y="303142"/>
                  <a:pt x="151571" y="303142"/>
                </a:cubicBezTo>
                <a:lnTo>
                  <a:pt x="151571" y="303142"/>
                </a:lnTo>
                <a:cubicBezTo>
                  <a:pt x="67861" y="303142"/>
                  <a:pt x="0" y="235282"/>
                  <a:pt x="0" y="151571"/>
                </a:cubicBezTo>
                <a:lnTo>
                  <a:pt x="0" y="151571"/>
                </a:lnTo>
                <a:cubicBezTo>
                  <a:pt x="0" y="67861"/>
                  <a:pt x="67861" y="0"/>
                  <a:pt x="151571" y="0"/>
                </a:cubicBezTo>
                <a:close/>
              </a:path>
            </a:pathLst>
          </a:custGeom>
          <a:solidFill>
            <a:srgbClr val="00D2BE">
              <a:alpha val="20000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21" name="Text 19"/>
          <p:cNvSpPr/>
          <p:nvPr/>
        </p:nvSpPr>
        <p:spPr>
          <a:xfrm>
            <a:off x="691543" y="4783963"/>
            <a:ext cx="378928" cy="30314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193" b="1" dirty="0">
                <a:solidFill>
                  <a:srgbClr val="00D2B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3</a:t>
            </a:r>
            <a:endParaRPr lang="en-US" sz="1600" dirty="0"/>
          </a:p>
        </p:txBody>
      </p:sp>
      <p:sp>
        <p:nvSpPr>
          <p:cNvPr id="22" name="Text 20"/>
          <p:cNvSpPr/>
          <p:nvPr/>
        </p:nvSpPr>
        <p:spPr>
          <a:xfrm>
            <a:off x="1146256" y="4802909"/>
            <a:ext cx="767329" cy="26524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343" b="1" dirty="0">
                <a:solidFill>
                  <a:srgbClr val="E0E2E5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排队打印</a:t>
            </a:r>
            <a:endParaRPr lang="en-US" sz="1600" dirty="0"/>
          </a:p>
        </p:txBody>
      </p:sp>
      <p:sp>
        <p:nvSpPr>
          <p:cNvPr id="23" name="Text 21"/>
          <p:cNvSpPr/>
          <p:nvPr/>
        </p:nvSpPr>
        <p:spPr>
          <a:xfrm>
            <a:off x="729436" y="5162890"/>
            <a:ext cx="3088261" cy="22735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93" dirty="0">
                <a:solidFill>
                  <a:srgbClr val="E0E2E5">
                    <a:alpha val="7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根据排队顺序安排打印，完成后通知领取</a:t>
            </a:r>
            <a:endParaRPr lang="en-US" sz="1600" dirty="0"/>
          </a:p>
        </p:txBody>
      </p:sp>
      <p:sp>
        <p:nvSpPr>
          <p:cNvPr id="24" name="Shape 22"/>
          <p:cNvSpPr/>
          <p:nvPr/>
        </p:nvSpPr>
        <p:spPr>
          <a:xfrm>
            <a:off x="4245915" y="1368876"/>
            <a:ext cx="3704019" cy="4405035"/>
          </a:xfrm>
          <a:custGeom>
            <a:avLst/>
            <a:gdLst/>
            <a:ahLst/>
            <a:cxnLst/>
            <a:rect l="l" t="t" r="r" b="b"/>
            <a:pathLst>
              <a:path w="3704019" h="4405035">
                <a:moveTo>
                  <a:pt x="113676" y="0"/>
                </a:moveTo>
                <a:lnTo>
                  <a:pt x="3590342" y="0"/>
                </a:lnTo>
                <a:cubicBezTo>
                  <a:pt x="3653124" y="0"/>
                  <a:pt x="3704019" y="50895"/>
                  <a:pt x="3704019" y="113676"/>
                </a:cubicBezTo>
                <a:lnTo>
                  <a:pt x="3704019" y="4291359"/>
                </a:lnTo>
                <a:cubicBezTo>
                  <a:pt x="3704019" y="4354140"/>
                  <a:pt x="3653124" y="4405035"/>
                  <a:pt x="3590342" y="4405035"/>
                </a:cubicBezTo>
                <a:lnTo>
                  <a:pt x="113676" y="4405035"/>
                </a:lnTo>
                <a:cubicBezTo>
                  <a:pt x="50895" y="4405035"/>
                  <a:pt x="0" y="4354140"/>
                  <a:pt x="0" y="4291359"/>
                </a:cubicBezTo>
                <a:lnTo>
                  <a:pt x="0" y="113676"/>
                </a:lnTo>
                <a:cubicBezTo>
                  <a:pt x="0" y="50937"/>
                  <a:pt x="50937" y="0"/>
                  <a:pt x="113676" y="0"/>
                </a:cubicBezTo>
                <a:close/>
              </a:path>
            </a:pathLst>
          </a:custGeom>
          <a:solidFill>
            <a:srgbClr val="2D3136">
              <a:alpha val="50196"/>
            </a:srgbClr>
          </a:solidFill>
          <a:ln w="12700">
            <a:solidFill>
              <a:srgbClr val="4A6D8C">
                <a:alpha val="30196"/>
              </a:srgbClr>
            </a:solidFill>
            <a:prstDash val="soli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5" name="Shape 23"/>
          <p:cNvSpPr/>
          <p:nvPr/>
        </p:nvSpPr>
        <p:spPr>
          <a:xfrm>
            <a:off x="4440115" y="1563077"/>
            <a:ext cx="530499" cy="530499"/>
          </a:xfrm>
          <a:custGeom>
            <a:avLst/>
            <a:gdLst/>
            <a:ahLst/>
            <a:cxnLst/>
            <a:rect l="l" t="t" r="r" b="b"/>
            <a:pathLst>
              <a:path w="530499" h="530499">
                <a:moveTo>
                  <a:pt x="113681" y="0"/>
                </a:moveTo>
                <a:lnTo>
                  <a:pt x="416818" y="0"/>
                </a:lnTo>
                <a:cubicBezTo>
                  <a:pt x="479560" y="0"/>
                  <a:pt x="530499" y="50939"/>
                  <a:pt x="530499" y="113681"/>
                </a:cubicBezTo>
                <a:lnTo>
                  <a:pt x="530499" y="416818"/>
                </a:lnTo>
                <a:cubicBezTo>
                  <a:pt x="530499" y="479560"/>
                  <a:pt x="479560" y="530499"/>
                  <a:pt x="416818" y="530499"/>
                </a:cubicBezTo>
                <a:lnTo>
                  <a:pt x="113681" y="530499"/>
                </a:lnTo>
                <a:cubicBezTo>
                  <a:pt x="50939" y="530499"/>
                  <a:pt x="0" y="479560"/>
                  <a:pt x="0" y="416818"/>
                </a:cubicBezTo>
                <a:lnTo>
                  <a:pt x="0" y="113681"/>
                </a:lnTo>
                <a:cubicBezTo>
                  <a:pt x="0" y="50939"/>
                  <a:pt x="50939" y="0"/>
                  <a:pt x="113681" y="0"/>
                </a:cubicBezTo>
                <a:close/>
              </a:path>
            </a:pathLst>
          </a:custGeom>
          <a:solidFill>
            <a:srgbClr val="4A6D8C">
              <a:alpha val="20000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26" name="Shape 24"/>
          <p:cNvSpPr/>
          <p:nvPr/>
        </p:nvSpPr>
        <p:spPr>
          <a:xfrm>
            <a:off x="4620106" y="1714648"/>
            <a:ext cx="170517" cy="227357"/>
          </a:xfrm>
          <a:custGeom>
            <a:avLst/>
            <a:gdLst/>
            <a:ahLst/>
            <a:cxnLst/>
            <a:rect l="l" t="t" r="r" b="b"/>
            <a:pathLst>
              <a:path w="170517" h="227357">
                <a:moveTo>
                  <a:pt x="0" y="28420"/>
                </a:moveTo>
                <a:cubicBezTo>
                  <a:pt x="0" y="12744"/>
                  <a:pt x="12744" y="0"/>
                  <a:pt x="28420" y="0"/>
                </a:cubicBezTo>
                <a:lnTo>
                  <a:pt x="94806" y="0"/>
                </a:lnTo>
                <a:cubicBezTo>
                  <a:pt x="102355" y="0"/>
                  <a:pt x="109593" y="2975"/>
                  <a:pt x="114922" y="8304"/>
                </a:cubicBezTo>
                <a:lnTo>
                  <a:pt x="162214" y="55640"/>
                </a:lnTo>
                <a:cubicBezTo>
                  <a:pt x="167542" y="60969"/>
                  <a:pt x="170517" y="68207"/>
                  <a:pt x="170517" y="75756"/>
                </a:cubicBezTo>
                <a:lnTo>
                  <a:pt x="170517" y="198937"/>
                </a:lnTo>
                <a:cubicBezTo>
                  <a:pt x="170517" y="214612"/>
                  <a:pt x="157773" y="227357"/>
                  <a:pt x="142098" y="227357"/>
                </a:cubicBezTo>
                <a:lnTo>
                  <a:pt x="28420" y="227357"/>
                </a:lnTo>
                <a:cubicBezTo>
                  <a:pt x="12744" y="227357"/>
                  <a:pt x="0" y="214612"/>
                  <a:pt x="0" y="198937"/>
                </a:cubicBezTo>
                <a:lnTo>
                  <a:pt x="0" y="28420"/>
                </a:lnTo>
                <a:close/>
                <a:moveTo>
                  <a:pt x="92364" y="25977"/>
                </a:moveTo>
                <a:lnTo>
                  <a:pt x="92364" y="67497"/>
                </a:lnTo>
                <a:cubicBezTo>
                  <a:pt x="92364" y="73402"/>
                  <a:pt x="97115" y="78154"/>
                  <a:pt x="103021" y="78154"/>
                </a:cubicBezTo>
                <a:lnTo>
                  <a:pt x="144540" y="78154"/>
                </a:lnTo>
                <a:lnTo>
                  <a:pt x="92364" y="25977"/>
                </a:lnTo>
                <a:close/>
                <a:moveTo>
                  <a:pt x="53287" y="113678"/>
                </a:moveTo>
                <a:cubicBezTo>
                  <a:pt x="47381" y="113678"/>
                  <a:pt x="42629" y="118430"/>
                  <a:pt x="42629" y="124336"/>
                </a:cubicBezTo>
                <a:cubicBezTo>
                  <a:pt x="42629" y="130242"/>
                  <a:pt x="47381" y="134993"/>
                  <a:pt x="53287" y="134993"/>
                </a:cubicBezTo>
                <a:lnTo>
                  <a:pt x="117231" y="134993"/>
                </a:lnTo>
                <a:cubicBezTo>
                  <a:pt x="123137" y="134993"/>
                  <a:pt x="127888" y="130242"/>
                  <a:pt x="127888" y="124336"/>
                </a:cubicBezTo>
                <a:cubicBezTo>
                  <a:pt x="127888" y="118430"/>
                  <a:pt x="123137" y="113678"/>
                  <a:pt x="117231" y="113678"/>
                </a:cubicBezTo>
                <a:lnTo>
                  <a:pt x="53287" y="113678"/>
                </a:lnTo>
                <a:close/>
                <a:moveTo>
                  <a:pt x="53287" y="156308"/>
                </a:moveTo>
                <a:cubicBezTo>
                  <a:pt x="47381" y="156308"/>
                  <a:pt x="42629" y="161059"/>
                  <a:pt x="42629" y="166965"/>
                </a:cubicBezTo>
                <a:cubicBezTo>
                  <a:pt x="42629" y="172871"/>
                  <a:pt x="47381" y="177622"/>
                  <a:pt x="53287" y="177622"/>
                </a:cubicBezTo>
                <a:lnTo>
                  <a:pt x="117231" y="177622"/>
                </a:lnTo>
                <a:cubicBezTo>
                  <a:pt x="123137" y="177622"/>
                  <a:pt x="127888" y="172871"/>
                  <a:pt x="127888" y="166965"/>
                </a:cubicBezTo>
                <a:cubicBezTo>
                  <a:pt x="127888" y="161059"/>
                  <a:pt x="123137" y="156308"/>
                  <a:pt x="117231" y="156308"/>
                </a:cubicBezTo>
                <a:lnTo>
                  <a:pt x="53287" y="156308"/>
                </a:lnTo>
                <a:close/>
              </a:path>
            </a:pathLst>
          </a:custGeom>
          <a:solidFill>
            <a:srgbClr val="4A6D8C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27" name="Text 25"/>
          <p:cNvSpPr/>
          <p:nvPr/>
        </p:nvSpPr>
        <p:spPr>
          <a:xfrm>
            <a:off x="5084293" y="1676755"/>
            <a:ext cx="1023105" cy="30314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1790" b="1" dirty="0">
                <a:solidFill>
                  <a:srgbClr val="4A6D8C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文件要求</a:t>
            </a:r>
            <a:endParaRPr lang="en-US" sz="1600" dirty="0"/>
          </a:p>
        </p:txBody>
      </p:sp>
      <p:sp>
        <p:nvSpPr>
          <p:cNvPr id="28" name="Shape 26"/>
          <p:cNvSpPr/>
          <p:nvPr/>
        </p:nvSpPr>
        <p:spPr>
          <a:xfrm>
            <a:off x="4459062" y="2339879"/>
            <a:ext cx="3296671" cy="871534"/>
          </a:xfrm>
          <a:custGeom>
            <a:avLst/>
            <a:gdLst/>
            <a:ahLst/>
            <a:cxnLst/>
            <a:rect l="l" t="t" r="r" b="b"/>
            <a:pathLst>
              <a:path w="3296671" h="871534">
                <a:moveTo>
                  <a:pt x="37893" y="0"/>
                </a:moveTo>
                <a:lnTo>
                  <a:pt x="3220883" y="0"/>
                </a:lnTo>
                <a:cubicBezTo>
                  <a:pt x="3262740" y="0"/>
                  <a:pt x="3296671" y="33932"/>
                  <a:pt x="3296671" y="75789"/>
                </a:cubicBezTo>
                <a:lnTo>
                  <a:pt x="3296671" y="795745"/>
                </a:lnTo>
                <a:cubicBezTo>
                  <a:pt x="3296671" y="837602"/>
                  <a:pt x="3262740" y="871534"/>
                  <a:pt x="3220883" y="871534"/>
                </a:cubicBezTo>
                <a:lnTo>
                  <a:pt x="37893" y="871534"/>
                </a:lnTo>
                <a:cubicBezTo>
                  <a:pt x="16965" y="871534"/>
                  <a:pt x="0" y="854569"/>
                  <a:pt x="0" y="833641"/>
                </a:cubicBezTo>
                <a:lnTo>
                  <a:pt x="0" y="37893"/>
                </a:lnTo>
                <a:cubicBezTo>
                  <a:pt x="0" y="16965"/>
                  <a:pt x="16965" y="0"/>
                  <a:pt x="37893" y="0"/>
                </a:cubicBezTo>
                <a:close/>
              </a:path>
            </a:pathLst>
          </a:custGeom>
          <a:solidFill>
            <a:srgbClr val="1A1D21">
              <a:alpha val="50196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29" name="Shape 27"/>
          <p:cNvSpPr/>
          <p:nvPr/>
        </p:nvSpPr>
        <p:spPr>
          <a:xfrm>
            <a:off x="4459062" y="2339879"/>
            <a:ext cx="37893" cy="871534"/>
          </a:xfrm>
          <a:custGeom>
            <a:avLst/>
            <a:gdLst/>
            <a:ahLst/>
            <a:cxnLst/>
            <a:rect l="l" t="t" r="r" b="b"/>
            <a:pathLst>
              <a:path w="37893" h="871534">
                <a:moveTo>
                  <a:pt x="37893" y="0"/>
                </a:moveTo>
                <a:lnTo>
                  <a:pt x="37893" y="0"/>
                </a:lnTo>
                <a:lnTo>
                  <a:pt x="37893" y="871534"/>
                </a:lnTo>
                <a:lnTo>
                  <a:pt x="37893" y="871534"/>
                </a:lnTo>
                <a:cubicBezTo>
                  <a:pt x="16965" y="871534"/>
                  <a:pt x="0" y="854569"/>
                  <a:pt x="0" y="833641"/>
                </a:cubicBezTo>
                <a:lnTo>
                  <a:pt x="0" y="37893"/>
                </a:lnTo>
                <a:cubicBezTo>
                  <a:pt x="0" y="16965"/>
                  <a:pt x="16965" y="0"/>
                  <a:pt x="37893" y="0"/>
                </a:cubicBezTo>
                <a:close/>
              </a:path>
            </a:pathLst>
          </a:custGeom>
          <a:solidFill>
            <a:srgbClr val="4A6D8C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30" name="Shape 28"/>
          <p:cNvSpPr/>
          <p:nvPr/>
        </p:nvSpPr>
        <p:spPr>
          <a:xfrm>
            <a:off x="4676945" y="2529343"/>
            <a:ext cx="142098" cy="189464"/>
          </a:xfrm>
          <a:custGeom>
            <a:avLst/>
            <a:gdLst/>
            <a:ahLst/>
            <a:cxnLst/>
            <a:rect l="l" t="t" r="r" b="b"/>
            <a:pathLst>
              <a:path w="142098" h="189464">
                <a:moveTo>
                  <a:pt x="0" y="23683"/>
                </a:moveTo>
                <a:cubicBezTo>
                  <a:pt x="0" y="10620"/>
                  <a:pt x="10620" y="0"/>
                  <a:pt x="23683" y="0"/>
                </a:cubicBezTo>
                <a:lnTo>
                  <a:pt x="79005" y="0"/>
                </a:lnTo>
                <a:cubicBezTo>
                  <a:pt x="85296" y="0"/>
                  <a:pt x="91328" y="2479"/>
                  <a:pt x="95768" y="6920"/>
                </a:cubicBezTo>
                <a:lnTo>
                  <a:pt x="135178" y="46367"/>
                </a:lnTo>
                <a:cubicBezTo>
                  <a:pt x="139619" y="50807"/>
                  <a:pt x="142098" y="56839"/>
                  <a:pt x="142098" y="63130"/>
                </a:cubicBezTo>
                <a:lnTo>
                  <a:pt x="142098" y="165781"/>
                </a:lnTo>
                <a:cubicBezTo>
                  <a:pt x="142098" y="178844"/>
                  <a:pt x="131478" y="189464"/>
                  <a:pt x="118415" y="189464"/>
                </a:cubicBezTo>
                <a:lnTo>
                  <a:pt x="23683" y="189464"/>
                </a:lnTo>
                <a:cubicBezTo>
                  <a:pt x="10620" y="189464"/>
                  <a:pt x="0" y="178844"/>
                  <a:pt x="0" y="165781"/>
                </a:cubicBezTo>
                <a:lnTo>
                  <a:pt x="0" y="23683"/>
                </a:lnTo>
                <a:close/>
                <a:moveTo>
                  <a:pt x="76970" y="21648"/>
                </a:moveTo>
                <a:lnTo>
                  <a:pt x="76970" y="56247"/>
                </a:lnTo>
                <a:cubicBezTo>
                  <a:pt x="76970" y="61169"/>
                  <a:pt x="80929" y="65128"/>
                  <a:pt x="85851" y="65128"/>
                </a:cubicBezTo>
                <a:lnTo>
                  <a:pt x="120450" y="65128"/>
                </a:lnTo>
                <a:lnTo>
                  <a:pt x="76970" y="21648"/>
                </a:lnTo>
                <a:close/>
                <a:moveTo>
                  <a:pt x="57061" y="109386"/>
                </a:moveTo>
                <a:cubicBezTo>
                  <a:pt x="60244" y="105648"/>
                  <a:pt x="59837" y="100061"/>
                  <a:pt x="56099" y="96878"/>
                </a:cubicBezTo>
                <a:cubicBezTo>
                  <a:pt x="52362" y="93696"/>
                  <a:pt x="46774" y="94103"/>
                  <a:pt x="43591" y="97840"/>
                </a:cubicBezTo>
                <a:lnTo>
                  <a:pt x="25829" y="118563"/>
                </a:lnTo>
                <a:cubicBezTo>
                  <a:pt x="22980" y="121893"/>
                  <a:pt x="22980" y="126778"/>
                  <a:pt x="25829" y="130108"/>
                </a:cubicBezTo>
                <a:lnTo>
                  <a:pt x="43591" y="150831"/>
                </a:lnTo>
                <a:cubicBezTo>
                  <a:pt x="46774" y="154568"/>
                  <a:pt x="52399" y="154976"/>
                  <a:pt x="56099" y="151793"/>
                </a:cubicBezTo>
                <a:cubicBezTo>
                  <a:pt x="59800" y="148611"/>
                  <a:pt x="60244" y="142986"/>
                  <a:pt x="57061" y="139286"/>
                </a:cubicBezTo>
                <a:lnTo>
                  <a:pt x="44258" y="124336"/>
                </a:lnTo>
                <a:lnTo>
                  <a:pt x="57061" y="109386"/>
                </a:lnTo>
                <a:close/>
                <a:moveTo>
                  <a:pt x="98506" y="97840"/>
                </a:moveTo>
                <a:cubicBezTo>
                  <a:pt x="95324" y="94103"/>
                  <a:pt x="89699" y="93696"/>
                  <a:pt x="85999" y="96878"/>
                </a:cubicBezTo>
                <a:cubicBezTo>
                  <a:pt x="82298" y="100061"/>
                  <a:pt x="81854" y="105685"/>
                  <a:pt x="85037" y="109386"/>
                </a:cubicBezTo>
                <a:lnTo>
                  <a:pt x="97840" y="124336"/>
                </a:lnTo>
                <a:lnTo>
                  <a:pt x="85037" y="139286"/>
                </a:lnTo>
                <a:cubicBezTo>
                  <a:pt x="81854" y="143023"/>
                  <a:pt x="82261" y="148611"/>
                  <a:pt x="85999" y="151793"/>
                </a:cubicBezTo>
                <a:cubicBezTo>
                  <a:pt x="89736" y="154976"/>
                  <a:pt x="95324" y="154568"/>
                  <a:pt x="98506" y="150831"/>
                </a:cubicBezTo>
                <a:lnTo>
                  <a:pt x="116269" y="130108"/>
                </a:lnTo>
                <a:cubicBezTo>
                  <a:pt x="119118" y="126778"/>
                  <a:pt x="119118" y="121893"/>
                  <a:pt x="116269" y="118563"/>
                </a:cubicBezTo>
                <a:lnTo>
                  <a:pt x="98506" y="97840"/>
                </a:lnTo>
                <a:close/>
              </a:path>
            </a:pathLst>
          </a:custGeom>
          <a:solidFill>
            <a:srgbClr val="4A6D8C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31" name="Text 29"/>
          <p:cNvSpPr/>
          <p:nvPr/>
        </p:nvSpPr>
        <p:spPr>
          <a:xfrm>
            <a:off x="4980087" y="2491450"/>
            <a:ext cx="776802" cy="26524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343" b="1" dirty="0">
                <a:solidFill>
                  <a:srgbClr val="E0E2E5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STL 格式</a:t>
            </a:r>
            <a:endParaRPr lang="en-US" sz="1600" dirty="0"/>
          </a:p>
        </p:txBody>
      </p:sp>
      <p:sp>
        <p:nvSpPr>
          <p:cNvPr id="32" name="Text 30"/>
          <p:cNvSpPr/>
          <p:nvPr/>
        </p:nvSpPr>
        <p:spPr>
          <a:xfrm>
            <a:off x="4629579" y="2832485"/>
            <a:ext cx="3050368" cy="22735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93" dirty="0">
                <a:solidFill>
                  <a:srgbClr val="E0E2E5">
                    <a:alpha val="7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提交标准STL格式文件，确保兼容性</a:t>
            </a:r>
            <a:endParaRPr lang="en-US" sz="1600" dirty="0"/>
          </a:p>
        </p:txBody>
      </p:sp>
      <p:sp>
        <p:nvSpPr>
          <p:cNvPr id="33" name="Shape 31"/>
          <p:cNvSpPr/>
          <p:nvPr/>
        </p:nvSpPr>
        <p:spPr>
          <a:xfrm>
            <a:off x="4459062" y="3362984"/>
            <a:ext cx="3296671" cy="871534"/>
          </a:xfrm>
          <a:custGeom>
            <a:avLst/>
            <a:gdLst/>
            <a:ahLst/>
            <a:cxnLst/>
            <a:rect l="l" t="t" r="r" b="b"/>
            <a:pathLst>
              <a:path w="3296671" h="871534">
                <a:moveTo>
                  <a:pt x="37893" y="0"/>
                </a:moveTo>
                <a:lnTo>
                  <a:pt x="3220883" y="0"/>
                </a:lnTo>
                <a:cubicBezTo>
                  <a:pt x="3262740" y="0"/>
                  <a:pt x="3296671" y="33932"/>
                  <a:pt x="3296671" y="75789"/>
                </a:cubicBezTo>
                <a:lnTo>
                  <a:pt x="3296671" y="795745"/>
                </a:lnTo>
                <a:cubicBezTo>
                  <a:pt x="3296671" y="837602"/>
                  <a:pt x="3262740" y="871534"/>
                  <a:pt x="3220883" y="871534"/>
                </a:cubicBezTo>
                <a:lnTo>
                  <a:pt x="37893" y="871534"/>
                </a:lnTo>
                <a:cubicBezTo>
                  <a:pt x="16965" y="871534"/>
                  <a:pt x="0" y="854569"/>
                  <a:pt x="0" y="833641"/>
                </a:cubicBezTo>
                <a:lnTo>
                  <a:pt x="0" y="37893"/>
                </a:lnTo>
                <a:cubicBezTo>
                  <a:pt x="0" y="16965"/>
                  <a:pt x="16965" y="0"/>
                  <a:pt x="37893" y="0"/>
                </a:cubicBezTo>
                <a:close/>
              </a:path>
            </a:pathLst>
          </a:custGeom>
          <a:solidFill>
            <a:srgbClr val="1A1D21">
              <a:alpha val="50196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34" name="Shape 32"/>
          <p:cNvSpPr/>
          <p:nvPr/>
        </p:nvSpPr>
        <p:spPr>
          <a:xfrm>
            <a:off x="4459062" y="3362984"/>
            <a:ext cx="37893" cy="871534"/>
          </a:xfrm>
          <a:custGeom>
            <a:avLst/>
            <a:gdLst/>
            <a:ahLst/>
            <a:cxnLst/>
            <a:rect l="l" t="t" r="r" b="b"/>
            <a:pathLst>
              <a:path w="37893" h="871534">
                <a:moveTo>
                  <a:pt x="37893" y="0"/>
                </a:moveTo>
                <a:lnTo>
                  <a:pt x="37893" y="0"/>
                </a:lnTo>
                <a:lnTo>
                  <a:pt x="37893" y="871534"/>
                </a:lnTo>
                <a:lnTo>
                  <a:pt x="37893" y="871534"/>
                </a:lnTo>
                <a:cubicBezTo>
                  <a:pt x="16965" y="871534"/>
                  <a:pt x="0" y="854569"/>
                  <a:pt x="0" y="833641"/>
                </a:cubicBezTo>
                <a:lnTo>
                  <a:pt x="0" y="37893"/>
                </a:lnTo>
                <a:cubicBezTo>
                  <a:pt x="0" y="16965"/>
                  <a:pt x="16965" y="0"/>
                  <a:pt x="37893" y="0"/>
                </a:cubicBezTo>
                <a:close/>
              </a:path>
            </a:pathLst>
          </a:custGeom>
          <a:solidFill>
            <a:srgbClr val="4A6D8C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35" name="Shape 33"/>
          <p:cNvSpPr/>
          <p:nvPr/>
        </p:nvSpPr>
        <p:spPr>
          <a:xfrm>
            <a:off x="4653262" y="3552448"/>
            <a:ext cx="189464" cy="189464"/>
          </a:xfrm>
          <a:custGeom>
            <a:avLst/>
            <a:gdLst/>
            <a:ahLst/>
            <a:cxnLst/>
            <a:rect l="l" t="t" r="r" b="b"/>
            <a:pathLst>
              <a:path w="189464" h="189464">
                <a:moveTo>
                  <a:pt x="83001" y="-925"/>
                </a:moveTo>
                <a:cubicBezTo>
                  <a:pt x="90328" y="-5144"/>
                  <a:pt x="99358" y="-5144"/>
                  <a:pt x="106684" y="-925"/>
                </a:cubicBezTo>
                <a:lnTo>
                  <a:pt x="171776" y="36635"/>
                </a:lnTo>
                <a:cubicBezTo>
                  <a:pt x="179103" y="40853"/>
                  <a:pt x="183617" y="48698"/>
                  <a:pt x="183617" y="57135"/>
                </a:cubicBezTo>
                <a:lnTo>
                  <a:pt x="183617" y="132255"/>
                </a:lnTo>
                <a:cubicBezTo>
                  <a:pt x="183617" y="140729"/>
                  <a:pt x="179103" y="148537"/>
                  <a:pt x="171776" y="152755"/>
                </a:cubicBezTo>
                <a:lnTo>
                  <a:pt x="106684" y="190389"/>
                </a:lnTo>
                <a:cubicBezTo>
                  <a:pt x="99358" y="194608"/>
                  <a:pt x="90328" y="194608"/>
                  <a:pt x="83001" y="190389"/>
                </a:cubicBezTo>
                <a:lnTo>
                  <a:pt x="17947" y="152829"/>
                </a:lnTo>
                <a:cubicBezTo>
                  <a:pt x="10620" y="148611"/>
                  <a:pt x="6106" y="140766"/>
                  <a:pt x="6106" y="132329"/>
                </a:cubicBezTo>
                <a:lnTo>
                  <a:pt x="6106" y="57209"/>
                </a:lnTo>
                <a:cubicBezTo>
                  <a:pt x="6106" y="48735"/>
                  <a:pt x="10620" y="40927"/>
                  <a:pt x="17947" y="36709"/>
                </a:cubicBezTo>
                <a:lnTo>
                  <a:pt x="83001" y="-925"/>
                </a:lnTo>
                <a:close/>
                <a:moveTo>
                  <a:pt x="159897" y="132292"/>
                </a:moveTo>
                <a:lnTo>
                  <a:pt x="159897" y="70827"/>
                </a:lnTo>
                <a:lnTo>
                  <a:pt x="106684" y="101541"/>
                </a:lnTo>
                <a:lnTo>
                  <a:pt x="106684" y="163006"/>
                </a:lnTo>
                <a:lnTo>
                  <a:pt x="159897" y="132292"/>
                </a:lnTo>
                <a:close/>
              </a:path>
            </a:pathLst>
          </a:custGeom>
          <a:solidFill>
            <a:srgbClr val="4A6D8C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36" name="Text 34"/>
          <p:cNvSpPr/>
          <p:nvPr/>
        </p:nvSpPr>
        <p:spPr>
          <a:xfrm>
            <a:off x="4980087" y="3514555"/>
            <a:ext cx="767329" cy="26524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343" b="1" dirty="0">
                <a:solidFill>
                  <a:srgbClr val="E0E2E5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模型封闭</a:t>
            </a:r>
            <a:endParaRPr lang="en-US" sz="1600" dirty="0"/>
          </a:p>
        </p:txBody>
      </p:sp>
      <p:sp>
        <p:nvSpPr>
          <p:cNvPr id="37" name="Text 35"/>
          <p:cNvSpPr/>
          <p:nvPr/>
        </p:nvSpPr>
        <p:spPr>
          <a:xfrm>
            <a:off x="4629579" y="3855590"/>
            <a:ext cx="3050368" cy="22735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93" dirty="0">
                <a:solidFill>
                  <a:srgbClr val="E0E2E5">
                    <a:alpha val="7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模型必须是封闭的实体，无破面和空洞</a:t>
            </a:r>
            <a:endParaRPr lang="en-US" sz="1600" dirty="0"/>
          </a:p>
        </p:txBody>
      </p:sp>
      <p:sp>
        <p:nvSpPr>
          <p:cNvPr id="38" name="Shape 36"/>
          <p:cNvSpPr/>
          <p:nvPr/>
        </p:nvSpPr>
        <p:spPr>
          <a:xfrm>
            <a:off x="4459062" y="4386089"/>
            <a:ext cx="3296671" cy="1098890"/>
          </a:xfrm>
          <a:custGeom>
            <a:avLst/>
            <a:gdLst/>
            <a:ahLst/>
            <a:cxnLst/>
            <a:rect l="l" t="t" r="r" b="b"/>
            <a:pathLst>
              <a:path w="3296671" h="1098890">
                <a:moveTo>
                  <a:pt x="37893" y="0"/>
                </a:moveTo>
                <a:lnTo>
                  <a:pt x="3220881" y="0"/>
                </a:lnTo>
                <a:cubicBezTo>
                  <a:pt x="3262739" y="0"/>
                  <a:pt x="3296671" y="33933"/>
                  <a:pt x="3296671" y="75790"/>
                </a:cubicBezTo>
                <a:lnTo>
                  <a:pt x="3296671" y="1023100"/>
                </a:lnTo>
                <a:cubicBezTo>
                  <a:pt x="3296671" y="1064958"/>
                  <a:pt x="3262739" y="1098890"/>
                  <a:pt x="3220881" y="1098890"/>
                </a:cubicBezTo>
                <a:lnTo>
                  <a:pt x="37893" y="1098890"/>
                </a:lnTo>
                <a:cubicBezTo>
                  <a:pt x="16965" y="1098890"/>
                  <a:pt x="0" y="1081925"/>
                  <a:pt x="0" y="1060998"/>
                </a:cubicBezTo>
                <a:lnTo>
                  <a:pt x="0" y="37893"/>
                </a:lnTo>
                <a:cubicBezTo>
                  <a:pt x="0" y="16965"/>
                  <a:pt x="16965" y="0"/>
                  <a:pt x="37893" y="0"/>
                </a:cubicBezTo>
                <a:close/>
              </a:path>
            </a:pathLst>
          </a:custGeom>
          <a:solidFill>
            <a:srgbClr val="1A1D21">
              <a:alpha val="50196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39" name="Shape 37"/>
          <p:cNvSpPr/>
          <p:nvPr/>
        </p:nvSpPr>
        <p:spPr>
          <a:xfrm>
            <a:off x="4459062" y="4386089"/>
            <a:ext cx="37893" cy="1098890"/>
          </a:xfrm>
          <a:custGeom>
            <a:avLst/>
            <a:gdLst/>
            <a:ahLst/>
            <a:cxnLst/>
            <a:rect l="l" t="t" r="r" b="b"/>
            <a:pathLst>
              <a:path w="37893" h="1098890">
                <a:moveTo>
                  <a:pt x="37893" y="0"/>
                </a:moveTo>
                <a:lnTo>
                  <a:pt x="37893" y="0"/>
                </a:lnTo>
                <a:lnTo>
                  <a:pt x="37893" y="1098890"/>
                </a:lnTo>
                <a:lnTo>
                  <a:pt x="37893" y="1098890"/>
                </a:lnTo>
                <a:cubicBezTo>
                  <a:pt x="16965" y="1098890"/>
                  <a:pt x="0" y="1081925"/>
                  <a:pt x="0" y="1060998"/>
                </a:cubicBezTo>
                <a:lnTo>
                  <a:pt x="0" y="37893"/>
                </a:lnTo>
                <a:cubicBezTo>
                  <a:pt x="0" y="16965"/>
                  <a:pt x="16965" y="0"/>
                  <a:pt x="37893" y="0"/>
                </a:cubicBezTo>
                <a:close/>
              </a:path>
            </a:pathLst>
          </a:custGeom>
          <a:solidFill>
            <a:srgbClr val="4A6D8C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40" name="Shape 38"/>
          <p:cNvSpPr/>
          <p:nvPr/>
        </p:nvSpPr>
        <p:spPr>
          <a:xfrm>
            <a:off x="4653262" y="4575552"/>
            <a:ext cx="189464" cy="189464"/>
          </a:xfrm>
          <a:custGeom>
            <a:avLst/>
            <a:gdLst/>
            <a:ahLst/>
            <a:cxnLst/>
            <a:rect l="l" t="t" r="r" b="b"/>
            <a:pathLst>
              <a:path w="189464" h="189464">
                <a:moveTo>
                  <a:pt x="94732" y="189464"/>
                </a:moveTo>
                <a:cubicBezTo>
                  <a:pt x="147016" y="189464"/>
                  <a:pt x="189464" y="147016"/>
                  <a:pt x="189464" y="94732"/>
                </a:cubicBezTo>
                <a:cubicBezTo>
                  <a:pt x="189464" y="42448"/>
                  <a:pt x="147016" y="0"/>
                  <a:pt x="94732" y="0"/>
                </a:cubicBezTo>
                <a:cubicBezTo>
                  <a:pt x="42448" y="0"/>
                  <a:pt x="0" y="42448"/>
                  <a:pt x="0" y="94732"/>
                </a:cubicBezTo>
                <a:cubicBezTo>
                  <a:pt x="0" y="147016"/>
                  <a:pt x="42448" y="189464"/>
                  <a:pt x="94732" y="189464"/>
                </a:cubicBezTo>
                <a:close/>
                <a:moveTo>
                  <a:pt x="75897" y="113567"/>
                </a:moveTo>
                <a:cubicBezTo>
                  <a:pt x="86295" y="123966"/>
                  <a:pt x="103169" y="123966"/>
                  <a:pt x="113567" y="113567"/>
                </a:cubicBezTo>
                <a:cubicBezTo>
                  <a:pt x="117046" y="110089"/>
                  <a:pt x="122670" y="110089"/>
                  <a:pt x="126112" y="113567"/>
                </a:cubicBezTo>
                <a:cubicBezTo>
                  <a:pt x="129553" y="117046"/>
                  <a:pt x="129590" y="122670"/>
                  <a:pt x="126112" y="126112"/>
                </a:cubicBezTo>
                <a:cubicBezTo>
                  <a:pt x="108757" y="143467"/>
                  <a:pt x="80670" y="143467"/>
                  <a:pt x="63315" y="126112"/>
                </a:cubicBezTo>
                <a:cubicBezTo>
                  <a:pt x="45960" y="108757"/>
                  <a:pt x="45960" y="80670"/>
                  <a:pt x="63315" y="63315"/>
                </a:cubicBezTo>
                <a:cubicBezTo>
                  <a:pt x="80670" y="45960"/>
                  <a:pt x="108757" y="45960"/>
                  <a:pt x="126112" y="63315"/>
                </a:cubicBezTo>
                <a:cubicBezTo>
                  <a:pt x="129590" y="66793"/>
                  <a:pt x="129590" y="72418"/>
                  <a:pt x="126112" y="75860"/>
                </a:cubicBezTo>
                <a:cubicBezTo>
                  <a:pt x="122633" y="79301"/>
                  <a:pt x="117009" y="79338"/>
                  <a:pt x="113567" y="75860"/>
                </a:cubicBezTo>
                <a:cubicBezTo>
                  <a:pt x="103169" y="65461"/>
                  <a:pt x="86295" y="65461"/>
                  <a:pt x="75897" y="75860"/>
                </a:cubicBezTo>
                <a:cubicBezTo>
                  <a:pt x="65498" y="86258"/>
                  <a:pt x="65498" y="103132"/>
                  <a:pt x="75897" y="113530"/>
                </a:cubicBezTo>
                <a:close/>
              </a:path>
            </a:pathLst>
          </a:custGeom>
          <a:solidFill>
            <a:srgbClr val="4A6D8C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41" name="Text 39"/>
          <p:cNvSpPr/>
          <p:nvPr/>
        </p:nvSpPr>
        <p:spPr>
          <a:xfrm>
            <a:off x="4980087" y="4537660"/>
            <a:ext cx="767329" cy="26524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343" b="1" dirty="0">
                <a:solidFill>
                  <a:srgbClr val="E0E2E5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版权合规</a:t>
            </a:r>
            <a:endParaRPr lang="en-US" sz="1600" dirty="0"/>
          </a:p>
        </p:txBody>
      </p:sp>
      <p:sp>
        <p:nvSpPr>
          <p:cNvPr id="42" name="Text 40"/>
          <p:cNvSpPr/>
          <p:nvPr/>
        </p:nvSpPr>
        <p:spPr>
          <a:xfrm>
            <a:off x="4629579" y="4878695"/>
            <a:ext cx="3050368" cy="45471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93" dirty="0">
                <a:solidFill>
                  <a:srgbClr val="E0E2E5">
                    <a:alpha val="7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不得打印侵犯版权的模型，遵守知识产权法规</a:t>
            </a:r>
            <a:endParaRPr lang="en-US" sz="1600" dirty="0"/>
          </a:p>
        </p:txBody>
      </p:sp>
      <p:sp>
        <p:nvSpPr>
          <p:cNvPr id="43" name="Shape 41"/>
          <p:cNvSpPr/>
          <p:nvPr/>
        </p:nvSpPr>
        <p:spPr>
          <a:xfrm>
            <a:off x="8108166" y="1368876"/>
            <a:ext cx="3704019" cy="4405035"/>
          </a:xfrm>
          <a:custGeom>
            <a:avLst/>
            <a:gdLst/>
            <a:ahLst/>
            <a:cxnLst/>
            <a:rect l="l" t="t" r="r" b="b"/>
            <a:pathLst>
              <a:path w="3704019" h="4405035">
                <a:moveTo>
                  <a:pt x="113676" y="0"/>
                </a:moveTo>
                <a:lnTo>
                  <a:pt x="3590342" y="0"/>
                </a:lnTo>
                <a:cubicBezTo>
                  <a:pt x="3653124" y="0"/>
                  <a:pt x="3704019" y="50895"/>
                  <a:pt x="3704019" y="113676"/>
                </a:cubicBezTo>
                <a:lnTo>
                  <a:pt x="3704019" y="4291359"/>
                </a:lnTo>
                <a:cubicBezTo>
                  <a:pt x="3704019" y="4354140"/>
                  <a:pt x="3653124" y="4405035"/>
                  <a:pt x="3590342" y="4405035"/>
                </a:cubicBezTo>
                <a:lnTo>
                  <a:pt x="113676" y="4405035"/>
                </a:lnTo>
                <a:cubicBezTo>
                  <a:pt x="50895" y="4405035"/>
                  <a:pt x="0" y="4354140"/>
                  <a:pt x="0" y="4291359"/>
                </a:cubicBezTo>
                <a:lnTo>
                  <a:pt x="0" y="113676"/>
                </a:lnTo>
                <a:cubicBezTo>
                  <a:pt x="0" y="50937"/>
                  <a:pt x="50937" y="0"/>
                  <a:pt x="113676" y="0"/>
                </a:cubicBezTo>
                <a:close/>
              </a:path>
            </a:pathLst>
          </a:custGeom>
          <a:solidFill>
            <a:srgbClr val="2D3136">
              <a:alpha val="50196"/>
            </a:srgbClr>
          </a:solidFill>
          <a:ln w="12700">
            <a:solidFill>
              <a:srgbClr val="6B7A8F">
                <a:alpha val="30196"/>
              </a:srgbClr>
            </a:solidFill>
            <a:prstDash val="soli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4" name="Shape 42"/>
          <p:cNvSpPr/>
          <p:nvPr/>
        </p:nvSpPr>
        <p:spPr>
          <a:xfrm>
            <a:off x="8302366" y="1563077"/>
            <a:ext cx="530499" cy="530499"/>
          </a:xfrm>
          <a:custGeom>
            <a:avLst/>
            <a:gdLst/>
            <a:ahLst/>
            <a:cxnLst/>
            <a:rect l="l" t="t" r="r" b="b"/>
            <a:pathLst>
              <a:path w="530499" h="530499">
                <a:moveTo>
                  <a:pt x="113681" y="0"/>
                </a:moveTo>
                <a:lnTo>
                  <a:pt x="416818" y="0"/>
                </a:lnTo>
                <a:cubicBezTo>
                  <a:pt x="479560" y="0"/>
                  <a:pt x="530499" y="50939"/>
                  <a:pt x="530499" y="113681"/>
                </a:cubicBezTo>
                <a:lnTo>
                  <a:pt x="530499" y="416818"/>
                </a:lnTo>
                <a:cubicBezTo>
                  <a:pt x="530499" y="479560"/>
                  <a:pt x="479560" y="530499"/>
                  <a:pt x="416818" y="530499"/>
                </a:cubicBezTo>
                <a:lnTo>
                  <a:pt x="113681" y="530499"/>
                </a:lnTo>
                <a:cubicBezTo>
                  <a:pt x="50939" y="530499"/>
                  <a:pt x="0" y="479560"/>
                  <a:pt x="0" y="416818"/>
                </a:cubicBezTo>
                <a:lnTo>
                  <a:pt x="0" y="113681"/>
                </a:lnTo>
                <a:cubicBezTo>
                  <a:pt x="0" y="50939"/>
                  <a:pt x="50939" y="0"/>
                  <a:pt x="113681" y="0"/>
                </a:cubicBezTo>
                <a:close/>
              </a:path>
            </a:pathLst>
          </a:custGeom>
          <a:solidFill>
            <a:srgbClr val="6B7A8F">
              <a:alpha val="20000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45" name="Shape 43"/>
          <p:cNvSpPr/>
          <p:nvPr/>
        </p:nvSpPr>
        <p:spPr>
          <a:xfrm>
            <a:off x="8453937" y="1714648"/>
            <a:ext cx="227357" cy="227357"/>
          </a:xfrm>
          <a:custGeom>
            <a:avLst/>
            <a:gdLst/>
            <a:ahLst/>
            <a:cxnLst/>
            <a:rect l="l" t="t" r="r" b="b"/>
            <a:pathLst>
              <a:path w="227357" h="227357">
                <a:moveTo>
                  <a:pt x="113678" y="0"/>
                </a:moveTo>
                <a:cubicBezTo>
                  <a:pt x="115721" y="0"/>
                  <a:pt x="117764" y="444"/>
                  <a:pt x="119629" y="1288"/>
                </a:cubicBezTo>
                <a:lnTo>
                  <a:pt x="203289" y="36768"/>
                </a:lnTo>
                <a:cubicBezTo>
                  <a:pt x="213058" y="40898"/>
                  <a:pt x="220341" y="50534"/>
                  <a:pt x="220296" y="62168"/>
                </a:cubicBezTo>
                <a:cubicBezTo>
                  <a:pt x="220074" y="106218"/>
                  <a:pt x="201957" y="186814"/>
                  <a:pt x="125446" y="223449"/>
                </a:cubicBezTo>
                <a:cubicBezTo>
                  <a:pt x="118030" y="227001"/>
                  <a:pt x="109415" y="227001"/>
                  <a:pt x="102000" y="223449"/>
                </a:cubicBezTo>
                <a:cubicBezTo>
                  <a:pt x="25444" y="186814"/>
                  <a:pt x="7371" y="106218"/>
                  <a:pt x="7149" y="62168"/>
                </a:cubicBezTo>
                <a:cubicBezTo>
                  <a:pt x="7105" y="50534"/>
                  <a:pt x="14387" y="40898"/>
                  <a:pt x="24157" y="36768"/>
                </a:cubicBezTo>
                <a:lnTo>
                  <a:pt x="107772" y="1288"/>
                </a:lnTo>
                <a:cubicBezTo>
                  <a:pt x="109637" y="444"/>
                  <a:pt x="111636" y="0"/>
                  <a:pt x="113678" y="0"/>
                </a:cubicBezTo>
                <a:close/>
                <a:moveTo>
                  <a:pt x="113678" y="29663"/>
                </a:moveTo>
                <a:lnTo>
                  <a:pt x="113678" y="197560"/>
                </a:lnTo>
                <a:cubicBezTo>
                  <a:pt x="174958" y="167898"/>
                  <a:pt x="191433" y="102177"/>
                  <a:pt x="191832" y="62834"/>
                </a:cubicBezTo>
                <a:lnTo>
                  <a:pt x="113678" y="29707"/>
                </a:lnTo>
                <a:lnTo>
                  <a:pt x="113678" y="29707"/>
                </a:lnTo>
                <a:close/>
              </a:path>
            </a:pathLst>
          </a:custGeom>
          <a:solidFill>
            <a:srgbClr val="6B7A8F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46" name="Text 44"/>
          <p:cNvSpPr/>
          <p:nvPr/>
        </p:nvSpPr>
        <p:spPr>
          <a:xfrm>
            <a:off x="8946543" y="1676755"/>
            <a:ext cx="1023105" cy="30314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1790" b="1" dirty="0">
                <a:solidFill>
                  <a:srgbClr val="6B7A8F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安全规范</a:t>
            </a:r>
            <a:endParaRPr lang="en-US" sz="1600" dirty="0"/>
          </a:p>
        </p:txBody>
      </p:sp>
      <p:sp>
        <p:nvSpPr>
          <p:cNvPr id="47" name="Shape 45"/>
          <p:cNvSpPr/>
          <p:nvPr/>
        </p:nvSpPr>
        <p:spPr>
          <a:xfrm>
            <a:off x="8302366" y="2245147"/>
            <a:ext cx="3315618" cy="719963"/>
          </a:xfrm>
          <a:custGeom>
            <a:avLst/>
            <a:gdLst/>
            <a:ahLst/>
            <a:cxnLst/>
            <a:rect l="l" t="t" r="r" b="b"/>
            <a:pathLst>
              <a:path w="3315618" h="719963">
                <a:moveTo>
                  <a:pt x="75783" y="0"/>
                </a:moveTo>
                <a:lnTo>
                  <a:pt x="3239834" y="0"/>
                </a:lnTo>
                <a:cubicBezTo>
                  <a:pt x="3281688" y="0"/>
                  <a:pt x="3315618" y="33929"/>
                  <a:pt x="3315618" y="75783"/>
                </a:cubicBezTo>
                <a:lnTo>
                  <a:pt x="3315618" y="644179"/>
                </a:lnTo>
                <a:cubicBezTo>
                  <a:pt x="3315618" y="686033"/>
                  <a:pt x="3281688" y="719963"/>
                  <a:pt x="3239834" y="719963"/>
                </a:cubicBezTo>
                <a:lnTo>
                  <a:pt x="75783" y="719963"/>
                </a:lnTo>
                <a:cubicBezTo>
                  <a:pt x="33957" y="719963"/>
                  <a:pt x="0" y="686005"/>
                  <a:pt x="0" y="644179"/>
                </a:cubicBezTo>
                <a:lnTo>
                  <a:pt x="0" y="75783"/>
                </a:lnTo>
                <a:cubicBezTo>
                  <a:pt x="0" y="33929"/>
                  <a:pt x="33929" y="0"/>
                  <a:pt x="75783" y="0"/>
                </a:cubicBezTo>
                <a:close/>
              </a:path>
            </a:pathLst>
          </a:custGeom>
          <a:solidFill>
            <a:srgbClr val="1A1D21">
              <a:alpha val="50196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48" name="Shape 46"/>
          <p:cNvSpPr/>
          <p:nvPr/>
        </p:nvSpPr>
        <p:spPr>
          <a:xfrm>
            <a:off x="8477620" y="2510396"/>
            <a:ext cx="189464" cy="189464"/>
          </a:xfrm>
          <a:custGeom>
            <a:avLst/>
            <a:gdLst/>
            <a:ahLst/>
            <a:cxnLst/>
            <a:rect l="l" t="t" r="r" b="b"/>
            <a:pathLst>
              <a:path w="189464" h="189464">
                <a:moveTo>
                  <a:pt x="106573" y="11841"/>
                </a:moveTo>
                <a:cubicBezTo>
                  <a:pt x="106573" y="5292"/>
                  <a:pt x="101282" y="0"/>
                  <a:pt x="94732" y="0"/>
                </a:cubicBezTo>
                <a:cubicBezTo>
                  <a:pt x="88182" y="0"/>
                  <a:pt x="82890" y="5292"/>
                  <a:pt x="82890" y="11841"/>
                </a:cubicBezTo>
                <a:lnTo>
                  <a:pt x="82890" y="88811"/>
                </a:lnTo>
                <a:cubicBezTo>
                  <a:pt x="82890" y="92068"/>
                  <a:pt x="80226" y="94732"/>
                  <a:pt x="76970" y="94732"/>
                </a:cubicBezTo>
                <a:cubicBezTo>
                  <a:pt x="73713" y="94732"/>
                  <a:pt x="71049" y="92068"/>
                  <a:pt x="71049" y="88811"/>
                </a:cubicBezTo>
                <a:lnTo>
                  <a:pt x="71049" y="23683"/>
                </a:lnTo>
                <a:cubicBezTo>
                  <a:pt x="71049" y="17133"/>
                  <a:pt x="65757" y="11841"/>
                  <a:pt x="59207" y="11841"/>
                </a:cubicBezTo>
                <a:cubicBezTo>
                  <a:pt x="52658" y="11841"/>
                  <a:pt x="47366" y="17133"/>
                  <a:pt x="47366" y="23683"/>
                </a:cubicBezTo>
                <a:lnTo>
                  <a:pt x="47366" y="124336"/>
                </a:lnTo>
                <a:cubicBezTo>
                  <a:pt x="47366" y="124891"/>
                  <a:pt x="47366" y="125483"/>
                  <a:pt x="47403" y="126038"/>
                </a:cubicBezTo>
                <a:lnTo>
                  <a:pt x="25015" y="104723"/>
                </a:lnTo>
                <a:cubicBezTo>
                  <a:pt x="19094" y="99098"/>
                  <a:pt x="9732" y="99321"/>
                  <a:pt x="4071" y="105241"/>
                </a:cubicBezTo>
                <a:cubicBezTo>
                  <a:pt x="-1591" y="111162"/>
                  <a:pt x="-1332" y="120524"/>
                  <a:pt x="4589" y="126186"/>
                </a:cubicBezTo>
                <a:lnTo>
                  <a:pt x="46182" y="165781"/>
                </a:lnTo>
                <a:cubicBezTo>
                  <a:pt x="62131" y="180990"/>
                  <a:pt x="83334" y="189464"/>
                  <a:pt x="105389" y="189464"/>
                </a:cubicBezTo>
                <a:lnTo>
                  <a:pt x="112494" y="189464"/>
                </a:lnTo>
                <a:cubicBezTo>
                  <a:pt x="148463" y="189464"/>
                  <a:pt x="177622" y="160304"/>
                  <a:pt x="177622" y="124336"/>
                </a:cubicBezTo>
                <a:lnTo>
                  <a:pt x="177622" y="47366"/>
                </a:lnTo>
                <a:cubicBezTo>
                  <a:pt x="177622" y="40816"/>
                  <a:pt x="172331" y="35524"/>
                  <a:pt x="165781" y="35524"/>
                </a:cubicBezTo>
                <a:cubicBezTo>
                  <a:pt x="159231" y="35524"/>
                  <a:pt x="153939" y="40816"/>
                  <a:pt x="153939" y="47366"/>
                </a:cubicBezTo>
                <a:lnTo>
                  <a:pt x="153939" y="88811"/>
                </a:lnTo>
                <a:cubicBezTo>
                  <a:pt x="153939" y="92068"/>
                  <a:pt x="151275" y="94732"/>
                  <a:pt x="148019" y="94732"/>
                </a:cubicBezTo>
                <a:cubicBezTo>
                  <a:pt x="144762" y="94732"/>
                  <a:pt x="142098" y="92068"/>
                  <a:pt x="142098" y="88811"/>
                </a:cubicBezTo>
                <a:lnTo>
                  <a:pt x="142098" y="23683"/>
                </a:lnTo>
                <a:cubicBezTo>
                  <a:pt x="142098" y="17133"/>
                  <a:pt x="136806" y="11841"/>
                  <a:pt x="130256" y="11841"/>
                </a:cubicBezTo>
                <a:cubicBezTo>
                  <a:pt x="123707" y="11841"/>
                  <a:pt x="118415" y="17133"/>
                  <a:pt x="118415" y="23683"/>
                </a:cubicBezTo>
                <a:lnTo>
                  <a:pt x="118415" y="88811"/>
                </a:lnTo>
                <a:cubicBezTo>
                  <a:pt x="118415" y="92068"/>
                  <a:pt x="115751" y="94732"/>
                  <a:pt x="112494" y="94732"/>
                </a:cubicBezTo>
                <a:cubicBezTo>
                  <a:pt x="109238" y="94732"/>
                  <a:pt x="106573" y="92068"/>
                  <a:pt x="106573" y="88811"/>
                </a:cubicBezTo>
                <a:lnTo>
                  <a:pt x="106573" y="11841"/>
                </a:lnTo>
                <a:close/>
              </a:path>
            </a:pathLst>
          </a:custGeom>
          <a:solidFill>
            <a:srgbClr val="FF6467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49" name="Text 47"/>
          <p:cNvSpPr/>
          <p:nvPr/>
        </p:nvSpPr>
        <p:spPr>
          <a:xfrm>
            <a:off x="8804445" y="2396718"/>
            <a:ext cx="1468345" cy="22735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93" b="1" dirty="0">
                <a:solidFill>
                  <a:srgbClr val="E0E2E5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禁止触摸高温喷头</a:t>
            </a:r>
            <a:endParaRPr lang="en-US" sz="1600" dirty="0"/>
          </a:p>
        </p:txBody>
      </p:sp>
      <p:sp>
        <p:nvSpPr>
          <p:cNvPr id="50" name="Text 48"/>
          <p:cNvSpPr/>
          <p:nvPr/>
        </p:nvSpPr>
        <p:spPr>
          <a:xfrm>
            <a:off x="8804445" y="2624075"/>
            <a:ext cx="1458872" cy="18946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44" dirty="0">
                <a:solidFill>
                  <a:srgbClr val="E0E2E5">
                    <a:alpha val="6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打印头温度可达230°C+</a:t>
            </a:r>
            <a:endParaRPr lang="en-US" sz="1600" dirty="0"/>
          </a:p>
        </p:txBody>
      </p:sp>
      <p:sp>
        <p:nvSpPr>
          <p:cNvPr id="51" name="Shape 49"/>
          <p:cNvSpPr/>
          <p:nvPr/>
        </p:nvSpPr>
        <p:spPr>
          <a:xfrm>
            <a:off x="8302366" y="3116681"/>
            <a:ext cx="3315618" cy="719963"/>
          </a:xfrm>
          <a:custGeom>
            <a:avLst/>
            <a:gdLst/>
            <a:ahLst/>
            <a:cxnLst/>
            <a:rect l="l" t="t" r="r" b="b"/>
            <a:pathLst>
              <a:path w="3315618" h="719963">
                <a:moveTo>
                  <a:pt x="75783" y="0"/>
                </a:moveTo>
                <a:lnTo>
                  <a:pt x="3239834" y="0"/>
                </a:lnTo>
                <a:cubicBezTo>
                  <a:pt x="3281688" y="0"/>
                  <a:pt x="3315618" y="33929"/>
                  <a:pt x="3315618" y="75783"/>
                </a:cubicBezTo>
                <a:lnTo>
                  <a:pt x="3315618" y="644179"/>
                </a:lnTo>
                <a:cubicBezTo>
                  <a:pt x="3315618" y="686033"/>
                  <a:pt x="3281688" y="719963"/>
                  <a:pt x="3239834" y="719963"/>
                </a:cubicBezTo>
                <a:lnTo>
                  <a:pt x="75783" y="719963"/>
                </a:lnTo>
                <a:cubicBezTo>
                  <a:pt x="33957" y="719963"/>
                  <a:pt x="0" y="686005"/>
                  <a:pt x="0" y="644179"/>
                </a:cubicBezTo>
                <a:lnTo>
                  <a:pt x="0" y="75783"/>
                </a:lnTo>
                <a:cubicBezTo>
                  <a:pt x="0" y="33929"/>
                  <a:pt x="33929" y="0"/>
                  <a:pt x="75783" y="0"/>
                </a:cubicBezTo>
                <a:close/>
              </a:path>
            </a:pathLst>
          </a:custGeom>
          <a:solidFill>
            <a:srgbClr val="1A1D21">
              <a:alpha val="50196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52" name="Shape 50"/>
          <p:cNvSpPr/>
          <p:nvPr/>
        </p:nvSpPr>
        <p:spPr>
          <a:xfrm>
            <a:off x="8477620" y="3381930"/>
            <a:ext cx="189464" cy="189464"/>
          </a:xfrm>
          <a:custGeom>
            <a:avLst/>
            <a:gdLst/>
            <a:ahLst/>
            <a:cxnLst/>
            <a:rect l="l" t="t" r="r" b="b"/>
            <a:pathLst>
              <a:path w="189464" h="189464">
                <a:moveTo>
                  <a:pt x="135881" y="152644"/>
                </a:moveTo>
                <a:lnTo>
                  <a:pt x="36820" y="53583"/>
                </a:lnTo>
                <a:cubicBezTo>
                  <a:pt x="28531" y="65202"/>
                  <a:pt x="23683" y="79412"/>
                  <a:pt x="23683" y="94732"/>
                </a:cubicBezTo>
                <a:cubicBezTo>
                  <a:pt x="23683" y="133957"/>
                  <a:pt x="55507" y="165781"/>
                  <a:pt x="94732" y="165781"/>
                </a:cubicBezTo>
                <a:cubicBezTo>
                  <a:pt x="110089" y="165781"/>
                  <a:pt x="124299" y="160933"/>
                  <a:pt x="135881" y="152644"/>
                </a:cubicBezTo>
                <a:close/>
                <a:moveTo>
                  <a:pt x="152644" y="135881"/>
                </a:moveTo>
                <a:cubicBezTo>
                  <a:pt x="160933" y="124262"/>
                  <a:pt x="165781" y="110052"/>
                  <a:pt x="165781" y="94732"/>
                </a:cubicBezTo>
                <a:cubicBezTo>
                  <a:pt x="165781" y="55507"/>
                  <a:pt x="133957" y="23683"/>
                  <a:pt x="94732" y="23683"/>
                </a:cubicBezTo>
                <a:cubicBezTo>
                  <a:pt x="79375" y="23683"/>
                  <a:pt x="65165" y="28531"/>
                  <a:pt x="53583" y="36820"/>
                </a:cubicBezTo>
                <a:lnTo>
                  <a:pt x="152644" y="135881"/>
                </a:lnTo>
                <a:close/>
                <a:moveTo>
                  <a:pt x="0" y="94732"/>
                </a:moveTo>
                <a:cubicBezTo>
                  <a:pt x="0" y="42448"/>
                  <a:pt x="42448" y="0"/>
                  <a:pt x="94732" y="0"/>
                </a:cubicBezTo>
                <a:cubicBezTo>
                  <a:pt x="147016" y="0"/>
                  <a:pt x="189464" y="42448"/>
                  <a:pt x="189464" y="94732"/>
                </a:cubicBezTo>
                <a:cubicBezTo>
                  <a:pt x="189464" y="147016"/>
                  <a:pt x="147016" y="189464"/>
                  <a:pt x="94732" y="189464"/>
                </a:cubicBezTo>
                <a:cubicBezTo>
                  <a:pt x="42448" y="189464"/>
                  <a:pt x="0" y="147016"/>
                  <a:pt x="0" y="94732"/>
                </a:cubicBezTo>
                <a:close/>
              </a:path>
            </a:pathLst>
          </a:custGeom>
          <a:solidFill>
            <a:srgbClr val="FF6467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53" name="Text 51"/>
          <p:cNvSpPr/>
          <p:nvPr/>
        </p:nvSpPr>
        <p:spPr>
          <a:xfrm>
            <a:off x="8804445" y="3268252"/>
            <a:ext cx="1269408" cy="22735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93" b="1" dirty="0">
                <a:solidFill>
                  <a:srgbClr val="E0E2E5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禁止擅自拆机</a:t>
            </a:r>
            <a:endParaRPr lang="en-US" sz="1600" dirty="0"/>
          </a:p>
        </p:txBody>
      </p:sp>
      <p:sp>
        <p:nvSpPr>
          <p:cNvPr id="54" name="Text 52"/>
          <p:cNvSpPr/>
          <p:nvPr/>
        </p:nvSpPr>
        <p:spPr>
          <a:xfrm>
            <a:off x="8804445" y="3495607"/>
            <a:ext cx="2454105" cy="22735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zh-CN" altLang="en-US" sz="1044" dirty="0">
                <a:solidFill>
                  <a:srgbClr val="E0E2E5">
                    <a:alpha val="6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自行拆修产生相应问题的需照价赔偿</a:t>
            </a:r>
            <a:endParaRPr lang="en-US" sz="1600" dirty="0"/>
          </a:p>
        </p:txBody>
      </p:sp>
      <p:sp>
        <p:nvSpPr>
          <p:cNvPr id="55" name="Shape 53"/>
          <p:cNvSpPr/>
          <p:nvPr/>
        </p:nvSpPr>
        <p:spPr>
          <a:xfrm>
            <a:off x="8302366" y="3988214"/>
            <a:ext cx="3315618" cy="719963"/>
          </a:xfrm>
          <a:custGeom>
            <a:avLst/>
            <a:gdLst/>
            <a:ahLst/>
            <a:cxnLst/>
            <a:rect l="l" t="t" r="r" b="b"/>
            <a:pathLst>
              <a:path w="3315618" h="719963">
                <a:moveTo>
                  <a:pt x="75783" y="0"/>
                </a:moveTo>
                <a:lnTo>
                  <a:pt x="3239834" y="0"/>
                </a:lnTo>
                <a:cubicBezTo>
                  <a:pt x="3281688" y="0"/>
                  <a:pt x="3315618" y="33929"/>
                  <a:pt x="3315618" y="75783"/>
                </a:cubicBezTo>
                <a:lnTo>
                  <a:pt x="3315618" y="644179"/>
                </a:lnTo>
                <a:cubicBezTo>
                  <a:pt x="3315618" y="686033"/>
                  <a:pt x="3281688" y="719963"/>
                  <a:pt x="3239834" y="719963"/>
                </a:cubicBezTo>
                <a:lnTo>
                  <a:pt x="75783" y="719963"/>
                </a:lnTo>
                <a:cubicBezTo>
                  <a:pt x="33957" y="719963"/>
                  <a:pt x="0" y="686005"/>
                  <a:pt x="0" y="644179"/>
                </a:cubicBezTo>
                <a:lnTo>
                  <a:pt x="0" y="75783"/>
                </a:lnTo>
                <a:cubicBezTo>
                  <a:pt x="0" y="33929"/>
                  <a:pt x="33929" y="0"/>
                  <a:pt x="75783" y="0"/>
                </a:cubicBezTo>
                <a:close/>
              </a:path>
            </a:pathLst>
          </a:custGeom>
          <a:solidFill>
            <a:srgbClr val="1A1D21">
              <a:alpha val="50196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56" name="Shape 54"/>
          <p:cNvSpPr/>
          <p:nvPr/>
        </p:nvSpPr>
        <p:spPr>
          <a:xfrm>
            <a:off x="8477620" y="4253464"/>
            <a:ext cx="189464" cy="189464"/>
          </a:xfrm>
          <a:custGeom>
            <a:avLst/>
            <a:gdLst/>
            <a:ahLst/>
            <a:cxnLst/>
            <a:rect l="l" t="t" r="r" b="b"/>
            <a:pathLst>
              <a:path w="189464" h="189464">
                <a:moveTo>
                  <a:pt x="94732" y="0"/>
                </a:moveTo>
                <a:cubicBezTo>
                  <a:pt x="100172" y="0"/>
                  <a:pt x="105167" y="2997"/>
                  <a:pt x="107758" y="7771"/>
                </a:cubicBezTo>
                <a:lnTo>
                  <a:pt x="187688" y="155790"/>
                </a:lnTo>
                <a:cubicBezTo>
                  <a:pt x="190167" y="160378"/>
                  <a:pt x="190056" y="165929"/>
                  <a:pt x="187392" y="170406"/>
                </a:cubicBezTo>
                <a:cubicBezTo>
                  <a:pt x="184727" y="174884"/>
                  <a:pt x="179880" y="177622"/>
                  <a:pt x="174662" y="177622"/>
                </a:cubicBezTo>
                <a:lnTo>
                  <a:pt x="14802" y="177622"/>
                </a:lnTo>
                <a:cubicBezTo>
                  <a:pt x="9584" y="177622"/>
                  <a:pt x="4774" y="174884"/>
                  <a:pt x="2072" y="170406"/>
                </a:cubicBezTo>
                <a:cubicBezTo>
                  <a:pt x="-629" y="165929"/>
                  <a:pt x="-703" y="160378"/>
                  <a:pt x="1776" y="155790"/>
                </a:cubicBezTo>
                <a:lnTo>
                  <a:pt x="81706" y="7771"/>
                </a:lnTo>
                <a:cubicBezTo>
                  <a:pt x="84297" y="2997"/>
                  <a:pt x="89292" y="0"/>
                  <a:pt x="94732" y="0"/>
                </a:cubicBezTo>
                <a:close/>
                <a:moveTo>
                  <a:pt x="94732" y="62168"/>
                </a:moveTo>
                <a:cubicBezTo>
                  <a:pt x="89810" y="62168"/>
                  <a:pt x="85851" y="66127"/>
                  <a:pt x="85851" y="71049"/>
                </a:cubicBezTo>
                <a:lnTo>
                  <a:pt x="85851" y="112494"/>
                </a:lnTo>
                <a:cubicBezTo>
                  <a:pt x="85851" y="117416"/>
                  <a:pt x="89810" y="121375"/>
                  <a:pt x="94732" y="121375"/>
                </a:cubicBezTo>
                <a:cubicBezTo>
                  <a:pt x="99654" y="121375"/>
                  <a:pt x="103613" y="117416"/>
                  <a:pt x="103613" y="112494"/>
                </a:cubicBezTo>
                <a:lnTo>
                  <a:pt x="103613" y="71049"/>
                </a:lnTo>
                <a:cubicBezTo>
                  <a:pt x="103613" y="66127"/>
                  <a:pt x="99654" y="62168"/>
                  <a:pt x="94732" y="62168"/>
                </a:cubicBezTo>
                <a:close/>
                <a:moveTo>
                  <a:pt x="104612" y="142098"/>
                </a:moveTo>
                <a:cubicBezTo>
                  <a:pt x="104837" y="138430"/>
                  <a:pt x="103008" y="134941"/>
                  <a:pt x="99864" y="133040"/>
                </a:cubicBezTo>
                <a:cubicBezTo>
                  <a:pt x="96720" y="131138"/>
                  <a:pt x="92781" y="131138"/>
                  <a:pt x="89637" y="133040"/>
                </a:cubicBezTo>
                <a:cubicBezTo>
                  <a:pt x="86493" y="134941"/>
                  <a:pt x="84664" y="138430"/>
                  <a:pt x="84889" y="142098"/>
                </a:cubicBezTo>
                <a:cubicBezTo>
                  <a:pt x="84664" y="145765"/>
                  <a:pt x="86493" y="149255"/>
                  <a:pt x="89637" y="151156"/>
                </a:cubicBezTo>
                <a:cubicBezTo>
                  <a:pt x="92781" y="153058"/>
                  <a:pt x="96720" y="153058"/>
                  <a:pt x="99864" y="151156"/>
                </a:cubicBezTo>
                <a:cubicBezTo>
                  <a:pt x="103008" y="149255"/>
                  <a:pt x="104837" y="145765"/>
                  <a:pt x="104612" y="142098"/>
                </a:cubicBezTo>
                <a:close/>
              </a:path>
            </a:pathLst>
          </a:custGeom>
          <a:solidFill>
            <a:srgbClr val="FDC700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57" name="Text 55"/>
          <p:cNvSpPr/>
          <p:nvPr/>
        </p:nvSpPr>
        <p:spPr>
          <a:xfrm>
            <a:off x="8804445" y="4139786"/>
            <a:ext cx="1269408" cy="22735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93" b="1" dirty="0">
                <a:solidFill>
                  <a:srgbClr val="E0E2E5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保持安全距离</a:t>
            </a:r>
            <a:endParaRPr lang="en-US" sz="1600" dirty="0"/>
          </a:p>
        </p:txBody>
      </p:sp>
      <p:sp>
        <p:nvSpPr>
          <p:cNvPr id="58" name="Text 56"/>
          <p:cNvSpPr/>
          <p:nvPr/>
        </p:nvSpPr>
        <p:spPr>
          <a:xfrm>
            <a:off x="8804445" y="4367141"/>
            <a:ext cx="2809690" cy="20367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44" dirty="0">
                <a:solidFill>
                  <a:srgbClr val="E0E2E5">
                    <a:alpha val="6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打印过程中</a:t>
            </a:r>
            <a:r>
              <a:rPr lang="zh-CN" altLang="en-US" sz="1044" dirty="0">
                <a:solidFill>
                  <a:srgbClr val="E0E2E5">
                    <a:alpha val="6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可能产生微毒气体，请</a:t>
            </a:r>
            <a:r>
              <a:rPr lang="en-US" sz="1044" dirty="0">
                <a:solidFill>
                  <a:srgbClr val="E0E2E5">
                    <a:alpha val="6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不要靠近</a:t>
            </a:r>
            <a:endParaRPr lang="en-US" sz="1600" dirty="0"/>
          </a:p>
        </p:txBody>
      </p:sp>
      <p:sp>
        <p:nvSpPr>
          <p:cNvPr id="59" name="Shape 57"/>
          <p:cNvSpPr/>
          <p:nvPr/>
        </p:nvSpPr>
        <p:spPr>
          <a:xfrm>
            <a:off x="8302366" y="4859748"/>
            <a:ext cx="3315618" cy="719963"/>
          </a:xfrm>
          <a:custGeom>
            <a:avLst/>
            <a:gdLst/>
            <a:ahLst/>
            <a:cxnLst/>
            <a:rect l="l" t="t" r="r" b="b"/>
            <a:pathLst>
              <a:path w="3315618" h="719963">
                <a:moveTo>
                  <a:pt x="75783" y="0"/>
                </a:moveTo>
                <a:lnTo>
                  <a:pt x="3239834" y="0"/>
                </a:lnTo>
                <a:cubicBezTo>
                  <a:pt x="3281688" y="0"/>
                  <a:pt x="3315618" y="33929"/>
                  <a:pt x="3315618" y="75783"/>
                </a:cubicBezTo>
                <a:lnTo>
                  <a:pt x="3315618" y="644179"/>
                </a:lnTo>
                <a:cubicBezTo>
                  <a:pt x="3315618" y="686033"/>
                  <a:pt x="3281688" y="719963"/>
                  <a:pt x="3239834" y="719963"/>
                </a:cubicBezTo>
                <a:lnTo>
                  <a:pt x="75783" y="719963"/>
                </a:lnTo>
                <a:cubicBezTo>
                  <a:pt x="33957" y="719963"/>
                  <a:pt x="0" y="686005"/>
                  <a:pt x="0" y="644179"/>
                </a:cubicBezTo>
                <a:lnTo>
                  <a:pt x="0" y="75783"/>
                </a:lnTo>
                <a:cubicBezTo>
                  <a:pt x="0" y="33929"/>
                  <a:pt x="33929" y="0"/>
                  <a:pt x="75783" y="0"/>
                </a:cubicBezTo>
                <a:close/>
              </a:path>
            </a:pathLst>
          </a:custGeom>
          <a:solidFill>
            <a:srgbClr val="1A1D21">
              <a:alpha val="50196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60" name="Shape 58"/>
          <p:cNvSpPr/>
          <p:nvPr/>
        </p:nvSpPr>
        <p:spPr>
          <a:xfrm>
            <a:off x="8489462" y="5124998"/>
            <a:ext cx="165781" cy="189464"/>
          </a:xfrm>
          <a:custGeom>
            <a:avLst/>
            <a:gdLst/>
            <a:ahLst/>
            <a:cxnLst/>
            <a:rect l="l" t="t" r="r" b="b"/>
            <a:pathLst>
              <a:path w="165781" h="189464">
                <a:moveTo>
                  <a:pt x="82890" y="0"/>
                </a:moveTo>
                <a:cubicBezTo>
                  <a:pt x="76341" y="0"/>
                  <a:pt x="71049" y="5292"/>
                  <a:pt x="71049" y="11841"/>
                </a:cubicBezTo>
                <a:lnTo>
                  <a:pt x="71049" y="13026"/>
                </a:lnTo>
                <a:cubicBezTo>
                  <a:pt x="44036" y="18502"/>
                  <a:pt x="23683" y="42407"/>
                  <a:pt x="23683" y="71049"/>
                </a:cubicBezTo>
                <a:lnTo>
                  <a:pt x="23683" y="79079"/>
                </a:lnTo>
                <a:cubicBezTo>
                  <a:pt x="23683" y="96878"/>
                  <a:pt x="17614" y="114159"/>
                  <a:pt x="6513" y="128073"/>
                </a:cubicBezTo>
                <a:lnTo>
                  <a:pt x="2886" y="132588"/>
                </a:lnTo>
                <a:cubicBezTo>
                  <a:pt x="999" y="134919"/>
                  <a:pt x="0" y="137805"/>
                  <a:pt x="0" y="140803"/>
                </a:cubicBezTo>
                <a:cubicBezTo>
                  <a:pt x="0" y="148056"/>
                  <a:pt x="5884" y="153939"/>
                  <a:pt x="13137" y="153939"/>
                </a:cubicBezTo>
                <a:lnTo>
                  <a:pt x="152607" y="153939"/>
                </a:lnTo>
                <a:cubicBezTo>
                  <a:pt x="159860" y="153939"/>
                  <a:pt x="165744" y="148056"/>
                  <a:pt x="165744" y="140803"/>
                </a:cubicBezTo>
                <a:cubicBezTo>
                  <a:pt x="165744" y="137805"/>
                  <a:pt x="164745" y="134919"/>
                  <a:pt x="162858" y="132588"/>
                </a:cubicBezTo>
                <a:lnTo>
                  <a:pt x="159231" y="128073"/>
                </a:lnTo>
                <a:cubicBezTo>
                  <a:pt x="148167" y="114159"/>
                  <a:pt x="142098" y="96878"/>
                  <a:pt x="142098" y="79079"/>
                </a:cubicBezTo>
                <a:lnTo>
                  <a:pt x="142098" y="71049"/>
                </a:lnTo>
                <a:cubicBezTo>
                  <a:pt x="142098" y="42407"/>
                  <a:pt x="121745" y="18502"/>
                  <a:pt x="94732" y="13026"/>
                </a:cubicBezTo>
                <a:lnTo>
                  <a:pt x="94732" y="11841"/>
                </a:lnTo>
                <a:cubicBezTo>
                  <a:pt x="94732" y="5292"/>
                  <a:pt x="89440" y="0"/>
                  <a:pt x="82890" y="0"/>
                </a:cubicBezTo>
                <a:close/>
                <a:moveTo>
                  <a:pt x="59948" y="171702"/>
                </a:moveTo>
                <a:cubicBezTo>
                  <a:pt x="62575" y="181915"/>
                  <a:pt x="71863" y="189464"/>
                  <a:pt x="82890" y="189464"/>
                </a:cubicBezTo>
                <a:cubicBezTo>
                  <a:pt x="93918" y="189464"/>
                  <a:pt x="103206" y="181915"/>
                  <a:pt x="105833" y="171702"/>
                </a:cubicBezTo>
                <a:lnTo>
                  <a:pt x="59948" y="171702"/>
                </a:lnTo>
                <a:close/>
              </a:path>
            </a:pathLst>
          </a:custGeom>
          <a:solidFill>
            <a:srgbClr val="FF8904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61" name="Text 59"/>
          <p:cNvSpPr/>
          <p:nvPr/>
        </p:nvSpPr>
        <p:spPr>
          <a:xfrm>
            <a:off x="8804445" y="5011319"/>
            <a:ext cx="1402033" cy="22735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93" b="1" dirty="0">
                <a:solidFill>
                  <a:srgbClr val="E0E2E5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异常立即报告</a:t>
            </a:r>
            <a:endParaRPr lang="en-US" sz="1600" dirty="0"/>
          </a:p>
        </p:txBody>
      </p:sp>
      <p:sp>
        <p:nvSpPr>
          <p:cNvPr id="62" name="Text 60"/>
          <p:cNvSpPr/>
          <p:nvPr/>
        </p:nvSpPr>
        <p:spPr>
          <a:xfrm>
            <a:off x="8804445" y="5238676"/>
            <a:ext cx="2809690" cy="18946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44" dirty="0">
                <a:solidFill>
                  <a:srgbClr val="E0E2E5">
                    <a:alpha val="6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发现问题及时联系助理</a:t>
            </a:r>
            <a:r>
              <a:rPr lang="zh-CN" altLang="en-US" sz="1044" dirty="0">
                <a:solidFill>
                  <a:srgbClr val="E0E2E5">
                    <a:alpha val="6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或馆内工作人员</a:t>
            </a:r>
            <a:endParaRPr lang="en-US" sz="1600" dirty="0"/>
          </a:p>
        </p:txBody>
      </p:sp>
      <p:sp>
        <p:nvSpPr>
          <p:cNvPr id="63" name="Shape 61"/>
          <p:cNvSpPr/>
          <p:nvPr/>
        </p:nvSpPr>
        <p:spPr>
          <a:xfrm>
            <a:off x="383664" y="5887589"/>
            <a:ext cx="5636550" cy="918900"/>
          </a:xfrm>
          <a:custGeom>
            <a:avLst/>
            <a:gdLst/>
            <a:ahLst/>
            <a:cxnLst/>
            <a:rect l="l" t="t" r="r" b="b"/>
            <a:pathLst>
              <a:path w="5636550" h="918900">
                <a:moveTo>
                  <a:pt x="113677" y="0"/>
                </a:moveTo>
                <a:lnTo>
                  <a:pt x="5522873" y="0"/>
                </a:lnTo>
                <a:cubicBezTo>
                  <a:pt x="5585655" y="0"/>
                  <a:pt x="5636550" y="50895"/>
                  <a:pt x="5636550" y="113677"/>
                </a:cubicBezTo>
                <a:lnTo>
                  <a:pt x="5636550" y="805223"/>
                </a:lnTo>
                <a:cubicBezTo>
                  <a:pt x="5636550" y="868005"/>
                  <a:pt x="5585655" y="918900"/>
                  <a:pt x="5522873" y="918900"/>
                </a:cubicBezTo>
                <a:lnTo>
                  <a:pt x="113677" y="918900"/>
                </a:lnTo>
                <a:cubicBezTo>
                  <a:pt x="50895" y="918900"/>
                  <a:pt x="0" y="868005"/>
                  <a:pt x="0" y="805223"/>
                </a:cubicBezTo>
                <a:lnTo>
                  <a:pt x="0" y="113677"/>
                </a:lnTo>
                <a:cubicBezTo>
                  <a:pt x="0" y="50937"/>
                  <a:pt x="50937" y="0"/>
                  <a:pt x="113677" y="0"/>
                </a:cubicBezTo>
                <a:close/>
              </a:path>
            </a:pathLst>
          </a:custGeom>
          <a:gradFill flip="none" rotWithShape="1">
            <a:gsLst>
              <a:gs pos="0">
                <a:srgbClr val="FB2C36">
                  <a:alpha val="20000"/>
                </a:srgbClr>
              </a:gs>
              <a:gs pos="100000">
                <a:srgbClr val="FB2C36">
                  <a:alpha val="5000"/>
                </a:srgbClr>
              </a:gs>
            </a:gsLst>
            <a:lin ang="0" scaled="1"/>
          </a:gradFill>
          <a:ln w="12700">
            <a:solidFill>
              <a:srgbClr val="FB2C36">
                <a:alpha val="40000"/>
              </a:srgbClr>
            </a:solidFill>
            <a:prstDash val="soli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64" name="Shape 62"/>
          <p:cNvSpPr/>
          <p:nvPr/>
        </p:nvSpPr>
        <p:spPr>
          <a:xfrm>
            <a:off x="563655" y="6138629"/>
            <a:ext cx="170517" cy="170517"/>
          </a:xfrm>
          <a:custGeom>
            <a:avLst/>
            <a:gdLst/>
            <a:ahLst/>
            <a:cxnLst/>
            <a:rect l="l" t="t" r="r" b="b"/>
            <a:pathLst>
              <a:path w="170517" h="170517">
                <a:moveTo>
                  <a:pt x="122293" y="137380"/>
                </a:moveTo>
                <a:lnTo>
                  <a:pt x="33138" y="48224"/>
                </a:lnTo>
                <a:cubicBezTo>
                  <a:pt x="25678" y="58682"/>
                  <a:pt x="21315" y="71471"/>
                  <a:pt x="21315" y="85259"/>
                </a:cubicBezTo>
                <a:cubicBezTo>
                  <a:pt x="21315" y="120561"/>
                  <a:pt x="49956" y="149203"/>
                  <a:pt x="85259" y="149203"/>
                </a:cubicBezTo>
                <a:cubicBezTo>
                  <a:pt x="99080" y="149203"/>
                  <a:pt x="111869" y="144840"/>
                  <a:pt x="122293" y="137380"/>
                </a:cubicBezTo>
                <a:close/>
                <a:moveTo>
                  <a:pt x="137380" y="122293"/>
                </a:moveTo>
                <a:cubicBezTo>
                  <a:pt x="144840" y="111835"/>
                  <a:pt x="149203" y="99047"/>
                  <a:pt x="149203" y="85259"/>
                </a:cubicBezTo>
                <a:cubicBezTo>
                  <a:pt x="149203" y="49956"/>
                  <a:pt x="120561" y="21315"/>
                  <a:pt x="85259" y="21315"/>
                </a:cubicBezTo>
                <a:cubicBezTo>
                  <a:pt x="71438" y="21315"/>
                  <a:pt x="58649" y="25678"/>
                  <a:pt x="48224" y="33138"/>
                </a:cubicBezTo>
                <a:lnTo>
                  <a:pt x="137380" y="122293"/>
                </a:lnTo>
                <a:close/>
                <a:moveTo>
                  <a:pt x="0" y="85259"/>
                </a:moveTo>
                <a:cubicBezTo>
                  <a:pt x="0" y="38203"/>
                  <a:pt x="38203" y="0"/>
                  <a:pt x="85259" y="0"/>
                </a:cubicBezTo>
                <a:cubicBezTo>
                  <a:pt x="132314" y="0"/>
                  <a:pt x="170517" y="38203"/>
                  <a:pt x="170517" y="85259"/>
                </a:cubicBezTo>
                <a:cubicBezTo>
                  <a:pt x="170517" y="132314"/>
                  <a:pt x="132314" y="170517"/>
                  <a:pt x="85259" y="170517"/>
                </a:cubicBezTo>
                <a:cubicBezTo>
                  <a:pt x="38203" y="170517"/>
                  <a:pt x="0" y="132314"/>
                  <a:pt x="0" y="85259"/>
                </a:cubicBezTo>
                <a:close/>
              </a:path>
            </a:pathLst>
          </a:custGeom>
          <a:solidFill>
            <a:srgbClr val="FF6467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65" name="Text 63"/>
          <p:cNvSpPr/>
          <p:nvPr/>
        </p:nvSpPr>
        <p:spPr>
          <a:xfrm>
            <a:off x="757855" y="6091263"/>
            <a:ext cx="5191310" cy="26524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343" b="1" dirty="0">
                <a:solidFill>
                  <a:srgbClr val="FF6467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禁止打印内容</a:t>
            </a:r>
            <a:endParaRPr lang="en-US" sz="1600" dirty="0"/>
          </a:p>
        </p:txBody>
      </p:sp>
      <p:sp>
        <p:nvSpPr>
          <p:cNvPr id="66" name="Shape 64"/>
          <p:cNvSpPr/>
          <p:nvPr/>
        </p:nvSpPr>
        <p:spPr>
          <a:xfrm>
            <a:off x="558918" y="6508084"/>
            <a:ext cx="151571" cy="151571"/>
          </a:xfrm>
          <a:custGeom>
            <a:avLst/>
            <a:gdLst/>
            <a:ahLst/>
            <a:cxnLst/>
            <a:rect l="l" t="t" r="r" b="b"/>
            <a:pathLst>
              <a:path w="151571" h="151571">
                <a:moveTo>
                  <a:pt x="75786" y="151571"/>
                </a:moveTo>
                <a:cubicBezTo>
                  <a:pt x="117613" y="151571"/>
                  <a:pt x="151571" y="117613"/>
                  <a:pt x="151571" y="75786"/>
                </a:cubicBezTo>
                <a:cubicBezTo>
                  <a:pt x="151571" y="33958"/>
                  <a:pt x="117613" y="0"/>
                  <a:pt x="75786" y="0"/>
                </a:cubicBezTo>
                <a:cubicBezTo>
                  <a:pt x="33958" y="0"/>
                  <a:pt x="0" y="33958"/>
                  <a:pt x="0" y="75786"/>
                </a:cubicBezTo>
                <a:cubicBezTo>
                  <a:pt x="0" y="117613"/>
                  <a:pt x="33958" y="151571"/>
                  <a:pt x="75786" y="151571"/>
                </a:cubicBezTo>
                <a:close/>
                <a:moveTo>
                  <a:pt x="49438" y="49438"/>
                </a:moveTo>
                <a:cubicBezTo>
                  <a:pt x="52221" y="46655"/>
                  <a:pt x="56721" y="46655"/>
                  <a:pt x="59474" y="49438"/>
                </a:cubicBezTo>
                <a:lnTo>
                  <a:pt x="75756" y="65720"/>
                </a:lnTo>
                <a:lnTo>
                  <a:pt x="92038" y="49438"/>
                </a:lnTo>
                <a:cubicBezTo>
                  <a:pt x="94821" y="46655"/>
                  <a:pt x="99321" y="46655"/>
                  <a:pt x="102074" y="49438"/>
                </a:cubicBezTo>
                <a:cubicBezTo>
                  <a:pt x="104827" y="52221"/>
                  <a:pt x="104856" y="56721"/>
                  <a:pt x="102074" y="59474"/>
                </a:cubicBezTo>
                <a:lnTo>
                  <a:pt x="85792" y="75756"/>
                </a:lnTo>
                <a:lnTo>
                  <a:pt x="102074" y="92038"/>
                </a:lnTo>
                <a:cubicBezTo>
                  <a:pt x="104856" y="94821"/>
                  <a:pt x="104856" y="99321"/>
                  <a:pt x="102074" y="102074"/>
                </a:cubicBezTo>
                <a:cubicBezTo>
                  <a:pt x="99291" y="104827"/>
                  <a:pt x="94791" y="104856"/>
                  <a:pt x="92038" y="102074"/>
                </a:cubicBezTo>
                <a:lnTo>
                  <a:pt x="75756" y="85792"/>
                </a:lnTo>
                <a:lnTo>
                  <a:pt x="59474" y="102074"/>
                </a:lnTo>
                <a:cubicBezTo>
                  <a:pt x="56691" y="104856"/>
                  <a:pt x="52191" y="104856"/>
                  <a:pt x="49438" y="102074"/>
                </a:cubicBezTo>
                <a:cubicBezTo>
                  <a:pt x="46685" y="99291"/>
                  <a:pt x="46655" y="94791"/>
                  <a:pt x="49438" y="92038"/>
                </a:cubicBezTo>
                <a:lnTo>
                  <a:pt x="65720" y="75756"/>
                </a:lnTo>
                <a:lnTo>
                  <a:pt x="49438" y="59474"/>
                </a:lnTo>
                <a:cubicBezTo>
                  <a:pt x="46655" y="56691"/>
                  <a:pt x="46655" y="52191"/>
                  <a:pt x="49438" y="49438"/>
                </a:cubicBezTo>
                <a:close/>
              </a:path>
            </a:pathLst>
          </a:custGeom>
          <a:solidFill>
            <a:srgbClr val="FF6467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67" name="Text 65"/>
          <p:cNvSpPr/>
          <p:nvPr/>
        </p:nvSpPr>
        <p:spPr>
          <a:xfrm>
            <a:off x="805221" y="6470191"/>
            <a:ext cx="682070" cy="22735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93" dirty="0">
                <a:solidFill>
                  <a:srgbClr val="E0E2E5">
                    <a:alpha val="8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武器模型</a:t>
            </a:r>
            <a:endParaRPr lang="en-US" sz="1600" dirty="0"/>
          </a:p>
        </p:txBody>
      </p:sp>
      <p:sp>
        <p:nvSpPr>
          <p:cNvPr id="68" name="Shape 66"/>
          <p:cNvSpPr/>
          <p:nvPr/>
        </p:nvSpPr>
        <p:spPr>
          <a:xfrm>
            <a:off x="1582023" y="6508084"/>
            <a:ext cx="151571" cy="151571"/>
          </a:xfrm>
          <a:custGeom>
            <a:avLst/>
            <a:gdLst/>
            <a:ahLst/>
            <a:cxnLst/>
            <a:rect l="l" t="t" r="r" b="b"/>
            <a:pathLst>
              <a:path w="151571" h="151571">
                <a:moveTo>
                  <a:pt x="75786" y="151571"/>
                </a:moveTo>
                <a:cubicBezTo>
                  <a:pt x="117613" y="151571"/>
                  <a:pt x="151571" y="117613"/>
                  <a:pt x="151571" y="75786"/>
                </a:cubicBezTo>
                <a:cubicBezTo>
                  <a:pt x="151571" y="33958"/>
                  <a:pt x="117613" y="0"/>
                  <a:pt x="75786" y="0"/>
                </a:cubicBezTo>
                <a:cubicBezTo>
                  <a:pt x="33958" y="0"/>
                  <a:pt x="0" y="33958"/>
                  <a:pt x="0" y="75786"/>
                </a:cubicBezTo>
                <a:cubicBezTo>
                  <a:pt x="0" y="117613"/>
                  <a:pt x="33958" y="151571"/>
                  <a:pt x="75786" y="151571"/>
                </a:cubicBezTo>
                <a:close/>
                <a:moveTo>
                  <a:pt x="49438" y="49438"/>
                </a:moveTo>
                <a:cubicBezTo>
                  <a:pt x="52221" y="46655"/>
                  <a:pt x="56721" y="46655"/>
                  <a:pt x="59474" y="49438"/>
                </a:cubicBezTo>
                <a:lnTo>
                  <a:pt x="75756" y="65720"/>
                </a:lnTo>
                <a:lnTo>
                  <a:pt x="92038" y="49438"/>
                </a:lnTo>
                <a:cubicBezTo>
                  <a:pt x="94821" y="46655"/>
                  <a:pt x="99321" y="46655"/>
                  <a:pt x="102074" y="49438"/>
                </a:cubicBezTo>
                <a:cubicBezTo>
                  <a:pt x="104827" y="52221"/>
                  <a:pt x="104856" y="56721"/>
                  <a:pt x="102074" y="59474"/>
                </a:cubicBezTo>
                <a:lnTo>
                  <a:pt x="85792" y="75756"/>
                </a:lnTo>
                <a:lnTo>
                  <a:pt x="102074" y="92038"/>
                </a:lnTo>
                <a:cubicBezTo>
                  <a:pt x="104856" y="94821"/>
                  <a:pt x="104856" y="99321"/>
                  <a:pt x="102074" y="102074"/>
                </a:cubicBezTo>
                <a:cubicBezTo>
                  <a:pt x="99291" y="104827"/>
                  <a:pt x="94791" y="104856"/>
                  <a:pt x="92038" y="102074"/>
                </a:cubicBezTo>
                <a:lnTo>
                  <a:pt x="75756" y="85792"/>
                </a:lnTo>
                <a:lnTo>
                  <a:pt x="59474" y="102074"/>
                </a:lnTo>
                <a:cubicBezTo>
                  <a:pt x="56691" y="104856"/>
                  <a:pt x="52191" y="104856"/>
                  <a:pt x="49438" y="102074"/>
                </a:cubicBezTo>
                <a:cubicBezTo>
                  <a:pt x="46685" y="99291"/>
                  <a:pt x="46655" y="94791"/>
                  <a:pt x="49438" y="92038"/>
                </a:cubicBezTo>
                <a:lnTo>
                  <a:pt x="65720" y="75756"/>
                </a:lnTo>
                <a:lnTo>
                  <a:pt x="49438" y="59474"/>
                </a:lnTo>
                <a:cubicBezTo>
                  <a:pt x="46655" y="56691"/>
                  <a:pt x="46655" y="52191"/>
                  <a:pt x="49438" y="49438"/>
                </a:cubicBezTo>
                <a:close/>
              </a:path>
            </a:pathLst>
          </a:custGeom>
          <a:solidFill>
            <a:srgbClr val="FF6467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69" name="Text 67"/>
          <p:cNvSpPr/>
          <p:nvPr/>
        </p:nvSpPr>
        <p:spPr>
          <a:xfrm>
            <a:off x="1828326" y="6470191"/>
            <a:ext cx="682070" cy="22735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93" dirty="0">
                <a:solidFill>
                  <a:srgbClr val="E0E2E5">
                    <a:alpha val="8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违规内容</a:t>
            </a:r>
            <a:endParaRPr lang="en-US" sz="1600" dirty="0"/>
          </a:p>
        </p:txBody>
      </p:sp>
      <p:sp>
        <p:nvSpPr>
          <p:cNvPr id="70" name="Shape 68"/>
          <p:cNvSpPr/>
          <p:nvPr/>
        </p:nvSpPr>
        <p:spPr>
          <a:xfrm>
            <a:off x="2605128" y="6508084"/>
            <a:ext cx="151571" cy="151571"/>
          </a:xfrm>
          <a:custGeom>
            <a:avLst/>
            <a:gdLst/>
            <a:ahLst/>
            <a:cxnLst/>
            <a:rect l="l" t="t" r="r" b="b"/>
            <a:pathLst>
              <a:path w="151571" h="151571">
                <a:moveTo>
                  <a:pt x="75786" y="151571"/>
                </a:moveTo>
                <a:cubicBezTo>
                  <a:pt x="117613" y="151571"/>
                  <a:pt x="151571" y="117613"/>
                  <a:pt x="151571" y="75786"/>
                </a:cubicBezTo>
                <a:cubicBezTo>
                  <a:pt x="151571" y="33958"/>
                  <a:pt x="117613" y="0"/>
                  <a:pt x="75786" y="0"/>
                </a:cubicBezTo>
                <a:cubicBezTo>
                  <a:pt x="33958" y="0"/>
                  <a:pt x="0" y="33958"/>
                  <a:pt x="0" y="75786"/>
                </a:cubicBezTo>
                <a:cubicBezTo>
                  <a:pt x="0" y="117613"/>
                  <a:pt x="33958" y="151571"/>
                  <a:pt x="75786" y="151571"/>
                </a:cubicBezTo>
                <a:close/>
                <a:moveTo>
                  <a:pt x="49438" y="49438"/>
                </a:moveTo>
                <a:cubicBezTo>
                  <a:pt x="52221" y="46655"/>
                  <a:pt x="56721" y="46655"/>
                  <a:pt x="59474" y="49438"/>
                </a:cubicBezTo>
                <a:lnTo>
                  <a:pt x="75756" y="65720"/>
                </a:lnTo>
                <a:lnTo>
                  <a:pt x="92038" y="49438"/>
                </a:lnTo>
                <a:cubicBezTo>
                  <a:pt x="94821" y="46655"/>
                  <a:pt x="99321" y="46655"/>
                  <a:pt x="102074" y="49438"/>
                </a:cubicBezTo>
                <a:cubicBezTo>
                  <a:pt x="104827" y="52221"/>
                  <a:pt x="104856" y="56721"/>
                  <a:pt x="102074" y="59474"/>
                </a:cubicBezTo>
                <a:lnTo>
                  <a:pt x="85792" y="75756"/>
                </a:lnTo>
                <a:lnTo>
                  <a:pt x="102074" y="92038"/>
                </a:lnTo>
                <a:cubicBezTo>
                  <a:pt x="104856" y="94821"/>
                  <a:pt x="104856" y="99321"/>
                  <a:pt x="102074" y="102074"/>
                </a:cubicBezTo>
                <a:cubicBezTo>
                  <a:pt x="99291" y="104827"/>
                  <a:pt x="94791" y="104856"/>
                  <a:pt x="92038" y="102074"/>
                </a:cubicBezTo>
                <a:lnTo>
                  <a:pt x="75756" y="85792"/>
                </a:lnTo>
                <a:lnTo>
                  <a:pt x="59474" y="102074"/>
                </a:lnTo>
                <a:cubicBezTo>
                  <a:pt x="56691" y="104856"/>
                  <a:pt x="52191" y="104856"/>
                  <a:pt x="49438" y="102074"/>
                </a:cubicBezTo>
                <a:cubicBezTo>
                  <a:pt x="46685" y="99291"/>
                  <a:pt x="46655" y="94791"/>
                  <a:pt x="49438" y="92038"/>
                </a:cubicBezTo>
                <a:lnTo>
                  <a:pt x="65720" y="75756"/>
                </a:lnTo>
                <a:lnTo>
                  <a:pt x="49438" y="59474"/>
                </a:lnTo>
                <a:cubicBezTo>
                  <a:pt x="46655" y="56691"/>
                  <a:pt x="46655" y="52191"/>
                  <a:pt x="49438" y="49438"/>
                </a:cubicBezTo>
                <a:close/>
              </a:path>
            </a:pathLst>
          </a:custGeom>
          <a:solidFill>
            <a:srgbClr val="FF6467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71" name="Text 69"/>
          <p:cNvSpPr/>
          <p:nvPr/>
        </p:nvSpPr>
        <p:spPr>
          <a:xfrm>
            <a:off x="2851431" y="6470191"/>
            <a:ext cx="682070" cy="22735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93" dirty="0">
                <a:solidFill>
                  <a:srgbClr val="E0E2E5">
                    <a:alpha val="8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侵权模型</a:t>
            </a:r>
            <a:endParaRPr lang="en-US" sz="1600" dirty="0"/>
          </a:p>
        </p:txBody>
      </p:sp>
      <p:sp>
        <p:nvSpPr>
          <p:cNvPr id="72" name="Shape 70"/>
          <p:cNvSpPr/>
          <p:nvPr/>
        </p:nvSpPr>
        <p:spPr>
          <a:xfrm>
            <a:off x="6176966" y="5887589"/>
            <a:ext cx="5636550" cy="918900"/>
          </a:xfrm>
          <a:custGeom>
            <a:avLst/>
            <a:gdLst/>
            <a:ahLst/>
            <a:cxnLst/>
            <a:rect l="l" t="t" r="r" b="b"/>
            <a:pathLst>
              <a:path w="5636550" h="918900">
                <a:moveTo>
                  <a:pt x="113677" y="0"/>
                </a:moveTo>
                <a:lnTo>
                  <a:pt x="5522873" y="0"/>
                </a:lnTo>
                <a:cubicBezTo>
                  <a:pt x="5585655" y="0"/>
                  <a:pt x="5636550" y="50895"/>
                  <a:pt x="5636550" y="113677"/>
                </a:cubicBezTo>
                <a:lnTo>
                  <a:pt x="5636550" y="805223"/>
                </a:lnTo>
                <a:cubicBezTo>
                  <a:pt x="5636550" y="868005"/>
                  <a:pt x="5585655" y="918900"/>
                  <a:pt x="5522873" y="918900"/>
                </a:cubicBezTo>
                <a:lnTo>
                  <a:pt x="113677" y="918900"/>
                </a:lnTo>
                <a:cubicBezTo>
                  <a:pt x="50895" y="918900"/>
                  <a:pt x="0" y="868005"/>
                  <a:pt x="0" y="805223"/>
                </a:cubicBezTo>
                <a:lnTo>
                  <a:pt x="0" y="113677"/>
                </a:lnTo>
                <a:cubicBezTo>
                  <a:pt x="0" y="50937"/>
                  <a:pt x="50937" y="0"/>
                  <a:pt x="113677" y="0"/>
                </a:cubicBezTo>
                <a:close/>
              </a:path>
            </a:pathLst>
          </a:custGeom>
          <a:gradFill flip="none" rotWithShape="1">
            <a:gsLst>
              <a:gs pos="0">
                <a:srgbClr val="00D2BE">
                  <a:alpha val="20000"/>
                </a:srgbClr>
              </a:gs>
              <a:gs pos="100000">
                <a:srgbClr val="00D2BE">
                  <a:alpha val="5000"/>
                </a:srgbClr>
              </a:gs>
            </a:gsLst>
            <a:lin ang="0" scaled="1"/>
          </a:gradFill>
          <a:ln w="12700">
            <a:solidFill>
              <a:srgbClr val="00D2BE">
                <a:alpha val="40000"/>
              </a:srgbClr>
            </a:solidFill>
            <a:prstDash val="soli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73" name="Shape 71"/>
          <p:cNvSpPr/>
          <p:nvPr/>
        </p:nvSpPr>
        <p:spPr>
          <a:xfrm>
            <a:off x="6356957" y="6138629"/>
            <a:ext cx="170517" cy="170517"/>
          </a:xfrm>
          <a:custGeom>
            <a:avLst/>
            <a:gdLst/>
            <a:ahLst/>
            <a:cxnLst/>
            <a:rect l="l" t="t" r="r" b="b"/>
            <a:pathLst>
              <a:path w="170517" h="170517">
                <a:moveTo>
                  <a:pt x="42629" y="31972"/>
                </a:moveTo>
                <a:lnTo>
                  <a:pt x="42629" y="26643"/>
                </a:lnTo>
                <a:cubicBezTo>
                  <a:pt x="42629" y="11923"/>
                  <a:pt x="71271" y="0"/>
                  <a:pt x="106573" y="0"/>
                </a:cubicBezTo>
                <a:cubicBezTo>
                  <a:pt x="141876" y="0"/>
                  <a:pt x="170517" y="11923"/>
                  <a:pt x="170517" y="26643"/>
                </a:cubicBezTo>
                <a:lnTo>
                  <a:pt x="170517" y="31972"/>
                </a:lnTo>
                <a:cubicBezTo>
                  <a:pt x="170517" y="42163"/>
                  <a:pt x="156763" y="51022"/>
                  <a:pt x="136547" y="55518"/>
                </a:cubicBezTo>
                <a:cubicBezTo>
                  <a:pt x="135748" y="54586"/>
                  <a:pt x="134915" y="53686"/>
                  <a:pt x="134083" y="52854"/>
                </a:cubicBezTo>
                <a:cubicBezTo>
                  <a:pt x="128921" y="47758"/>
                  <a:pt x="122260" y="43895"/>
                  <a:pt x="115299" y="41031"/>
                </a:cubicBezTo>
                <a:cubicBezTo>
                  <a:pt x="101345" y="35203"/>
                  <a:pt x="83161" y="32005"/>
                  <a:pt x="63944" y="32005"/>
                </a:cubicBezTo>
                <a:cubicBezTo>
                  <a:pt x="56650" y="32005"/>
                  <a:pt x="49523" y="32472"/>
                  <a:pt x="42696" y="33371"/>
                </a:cubicBezTo>
                <a:cubicBezTo>
                  <a:pt x="42629" y="32938"/>
                  <a:pt x="42629" y="32472"/>
                  <a:pt x="42629" y="32005"/>
                </a:cubicBezTo>
                <a:close/>
                <a:moveTo>
                  <a:pt x="143874" y="117564"/>
                </a:moveTo>
                <a:lnTo>
                  <a:pt x="143874" y="102177"/>
                </a:lnTo>
                <a:cubicBezTo>
                  <a:pt x="148903" y="100878"/>
                  <a:pt x="153632" y="99346"/>
                  <a:pt x="157928" y="97548"/>
                </a:cubicBezTo>
                <a:cubicBezTo>
                  <a:pt x="162325" y="95716"/>
                  <a:pt x="166621" y="93485"/>
                  <a:pt x="170517" y="90787"/>
                </a:cubicBezTo>
                <a:lnTo>
                  <a:pt x="170517" y="95916"/>
                </a:lnTo>
                <a:cubicBezTo>
                  <a:pt x="170517" y="104842"/>
                  <a:pt x="160027" y="112735"/>
                  <a:pt x="143874" y="117564"/>
                </a:cubicBezTo>
                <a:close/>
                <a:moveTo>
                  <a:pt x="143874" y="85592"/>
                </a:moveTo>
                <a:lnTo>
                  <a:pt x="143874" y="74601"/>
                </a:lnTo>
                <a:cubicBezTo>
                  <a:pt x="143874" y="73103"/>
                  <a:pt x="143741" y="71671"/>
                  <a:pt x="143541" y="70272"/>
                </a:cubicBezTo>
                <a:cubicBezTo>
                  <a:pt x="148703" y="68973"/>
                  <a:pt x="153532" y="67408"/>
                  <a:pt x="157928" y="65543"/>
                </a:cubicBezTo>
                <a:cubicBezTo>
                  <a:pt x="162325" y="63678"/>
                  <a:pt x="166621" y="61480"/>
                  <a:pt x="170517" y="58782"/>
                </a:cubicBezTo>
                <a:lnTo>
                  <a:pt x="170517" y="63911"/>
                </a:lnTo>
                <a:cubicBezTo>
                  <a:pt x="170517" y="72836"/>
                  <a:pt x="160027" y="80729"/>
                  <a:pt x="143874" y="85558"/>
                </a:cubicBezTo>
                <a:close/>
                <a:moveTo>
                  <a:pt x="0" y="79930"/>
                </a:moveTo>
                <a:lnTo>
                  <a:pt x="0" y="74601"/>
                </a:lnTo>
                <a:cubicBezTo>
                  <a:pt x="0" y="59881"/>
                  <a:pt x="28642" y="47958"/>
                  <a:pt x="63944" y="47958"/>
                </a:cubicBezTo>
                <a:cubicBezTo>
                  <a:pt x="99247" y="47958"/>
                  <a:pt x="127888" y="59881"/>
                  <a:pt x="127888" y="74601"/>
                </a:cubicBezTo>
                <a:lnTo>
                  <a:pt x="127888" y="79930"/>
                </a:lnTo>
                <a:cubicBezTo>
                  <a:pt x="127888" y="94651"/>
                  <a:pt x="99247" y="106573"/>
                  <a:pt x="63944" y="106573"/>
                </a:cubicBezTo>
                <a:cubicBezTo>
                  <a:pt x="28642" y="106573"/>
                  <a:pt x="0" y="94651"/>
                  <a:pt x="0" y="79930"/>
                </a:cubicBezTo>
                <a:close/>
                <a:moveTo>
                  <a:pt x="127888" y="111902"/>
                </a:moveTo>
                <a:cubicBezTo>
                  <a:pt x="127888" y="126623"/>
                  <a:pt x="99247" y="138545"/>
                  <a:pt x="63944" y="138545"/>
                </a:cubicBezTo>
                <a:cubicBezTo>
                  <a:pt x="28642" y="138545"/>
                  <a:pt x="0" y="126623"/>
                  <a:pt x="0" y="111902"/>
                </a:cubicBezTo>
                <a:lnTo>
                  <a:pt x="0" y="106773"/>
                </a:lnTo>
                <a:cubicBezTo>
                  <a:pt x="3863" y="109471"/>
                  <a:pt x="8160" y="111669"/>
                  <a:pt x="12589" y="113534"/>
                </a:cubicBezTo>
                <a:cubicBezTo>
                  <a:pt x="26543" y="119362"/>
                  <a:pt x="44728" y="122559"/>
                  <a:pt x="63944" y="122559"/>
                </a:cubicBezTo>
                <a:cubicBezTo>
                  <a:pt x="83161" y="122559"/>
                  <a:pt x="101345" y="119329"/>
                  <a:pt x="115299" y="113534"/>
                </a:cubicBezTo>
                <a:cubicBezTo>
                  <a:pt x="119695" y="111702"/>
                  <a:pt x="123992" y="109471"/>
                  <a:pt x="127888" y="106773"/>
                </a:cubicBezTo>
                <a:lnTo>
                  <a:pt x="127888" y="111902"/>
                </a:lnTo>
                <a:close/>
                <a:moveTo>
                  <a:pt x="127888" y="138745"/>
                </a:moveTo>
                <a:lnTo>
                  <a:pt x="127888" y="143874"/>
                </a:lnTo>
                <a:cubicBezTo>
                  <a:pt x="127888" y="158595"/>
                  <a:pt x="99247" y="170517"/>
                  <a:pt x="63944" y="170517"/>
                </a:cubicBezTo>
                <a:cubicBezTo>
                  <a:pt x="28642" y="170517"/>
                  <a:pt x="0" y="158595"/>
                  <a:pt x="0" y="143874"/>
                </a:cubicBezTo>
                <a:lnTo>
                  <a:pt x="0" y="138745"/>
                </a:lnTo>
                <a:cubicBezTo>
                  <a:pt x="3863" y="141443"/>
                  <a:pt x="8160" y="143641"/>
                  <a:pt x="12589" y="145506"/>
                </a:cubicBezTo>
                <a:cubicBezTo>
                  <a:pt x="26543" y="151334"/>
                  <a:pt x="44728" y="154531"/>
                  <a:pt x="63944" y="154531"/>
                </a:cubicBezTo>
                <a:cubicBezTo>
                  <a:pt x="83161" y="154531"/>
                  <a:pt x="101345" y="151301"/>
                  <a:pt x="115299" y="145506"/>
                </a:cubicBezTo>
                <a:cubicBezTo>
                  <a:pt x="119695" y="143674"/>
                  <a:pt x="123992" y="141443"/>
                  <a:pt x="127888" y="138745"/>
                </a:cubicBezTo>
                <a:close/>
              </a:path>
            </a:pathLst>
          </a:custGeom>
          <a:solidFill>
            <a:srgbClr val="00D2BE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74" name="Text 72"/>
          <p:cNvSpPr/>
          <p:nvPr/>
        </p:nvSpPr>
        <p:spPr>
          <a:xfrm>
            <a:off x="6551157" y="6091263"/>
            <a:ext cx="5191310" cy="26524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343" b="1" dirty="0">
                <a:solidFill>
                  <a:srgbClr val="00D2BE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成本说明</a:t>
            </a:r>
            <a:endParaRPr lang="en-US" sz="1600" dirty="0"/>
          </a:p>
        </p:txBody>
      </p:sp>
      <p:sp>
        <p:nvSpPr>
          <p:cNvPr id="75" name="Shape 73"/>
          <p:cNvSpPr/>
          <p:nvPr/>
        </p:nvSpPr>
        <p:spPr>
          <a:xfrm>
            <a:off x="6352220" y="6508084"/>
            <a:ext cx="151571" cy="151571"/>
          </a:xfrm>
          <a:custGeom>
            <a:avLst/>
            <a:gdLst/>
            <a:ahLst/>
            <a:cxnLst/>
            <a:rect l="l" t="t" r="r" b="b"/>
            <a:pathLst>
              <a:path w="151571" h="151571">
                <a:moveTo>
                  <a:pt x="75786" y="151571"/>
                </a:moveTo>
                <a:cubicBezTo>
                  <a:pt x="117613" y="151571"/>
                  <a:pt x="151571" y="117613"/>
                  <a:pt x="151571" y="75786"/>
                </a:cubicBezTo>
                <a:cubicBezTo>
                  <a:pt x="151571" y="33958"/>
                  <a:pt x="117613" y="0"/>
                  <a:pt x="75786" y="0"/>
                </a:cubicBezTo>
                <a:cubicBezTo>
                  <a:pt x="33958" y="0"/>
                  <a:pt x="0" y="33958"/>
                  <a:pt x="0" y="75786"/>
                </a:cubicBezTo>
                <a:cubicBezTo>
                  <a:pt x="0" y="117613"/>
                  <a:pt x="33958" y="151571"/>
                  <a:pt x="75786" y="151571"/>
                </a:cubicBezTo>
                <a:close/>
                <a:moveTo>
                  <a:pt x="100771" y="62967"/>
                </a:moveTo>
                <a:lnTo>
                  <a:pt x="77088" y="100860"/>
                </a:lnTo>
                <a:cubicBezTo>
                  <a:pt x="75845" y="102843"/>
                  <a:pt x="73713" y="104087"/>
                  <a:pt x="71375" y="104205"/>
                </a:cubicBezTo>
                <a:cubicBezTo>
                  <a:pt x="69036" y="104324"/>
                  <a:pt x="66786" y="103258"/>
                  <a:pt x="65395" y="101363"/>
                </a:cubicBezTo>
                <a:lnTo>
                  <a:pt x="51185" y="82417"/>
                </a:lnTo>
                <a:cubicBezTo>
                  <a:pt x="48817" y="79279"/>
                  <a:pt x="49468" y="74838"/>
                  <a:pt x="52606" y="72470"/>
                </a:cubicBezTo>
                <a:cubicBezTo>
                  <a:pt x="55744" y="70102"/>
                  <a:pt x="60184" y="70753"/>
                  <a:pt x="62553" y="73891"/>
                </a:cubicBezTo>
                <a:lnTo>
                  <a:pt x="70546" y="84548"/>
                </a:lnTo>
                <a:lnTo>
                  <a:pt x="88722" y="55448"/>
                </a:lnTo>
                <a:cubicBezTo>
                  <a:pt x="90795" y="52132"/>
                  <a:pt x="95176" y="51096"/>
                  <a:pt x="98521" y="53198"/>
                </a:cubicBezTo>
                <a:cubicBezTo>
                  <a:pt x="101866" y="55300"/>
                  <a:pt x="102873" y="59652"/>
                  <a:pt x="100771" y="62997"/>
                </a:cubicBezTo>
                <a:close/>
              </a:path>
            </a:pathLst>
          </a:custGeom>
          <a:solidFill>
            <a:srgbClr val="00D2BE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76" name="Text 74"/>
          <p:cNvSpPr/>
          <p:nvPr/>
        </p:nvSpPr>
        <p:spPr>
          <a:xfrm>
            <a:off x="6598523" y="6470191"/>
            <a:ext cx="1136783" cy="22735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93" dirty="0">
                <a:solidFill>
                  <a:srgbClr val="E0E2E5">
                    <a:alpha val="8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按材料重量计费</a:t>
            </a:r>
            <a:endParaRPr lang="en-US" sz="1600" dirty="0"/>
          </a:p>
        </p:txBody>
      </p:sp>
      <p:sp>
        <p:nvSpPr>
          <p:cNvPr id="77" name="Shape 75"/>
          <p:cNvSpPr/>
          <p:nvPr/>
        </p:nvSpPr>
        <p:spPr>
          <a:xfrm>
            <a:off x="7830038" y="6508084"/>
            <a:ext cx="151571" cy="151571"/>
          </a:xfrm>
          <a:custGeom>
            <a:avLst/>
            <a:gdLst/>
            <a:ahLst/>
            <a:cxnLst/>
            <a:rect l="l" t="t" r="r" b="b"/>
            <a:pathLst>
              <a:path w="151571" h="151571">
                <a:moveTo>
                  <a:pt x="75786" y="151571"/>
                </a:moveTo>
                <a:cubicBezTo>
                  <a:pt x="117613" y="151571"/>
                  <a:pt x="151571" y="117613"/>
                  <a:pt x="151571" y="75786"/>
                </a:cubicBezTo>
                <a:cubicBezTo>
                  <a:pt x="151571" y="33958"/>
                  <a:pt x="117613" y="0"/>
                  <a:pt x="75786" y="0"/>
                </a:cubicBezTo>
                <a:cubicBezTo>
                  <a:pt x="33958" y="0"/>
                  <a:pt x="0" y="33958"/>
                  <a:pt x="0" y="75786"/>
                </a:cubicBezTo>
                <a:cubicBezTo>
                  <a:pt x="0" y="117613"/>
                  <a:pt x="33958" y="151571"/>
                  <a:pt x="75786" y="151571"/>
                </a:cubicBezTo>
                <a:close/>
                <a:moveTo>
                  <a:pt x="100771" y="62967"/>
                </a:moveTo>
                <a:lnTo>
                  <a:pt x="77088" y="100860"/>
                </a:lnTo>
                <a:cubicBezTo>
                  <a:pt x="75845" y="102843"/>
                  <a:pt x="73713" y="104087"/>
                  <a:pt x="71375" y="104205"/>
                </a:cubicBezTo>
                <a:cubicBezTo>
                  <a:pt x="69036" y="104324"/>
                  <a:pt x="66786" y="103258"/>
                  <a:pt x="65395" y="101363"/>
                </a:cubicBezTo>
                <a:lnTo>
                  <a:pt x="51185" y="82417"/>
                </a:lnTo>
                <a:cubicBezTo>
                  <a:pt x="48817" y="79279"/>
                  <a:pt x="49468" y="74838"/>
                  <a:pt x="52606" y="72470"/>
                </a:cubicBezTo>
                <a:cubicBezTo>
                  <a:pt x="55744" y="70102"/>
                  <a:pt x="60184" y="70753"/>
                  <a:pt x="62553" y="73891"/>
                </a:cubicBezTo>
                <a:lnTo>
                  <a:pt x="70546" y="84548"/>
                </a:lnTo>
                <a:lnTo>
                  <a:pt x="88722" y="55448"/>
                </a:lnTo>
                <a:cubicBezTo>
                  <a:pt x="90795" y="52132"/>
                  <a:pt x="95176" y="51096"/>
                  <a:pt x="98521" y="53198"/>
                </a:cubicBezTo>
                <a:cubicBezTo>
                  <a:pt x="101866" y="55300"/>
                  <a:pt x="102873" y="59652"/>
                  <a:pt x="100771" y="62997"/>
                </a:cubicBezTo>
                <a:close/>
              </a:path>
            </a:pathLst>
          </a:custGeom>
          <a:solidFill>
            <a:srgbClr val="00D2BE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78" name="Text 76"/>
          <p:cNvSpPr/>
          <p:nvPr/>
        </p:nvSpPr>
        <p:spPr>
          <a:xfrm>
            <a:off x="8076341" y="6470191"/>
            <a:ext cx="1288354" cy="22735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93" dirty="0">
                <a:solidFill>
                  <a:srgbClr val="E0E2E5">
                    <a:alpha val="8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建议先小尺寸测试</a:t>
            </a:r>
            <a:endParaRPr lang="en-US" sz="1600" dirty="0"/>
          </a:p>
        </p:txBody>
      </p:sp>
      <p:sp>
        <p:nvSpPr>
          <p:cNvPr id="79" name="Shape 77"/>
          <p:cNvSpPr/>
          <p:nvPr/>
        </p:nvSpPr>
        <p:spPr>
          <a:xfrm>
            <a:off x="9459428" y="6508084"/>
            <a:ext cx="151571" cy="151571"/>
          </a:xfrm>
          <a:custGeom>
            <a:avLst/>
            <a:gdLst/>
            <a:ahLst/>
            <a:cxnLst/>
            <a:rect l="l" t="t" r="r" b="b"/>
            <a:pathLst>
              <a:path w="151571" h="151571">
                <a:moveTo>
                  <a:pt x="75786" y="151571"/>
                </a:moveTo>
                <a:cubicBezTo>
                  <a:pt x="117613" y="151571"/>
                  <a:pt x="151571" y="117613"/>
                  <a:pt x="151571" y="75786"/>
                </a:cubicBezTo>
                <a:cubicBezTo>
                  <a:pt x="151571" y="33958"/>
                  <a:pt x="117613" y="0"/>
                  <a:pt x="75786" y="0"/>
                </a:cubicBezTo>
                <a:cubicBezTo>
                  <a:pt x="33958" y="0"/>
                  <a:pt x="0" y="33958"/>
                  <a:pt x="0" y="75786"/>
                </a:cubicBezTo>
                <a:cubicBezTo>
                  <a:pt x="0" y="117613"/>
                  <a:pt x="33958" y="151571"/>
                  <a:pt x="75786" y="151571"/>
                </a:cubicBezTo>
                <a:close/>
                <a:moveTo>
                  <a:pt x="100771" y="62967"/>
                </a:moveTo>
                <a:lnTo>
                  <a:pt x="77088" y="100860"/>
                </a:lnTo>
                <a:cubicBezTo>
                  <a:pt x="75845" y="102843"/>
                  <a:pt x="73713" y="104087"/>
                  <a:pt x="71375" y="104205"/>
                </a:cubicBezTo>
                <a:cubicBezTo>
                  <a:pt x="69036" y="104324"/>
                  <a:pt x="66786" y="103258"/>
                  <a:pt x="65395" y="101363"/>
                </a:cubicBezTo>
                <a:lnTo>
                  <a:pt x="51185" y="82417"/>
                </a:lnTo>
                <a:cubicBezTo>
                  <a:pt x="48817" y="79279"/>
                  <a:pt x="49468" y="74838"/>
                  <a:pt x="52606" y="72470"/>
                </a:cubicBezTo>
                <a:cubicBezTo>
                  <a:pt x="55744" y="70102"/>
                  <a:pt x="60184" y="70753"/>
                  <a:pt x="62553" y="73891"/>
                </a:cubicBezTo>
                <a:lnTo>
                  <a:pt x="70546" y="84548"/>
                </a:lnTo>
                <a:lnTo>
                  <a:pt x="88722" y="55448"/>
                </a:lnTo>
                <a:cubicBezTo>
                  <a:pt x="90795" y="52132"/>
                  <a:pt x="95176" y="51096"/>
                  <a:pt x="98521" y="53198"/>
                </a:cubicBezTo>
                <a:cubicBezTo>
                  <a:pt x="101866" y="55300"/>
                  <a:pt x="102873" y="59652"/>
                  <a:pt x="100771" y="62997"/>
                </a:cubicBezTo>
                <a:close/>
              </a:path>
            </a:pathLst>
          </a:custGeom>
          <a:solidFill>
            <a:srgbClr val="00D2BE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80" name="Text 78"/>
          <p:cNvSpPr/>
          <p:nvPr/>
        </p:nvSpPr>
        <p:spPr>
          <a:xfrm>
            <a:off x="9705731" y="6470191"/>
            <a:ext cx="1136783" cy="22735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93" dirty="0">
                <a:solidFill>
                  <a:srgbClr val="E0E2E5">
                    <a:alpha val="8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失败按馆内规定</a:t>
            </a:r>
            <a:endParaRPr lang="en-US" sz="1600" dirty="0"/>
          </a:p>
        </p:txBody>
      </p:sp>
      <p:sp>
        <p:nvSpPr>
          <p:cNvPr id="81" name="Shape 42">
            <a:extLst>
              <a:ext uri="{FF2B5EF4-FFF2-40B4-BE49-F238E27FC236}">
                <a16:creationId xmlns:a16="http://schemas.microsoft.com/office/drawing/2014/main" id="{925333A2-CE3C-12E7-3044-3C9C5FB32E53}"/>
              </a:ext>
            </a:extLst>
          </p:cNvPr>
          <p:cNvSpPr/>
          <p:nvPr/>
        </p:nvSpPr>
        <p:spPr>
          <a:xfrm>
            <a:off x="7415703" y="6180584"/>
            <a:ext cx="152400" cy="152400"/>
          </a:xfrm>
          <a:custGeom>
            <a:avLst/>
            <a:gdLst/>
            <a:ahLst/>
            <a:cxnLst/>
            <a:rect l="l" t="t" r="r" b="b"/>
            <a:pathLst>
              <a:path w="152400" h="152400">
                <a:moveTo>
                  <a:pt x="76200" y="152400"/>
                </a:moveTo>
                <a:cubicBezTo>
                  <a:pt x="118256" y="152400"/>
                  <a:pt x="152400" y="118256"/>
                  <a:pt x="152400" y="76200"/>
                </a:cubicBezTo>
                <a:cubicBezTo>
                  <a:pt x="152400" y="34144"/>
                  <a:pt x="118256" y="0"/>
                  <a:pt x="76200" y="0"/>
                </a:cubicBezTo>
                <a:cubicBezTo>
                  <a:pt x="34144" y="0"/>
                  <a:pt x="0" y="34144"/>
                  <a:pt x="0" y="76200"/>
                </a:cubicBezTo>
                <a:cubicBezTo>
                  <a:pt x="0" y="118256"/>
                  <a:pt x="34144" y="152400"/>
                  <a:pt x="76200" y="152400"/>
                </a:cubicBezTo>
                <a:close/>
                <a:moveTo>
                  <a:pt x="66675" y="47625"/>
                </a:moveTo>
                <a:cubicBezTo>
                  <a:pt x="66675" y="42368"/>
                  <a:pt x="70943" y="38100"/>
                  <a:pt x="76200" y="38100"/>
                </a:cubicBezTo>
                <a:cubicBezTo>
                  <a:pt x="81457" y="38100"/>
                  <a:pt x="85725" y="42368"/>
                  <a:pt x="85725" y="47625"/>
                </a:cubicBezTo>
                <a:cubicBezTo>
                  <a:pt x="85725" y="52882"/>
                  <a:pt x="81457" y="57150"/>
                  <a:pt x="76200" y="57150"/>
                </a:cubicBezTo>
                <a:cubicBezTo>
                  <a:pt x="70943" y="57150"/>
                  <a:pt x="66675" y="52882"/>
                  <a:pt x="66675" y="47625"/>
                </a:cubicBezTo>
                <a:close/>
                <a:moveTo>
                  <a:pt x="64294" y="66675"/>
                </a:moveTo>
                <a:lnTo>
                  <a:pt x="78581" y="66675"/>
                </a:lnTo>
                <a:cubicBezTo>
                  <a:pt x="82540" y="66675"/>
                  <a:pt x="85725" y="69860"/>
                  <a:pt x="85725" y="73819"/>
                </a:cubicBezTo>
                <a:lnTo>
                  <a:pt x="85725" y="100013"/>
                </a:lnTo>
                <a:lnTo>
                  <a:pt x="88106" y="100013"/>
                </a:lnTo>
                <a:cubicBezTo>
                  <a:pt x="92065" y="100013"/>
                  <a:pt x="95250" y="103197"/>
                  <a:pt x="95250" y="107156"/>
                </a:cubicBezTo>
                <a:cubicBezTo>
                  <a:pt x="95250" y="111115"/>
                  <a:pt x="92065" y="114300"/>
                  <a:pt x="88106" y="114300"/>
                </a:cubicBezTo>
                <a:lnTo>
                  <a:pt x="64294" y="114300"/>
                </a:lnTo>
                <a:cubicBezTo>
                  <a:pt x="60335" y="114300"/>
                  <a:pt x="57150" y="111115"/>
                  <a:pt x="57150" y="107156"/>
                </a:cubicBezTo>
                <a:cubicBezTo>
                  <a:pt x="57150" y="103197"/>
                  <a:pt x="60335" y="100013"/>
                  <a:pt x="64294" y="100013"/>
                </a:cubicBezTo>
                <a:lnTo>
                  <a:pt x="71438" y="100013"/>
                </a:lnTo>
                <a:lnTo>
                  <a:pt x="71438" y="80962"/>
                </a:lnTo>
                <a:lnTo>
                  <a:pt x="64294" y="80962"/>
                </a:lnTo>
                <a:cubicBezTo>
                  <a:pt x="60335" y="80962"/>
                  <a:pt x="57150" y="77778"/>
                  <a:pt x="57150" y="73819"/>
                </a:cubicBezTo>
                <a:cubicBezTo>
                  <a:pt x="57150" y="69860"/>
                  <a:pt x="60335" y="66675"/>
                  <a:pt x="64294" y="66675"/>
                </a:cubicBezTo>
                <a:close/>
              </a:path>
            </a:pathLst>
          </a:custGeom>
          <a:solidFill>
            <a:srgbClr val="00D2BE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82" name="Text 76">
            <a:extLst>
              <a:ext uri="{FF2B5EF4-FFF2-40B4-BE49-F238E27FC236}">
                <a16:creationId xmlns:a16="http://schemas.microsoft.com/office/drawing/2014/main" id="{19D7E3C2-48F1-8C3D-7531-8A3FEFB5B9DE}"/>
              </a:ext>
            </a:extLst>
          </p:cNvPr>
          <p:cNvSpPr/>
          <p:nvPr/>
        </p:nvSpPr>
        <p:spPr>
          <a:xfrm>
            <a:off x="7612746" y="6146754"/>
            <a:ext cx="3775956" cy="20382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zh-CN" altLang="en-US" sz="1193" dirty="0">
                <a:solidFill>
                  <a:srgbClr val="E0E2E5">
                    <a:alpha val="8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每人每年免费耗材额度为</a:t>
            </a:r>
            <a:r>
              <a:rPr lang="en-US" altLang="zh-CN" sz="1193" dirty="0">
                <a:solidFill>
                  <a:srgbClr val="E0E2E5">
                    <a:alpha val="8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80g</a:t>
            </a:r>
            <a:endParaRPr lang="en-US" sz="1600" dirty="0"/>
          </a:p>
        </p:txBody>
      </p:sp>
      <p:sp>
        <p:nvSpPr>
          <p:cNvPr id="85" name="文本框 84">
            <a:extLst>
              <a:ext uri="{FF2B5EF4-FFF2-40B4-BE49-F238E27FC236}">
                <a16:creationId xmlns:a16="http://schemas.microsoft.com/office/drawing/2014/main" id="{6F1F6F2C-095C-F984-F6AC-00285E123C9B}"/>
              </a:ext>
            </a:extLst>
          </p:cNvPr>
          <p:cNvSpPr txBox="1"/>
          <p:nvPr/>
        </p:nvSpPr>
        <p:spPr>
          <a:xfrm>
            <a:off x="4115303" y="933158"/>
            <a:ext cx="2514807" cy="2759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193" dirty="0">
                <a:solidFill>
                  <a:srgbClr val="E0E2E5">
                    <a:alpha val="7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You are under CCTV surveillance.</a:t>
            </a:r>
            <a:endParaRPr lang="zh-CN" altLang="en-US" sz="1193" dirty="0">
              <a:solidFill>
                <a:srgbClr val="E0E2E5">
                  <a:alpha val="70000"/>
                </a:srgbClr>
              </a:solidFill>
              <a:latin typeface="MiSans" pitchFamily="34" charset="0"/>
              <a:ea typeface="MiSans" pitchFamily="34" charset="-122"/>
              <a:cs typeface="MiSans" pitchFamily="34" charset="-120"/>
            </a:endParaRPr>
          </a:p>
        </p:txBody>
      </p:sp>
      <p:sp>
        <p:nvSpPr>
          <p:cNvPr id="86" name="Shape 42">
            <a:extLst>
              <a:ext uri="{FF2B5EF4-FFF2-40B4-BE49-F238E27FC236}">
                <a16:creationId xmlns:a16="http://schemas.microsoft.com/office/drawing/2014/main" id="{3C50A384-2D97-B13C-C1DB-D131C9F56150}"/>
              </a:ext>
            </a:extLst>
          </p:cNvPr>
          <p:cNvSpPr/>
          <p:nvPr/>
        </p:nvSpPr>
        <p:spPr>
          <a:xfrm>
            <a:off x="3965174" y="982030"/>
            <a:ext cx="152400" cy="152400"/>
          </a:xfrm>
          <a:custGeom>
            <a:avLst/>
            <a:gdLst/>
            <a:ahLst/>
            <a:cxnLst/>
            <a:rect l="l" t="t" r="r" b="b"/>
            <a:pathLst>
              <a:path w="152400" h="152400">
                <a:moveTo>
                  <a:pt x="76200" y="152400"/>
                </a:moveTo>
                <a:cubicBezTo>
                  <a:pt x="118256" y="152400"/>
                  <a:pt x="152400" y="118256"/>
                  <a:pt x="152400" y="76200"/>
                </a:cubicBezTo>
                <a:cubicBezTo>
                  <a:pt x="152400" y="34144"/>
                  <a:pt x="118256" y="0"/>
                  <a:pt x="76200" y="0"/>
                </a:cubicBezTo>
                <a:cubicBezTo>
                  <a:pt x="34144" y="0"/>
                  <a:pt x="0" y="34144"/>
                  <a:pt x="0" y="76200"/>
                </a:cubicBezTo>
                <a:cubicBezTo>
                  <a:pt x="0" y="118256"/>
                  <a:pt x="34144" y="152400"/>
                  <a:pt x="76200" y="152400"/>
                </a:cubicBezTo>
                <a:close/>
                <a:moveTo>
                  <a:pt x="66675" y="47625"/>
                </a:moveTo>
                <a:cubicBezTo>
                  <a:pt x="66675" y="42368"/>
                  <a:pt x="70943" y="38100"/>
                  <a:pt x="76200" y="38100"/>
                </a:cubicBezTo>
                <a:cubicBezTo>
                  <a:pt x="81457" y="38100"/>
                  <a:pt x="85725" y="42368"/>
                  <a:pt x="85725" y="47625"/>
                </a:cubicBezTo>
                <a:cubicBezTo>
                  <a:pt x="85725" y="52882"/>
                  <a:pt x="81457" y="57150"/>
                  <a:pt x="76200" y="57150"/>
                </a:cubicBezTo>
                <a:cubicBezTo>
                  <a:pt x="70943" y="57150"/>
                  <a:pt x="66675" y="52882"/>
                  <a:pt x="66675" y="47625"/>
                </a:cubicBezTo>
                <a:close/>
                <a:moveTo>
                  <a:pt x="64294" y="66675"/>
                </a:moveTo>
                <a:lnTo>
                  <a:pt x="78581" y="66675"/>
                </a:lnTo>
                <a:cubicBezTo>
                  <a:pt x="82540" y="66675"/>
                  <a:pt x="85725" y="69860"/>
                  <a:pt x="85725" y="73819"/>
                </a:cubicBezTo>
                <a:lnTo>
                  <a:pt x="85725" y="100013"/>
                </a:lnTo>
                <a:lnTo>
                  <a:pt x="88106" y="100013"/>
                </a:lnTo>
                <a:cubicBezTo>
                  <a:pt x="92065" y="100013"/>
                  <a:pt x="95250" y="103197"/>
                  <a:pt x="95250" y="107156"/>
                </a:cubicBezTo>
                <a:cubicBezTo>
                  <a:pt x="95250" y="111115"/>
                  <a:pt x="92065" y="114300"/>
                  <a:pt x="88106" y="114300"/>
                </a:cubicBezTo>
                <a:lnTo>
                  <a:pt x="64294" y="114300"/>
                </a:lnTo>
                <a:cubicBezTo>
                  <a:pt x="60335" y="114300"/>
                  <a:pt x="57150" y="111115"/>
                  <a:pt x="57150" y="107156"/>
                </a:cubicBezTo>
                <a:cubicBezTo>
                  <a:pt x="57150" y="103197"/>
                  <a:pt x="60335" y="100013"/>
                  <a:pt x="64294" y="100013"/>
                </a:cubicBezTo>
                <a:lnTo>
                  <a:pt x="71438" y="100013"/>
                </a:lnTo>
                <a:lnTo>
                  <a:pt x="71438" y="80962"/>
                </a:lnTo>
                <a:lnTo>
                  <a:pt x="64294" y="80962"/>
                </a:lnTo>
                <a:cubicBezTo>
                  <a:pt x="60335" y="80962"/>
                  <a:pt x="57150" y="77778"/>
                  <a:pt x="57150" y="73819"/>
                </a:cubicBezTo>
                <a:cubicBezTo>
                  <a:pt x="57150" y="69860"/>
                  <a:pt x="60335" y="66675"/>
                  <a:pt x="64294" y="66675"/>
                </a:cubicBezTo>
                <a:close/>
              </a:path>
            </a:pathLst>
          </a:custGeom>
          <a:solidFill>
            <a:srgbClr val="00D2BE"/>
          </a:solidFill>
          <a:ln/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solidFill>
          <a:srgbClr val="1A1D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381000" y="381000"/>
            <a:ext cx="38100" cy="304800"/>
          </a:xfrm>
          <a:custGeom>
            <a:avLst/>
            <a:gdLst/>
            <a:ahLst/>
            <a:cxnLst/>
            <a:rect l="l" t="t" r="r" b="b"/>
            <a:pathLst>
              <a:path w="38100" h="304800">
                <a:moveTo>
                  <a:pt x="0" y="0"/>
                </a:moveTo>
                <a:lnTo>
                  <a:pt x="38100" y="0"/>
                </a:lnTo>
                <a:lnTo>
                  <a:pt x="38100" y="304800"/>
                </a:lnTo>
                <a:lnTo>
                  <a:pt x="0" y="304800"/>
                </a:lnTo>
                <a:lnTo>
                  <a:pt x="0" y="0"/>
                </a:lnTo>
                <a:close/>
              </a:path>
            </a:pathLst>
          </a:custGeom>
          <a:solidFill>
            <a:srgbClr val="00D2BE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3" name="Text 1"/>
          <p:cNvSpPr/>
          <p:nvPr/>
        </p:nvSpPr>
        <p:spPr>
          <a:xfrm>
            <a:off x="533400" y="438150"/>
            <a:ext cx="136207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50" b="1" kern="0" spc="53" dirty="0">
                <a:solidFill>
                  <a:srgbClr val="00D2B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SHOWCASE &amp; TIPS</a:t>
            </a:r>
            <a:endParaRPr lang="en-US" sz="1600" dirty="0"/>
          </a:p>
        </p:txBody>
      </p:sp>
      <p:sp>
        <p:nvSpPr>
          <p:cNvPr id="4" name="Text 2"/>
          <p:cNvSpPr/>
          <p:nvPr/>
        </p:nvSpPr>
        <p:spPr>
          <a:xfrm>
            <a:off x="381000" y="723900"/>
            <a:ext cx="116586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80000"/>
              </a:lnSpc>
            </a:pPr>
            <a:r>
              <a:rPr lang="en-US" sz="3600" b="1" dirty="0">
                <a:solidFill>
                  <a:srgbClr val="E0E2E5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实际案例与新手建议</a:t>
            </a:r>
            <a:endParaRPr lang="en-US" sz="1600" dirty="0"/>
          </a:p>
        </p:txBody>
      </p:sp>
      <p:sp>
        <p:nvSpPr>
          <p:cNvPr id="5" name="Shape 3"/>
          <p:cNvSpPr/>
          <p:nvPr/>
        </p:nvSpPr>
        <p:spPr>
          <a:xfrm>
            <a:off x="385763" y="1262063"/>
            <a:ext cx="5629275" cy="5210175"/>
          </a:xfrm>
          <a:custGeom>
            <a:avLst/>
            <a:gdLst/>
            <a:ahLst/>
            <a:cxnLst/>
            <a:rect l="l" t="t" r="r" b="b"/>
            <a:pathLst>
              <a:path w="5629275" h="5210175">
                <a:moveTo>
                  <a:pt x="114311" y="0"/>
                </a:moveTo>
                <a:lnTo>
                  <a:pt x="5514964" y="0"/>
                </a:lnTo>
                <a:cubicBezTo>
                  <a:pt x="5578096" y="0"/>
                  <a:pt x="5629275" y="51179"/>
                  <a:pt x="5629275" y="114311"/>
                </a:cubicBezTo>
                <a:lnTo>
                  <a:pt x="5629275" y="5095864"/>
                </a:lnTo>
                <a:cubicBezTo>
                  <a:pt x="5629275" y="5158996"/>
                  <a:pt x="5578096" y="5210175"/>
                  <a:pt x="5514964" y="5210175"/>
                </a:cubicBezTo>
                <a:lnTo>
                  <a:pt x="114311" y="5210175"/>
                </a:lnTo>
                <a:cubicBezTo>
                  <a:pt x="51179" y="5210175"/>
                  <a:pt x="0" y="5158996"/>
                  <a:pt x="0" y="5095864"/>
                </a:cubicBezTo>
                <a:lnTo>
                  <a:pt x="0" y="114311"/>
                </a:lnTo>
                <a:cubicBezTo>
                  <a:pt x="0" y="51221"/>
                  <a:pt x="51221" y="0"/>
                  <a:pt x="114311" y="0"/>
                </a:cubicBezTo>
                <a:close/>
              </a:path>
            </a:pathLst>
          </a:custGeom>
          <a:solidFill>
            <a:srgbClr val="2D3136">
              <a:alpha val="50196"/>
            </a:srgbClr>
          </a:solidFill>
          <a:ln w="12700">
            <a:solidFill>
              <a:srgbClr val="4A6D8C">
                <a:alpha val="30196"/>
              </a:srgbClr>
            </a:solidFill>
            <a:prstDash val="soli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6" name="Shape 4"/>
          <p:cNvSpPr/>
          <p:nvPr/>
        </p:nvSpPr>
        <p:spPr>
          <a:xfrm>
            <a:off x="557213" y="1457325"/>
            <a:ext cx="257175" cy="228600"/>
          </a:xfrm>
          <a:custGeom>
            <a:avLst/>
            <a:gdLst/>
            <a:ahLst/>
            <a:cxnLst/>
            <a:rect l="l" t="t" r="r" b="b"/>
            <a:pathLst>
              <a:path w="257175" h="228600">
                <a:moveTo>
                  <a:pt x="42863" y="42863"/>
                </a:moveTo>
                <a:cubicBezTo>
                  <a:pt x="42863" y="27102"/>
                  <a:pt x="55677" y="14288"/>
                  <a:pt x="71438" y="14288"/>
                </a:cubicBezTo>
                <a:lnTo>
                  <a:pt x="214313" y="14288"/>
                </a:lnTo>
                <a:cubicBezTo>
                  <a:pt x="230073" y="14288"/>
                  <a:pt x="242888" y="27102"/>
                  <a:pt x="242888" y="42863"/>
                </a:cubicBezTo>
                <a:lnTo>
                  <a:pt x="242888" y="157163"/>
                </a:lnTo>
                <a:cubicBezTo>
                  <a:pt x="242888" y="172923"/>
                  <a:pt x="230073" y="185738"/>
                  <a:pt x="214313" y="185738"/>
                </a:cubicBezTo>
                <a:lnTo>
                  <a:pt x="71438" y="185738"/>
                </a:lnTo>
                <a:cubicBezTo>
                  <a:pt x="55677" y="185738"/>
                  <a:pt x="42863" y="172923"/>
                  <a:pt x="42863" y="157163"/>
                </a:cubicBezTo>
                <a:lnTo>
                  <a:pt x="42863" y="42863"/>
                </a:lnTo>
                <a:close/>
                <a:moveTo>
                  <a:pt x="10716" y="57150"/>
                </a:moveTo>
                <a:cubicBezTo>
                  <a:pt x="16654" y="57150"/>
                  <a:pt x="21431" y="61927"/>
                  <a:pt x="21431" y="67866"/>
                </a:cubicBezTo>
                <a:lnTo>
                  <a:pt x="21431" y="200025"/>
                </a:lnTo>
                <a:cubicBezTo>
                  <a:pt x="21431" y="203954"/>
                  <a:pt x="24646" y="207169"/>
                  <a:pt x="28575" y="207169"/>
                </a:cubicBezTo>
                <a:lnTo>
                  <a:pt x="189309" y="207169"/>
                </a:lnTo>
                <a:cubicBezTo>
                  <a:pt x="195248" y="207169"/>
                  <a:pt x="200025" y="211946"/>
                  <a:pt x="200025" y="217884"/>
                </a:cubicBezTo>
                <a:cubicBezTo>
                  <a:pt x="200025" y="223823"/>
                  <a:pt x="195248" y="228600"/>
                  <a:pt x="189309" y="228600"/>
                </a:cubicBezTo>
                <a:lnTo>
                  <a:pt x="28575" y="228600"/>
                </a:lnTo>
                <a:cubicBezTo>
                  <a:pt x="12814" y="228600"/>
                  <a:pt x="0" y="215786"/>
                  <a:pt x="0" y="200025"/>
                </a:cubicBezTo>
                <a:lnTo>
                  <a:pt x="0" y="67866"/>
                </a:lnTo>
                <a:cubicBezTo>
                  <a:pt x="0" y="61927"/>
                  <a:pt x="4777" y="57150"/>
                  <a:pt x="10716" y="57150"/>
                </a:cubicBezTo>
                <a:close/>
                <a:moveTo>
                  <a:pt x="85725" y="71438"/>
                </a:moveTo>
                <a:cubicBezTo>
                  <a:pt x="93610" y="71438"/>
                  <a:pt x="100013" y="65035"/>
                  <a:pt x="100013" y="57150"/>
                </a:cubicBezTo>
                <a:cubicBezTo>
                  <a:pt x="100013" y="49265"/>
                  <a:pt x="93610" y="42863"/>
                  <a:pt x="85725" y="42863"/>
                </a:cubicBezTo>
                <a:cubicBezTo>
                  <a:pt x="77840" y="42863"/>
                  <a:pt x="71438" y="49265"/>
                  <a:pt x="71438" y="57150"/>
                </a:cubicBezTo>
                <a:cubicBezTo>
                  <a:pt x="71438" y="65035"/>
                  <a:pt x="77840" y="71438"/>
                  <a:pt x="85725" y="71438"/>
                </a:cubicBezTo>
                <a:close/>
                <a:moveTo>
                  <a:pt x="173459" y="76572"/>
                </a:moveTo>
                <a:cubicBezTo>
                  <a:pt x="171495" y="73402"/>
                  <a:pt x="168057" y="71438"/>
                  <a:pt x="164306" y="71438"/>
                </a:cubicBezTo>
                <a:cubicBezTo>
                  <a:pt x="160556" y="71438"/>
                  <a:pt x="157118" y="73402"/>
                  <a:pt x="155153" y="76572"/>
                </a:cubicBezTo>
                <a:lnTo>
                  <a:pt x="130016" y="117693"/>
                </a:lnTo>
                <a:lnTo>
                  <a:pt x="119077" y="104031"/>
                </a:lnTo>
                <a:cubicBezTo>
                  <a:pt x="117024" y="101486"/>
                  <a:pt x="113987" y="100013"/>
                  <a:pt x="110728" y="100013"/>
                </a:cubicBezTo>
                <a:cubicBezTo>
                  <a:pt x="107469" y="100013"/>
                  <a:pt x="104388" y="101486"/>
                  <a:pt x="102379" y="104031"/>
                </a:cubicBezTo>
                <a:lnTo>
                  <a:pt x="73804" y="139750"/>
                </a:lnTo>
                <a:cubicBezTo>
                  <a:pt x="71214" y="142964"/>
                  <a:pt x="70723" y="147384"/>
                  <a:pt x="72509" y="151090"/>
                </a:cubicBezTo>
                <a:cubicBezTo>
                  <a:pt x="74295" y="154796"/>
                  <a:pt x="78045" y="157163"/>
                  <a:pt x="82153" y="157163"/>
                </a:cubicBezTo>
                <a:lnTo>
                  <a:pt x="203597" y="157163"/>
                </a:lnTo>
                <a:cubicBezTo>
                  <a:pt x="207481" y="157163"/>
                  <a:pt x="211053" y="155064"/>
                  <a:pt x="212928" y="151671"/>
                </a:cubicBezTo>
                <a:cubicBezTo>
                  <a:pt x="214804" y="148277"/>
                  <a:pt x="214759" y="144170"/>
                  <a:pt x="212705" y="140821"/>
                </a:cubicBezTo>
                <a:lnTo>
                  <a:pt x="173415" y="76527"/>
                </a:lnTo>
                <a:close/>
              </a:path>
            </a:pathLst>
          </a:custGeom>
          <a:solidFill>
            <a:srgbClr val="00D2BE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7" name="Text 5"/>
          <p:cNvSpPr/>
          <p:nvPr/>
        </p:nvSpPr>
        <p:spPr>
          <a:xfrm>
            <a:off x="828675" y="1419225"/>
            <a:ext cx="51435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1800" b="1" dirty="0">
                <a:solidFill>
                  <a:srgbClr val="00D2BE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实际打印案例</a:t>
            </a:r>
            <a:endParaRPr lang="en-US" sz="1600" dirty="0"/>
          </a:p>
        </p:txBody>
      </p:sp>
      <p:sp>
        <p:nvSpPr>
          <p:cNvPr id="8" name="Shape 6"/>
          <p:cNvSpPr/>
          <p:nvPr/>
        </p:nvSpPr>
        <p:spPr>
          <a:xfrm>
            <a:off x="542925" y="1838325"/>
            <a:ext cx="2600325" cy="1905000"/>
          </a:xfrm>
          <a:custGeom>
            <a:avLst/>
            <a:gdLst/>
            <a:ahLst/>
            <a:cxnLst/>
            <a:rect l="l" t="t" r="r" b="b"/>
            <a:pathLst>
              <a:path w="2600325" h="1905000">
                <a:moveTo>
                  <a:pt x="76200" y="0"/>
                </a:moveTo>
                <a:lnTo>
                  <a:pt x="2524125" y="0"/>
                </a:lnTo>
                <a:cubicBezTo>
                  <a:pt x="2566181" y="0"/>
                  <a:pt x="2600325" y="34144"/>
                  <a:pt x="2600325" y="76200"/>
                </a:cubicBezTo>
                <a:lnTo>
                  <a:pt x="2600325" y="1828800"/>
                </a:lnTo>
                <a:cubicBezTo>
                  <a:pt x="2600325" y="1870856"/>
                  <a:pt x="2566181" y="1905000"/>
                  <a:pt x="2524125" y="1905000"/>
                </a:cubicBezTo>
                <a:lnTo>
                  <a:pt x="76200" y="1905000"/>
                </a:lnTo>
                <a:cubicBezTo>
                  <a:pt x="34144" y="1905000"/>
                  <a:pt x="0" y="1870856"/>
                  <a:pt x="0" y="1828800"/>
                </a:cubicBezTo>
                <a:lnTo>
                  <a:pt x="0" y="76200"/>
                </a:lnTo>
                <a:cubicBezTo>
                  <a:pt x="0" y="34144"/>
                  <a:pt x="34144" y="0"/>
                  <a:pt x="76200" y="0"/>
                </a:cubicBezTo>
                <a:close/>
              </a:path>
            </a:pathLst>
          </a:custGeom>
          <a:solidFill>
            <a:srgbClr val="1A1D21">
              <a:alpha val="50196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pic>
        <p:nvPicPr>
          <p:cNvPr id="9" name="Image 0"/>
          <p:cNvPicPr>
            <a:picLocks noChangeAspect="1"/>
          </p:cNvPicPr>
          <p:nvPr/>
        </p:nvPicPr>
        <p:blipFill>
          <a:blip r:embed="rId3"/>
          <a:srcRect t="26587" b="26587"/>
          <a:stretch/>
        </p:blipFill>
        <p:spPr>
          <a:xfrm>
            <a:off x="542925" y="1838325"/>
            <a:ext cx="2600325" cy="914400"/>
          </a:xfrm>
          <a:prstGeom prst="roundRect">
            <a:avLst>
              <a:gd name="adj" fmla="val 0"/>
            </a:avLst>
          </a:prstGeom>
        </p:spPr>
      </p:pic>
      <p:sp>
        <p:nvSpPr>
          <p:cNvPr id="10" name="Shape 7"/>
          <p:cNvSpPr/>
          <p:nvPr/>
        </p:nvSpPr>
        <p:spPr>
          <a:xfrm>
            <a:off x="659606" y="2914650"/>
            <a:ext cx="166688" cy="133350"/>
          </a:xfrm>
          <a:custGeom>
            <a:avLst/>
            <a:gdLst/>
            <a:ahLst/>
            <a:cxnLst/>
            <a:rect l="l" t="t" r="r" b="b"/>
            <a:pathLst>
              <a:path w="166688" h="133350">
                <a:moveTo>
                  <a:pt x="108321" y="54825"/>
                </a:moveTo>
                <a:cubicBezTo>
                  <a:pt x="111498" y="53965"/>
                  <a:pt x="114832" y="55476"/>
                  <a:pt x="116265" y="58419"/>
                </a:cubicBezTo>
                <a:lnTo>
                  <a:pt x="121109" y="68212"/>
                </a:lnTo>
                <a:cubicBezTo>
                  <a:pt x="123792" y="68576"/>
                  <a:pt x="126422" y="69306"/>
                  <a:pt x="128896" y="70321"/>
                </a:cubicBezTo>
                <a:lnTo>
                  <a:pt x="138012" y="64253"/>
                </a:lnTo>
                <a:cubicBezTo>
                  <a:pt x="140747" y="62430"/>
                  <a:pt x="144367" y="62794"/>
                  <a:pt x="146685" y="65112"/>
                </a:cubicBezTo>
                <a:lnTo>
                  <a:pt x="151686" y="70113"/>
                </a:lnTo>
                <a:cubicBezTo>
                  <a:pt x="154004" y="72431"/>
                  <a:pt x="154368" y="76077"/>
                  <a:pt x="152545" y="78786"/>
                </a:cubicBezTo>
                <a:lnTo>
                  <a:pt x="146477" y="87876"/>
                </a:lnTo>
                <a:cubicBezTo>
                  <a:pt x="146971" y="89100"/>
                  <a:pt x="147414" y="90376"/>
                  <a:pt x="147779" y="91704"/>
                </a:cubicBezTo>
                <a:cubicBezTo>
                  <a:pt x="148144" y="93032"/>
                  <a:pt x="148378" y="94335"/>
                  <a:pt x="148560" y="95663"/>
                </a:cubicBezTo>
                <a:lnTo>
                  <a:pt x="158379" y="100507"/>
                </a:lnTo>
                <a:cubicBezTo>
                  <a:pt x="161322" y="101966"/>
                  <a:pt x="162833" y="105300"/>
                  <a:pt x="161973" y="108451"/>
                </a:cubicBezTo>
                <a:lnTo>
                  <a:pt x="160150" y="115275"/>
                </a:lnTo>
                <a:cubicBezTo>
                  <a:pt x="159291" y="118426"/>
                  <a:pt x="156348" y="120562"/>
                  <a:pt x="153066" y="120354"/>
                </a:cubicBezTo>
                <a:lnTo>
                  <a:pt x="142127" y="119650"/>
                </a:lnTo>
                <a:cubicBezTo>
                  <a:pt x="140486" y="121760"/>
                  <a:pt x="138585" y="123713"/>
                  <a:pt x="136423" y="125380"/>
                </a:cubicBezTo>
                <a:lnTo>
                  <a:pt x="137127" y="136293"/>
                </a:lnTo>
                <a:cubicBezTo>
                  <a:pt x="137335" y="139575"/>
                  <a:pt x="135199" y="142544"/>
                  <a:pt x="132048" y="143377"/>
                </a:cubicBezTo>
                <a:lnTo>
                  <a:pt x="125224" y="145200"/>
                </a:lnTo>
                <a:cubicBezTo>
                  <a:pt x="122047" y="146060"/>
                  <a:pt x="118739" y="144549"/>
                  <a:pt x="117280" y="141606"/>
                </a:cubicBezTo>
                <a:lnTo>
                  <a:pt x="112436" y="131813"/>
                </a:lnTo>
                <a:cubicBezTo>
                  <a:pt x="109753" y="131449"/>
                  <a:pt x="107123" y="130719"/>
                  <a:pt x="104648" y="129704"/>
                </a:cubicBezTo>
                <a:lnTo>
                  <a:pt x="95533" y="135772"/>
                </a:lnTo>
                <a:cubicBezTo>
                  <a:pt x="92798" y="137595"/>
                  <a:pt x="89178" y="137231"/>
                  <a:pt x="86860" y="134913"/>
                </a:cubicBezTo>
                <a:lnTo>
                  <a:pt x="81859" y="129912"/>
                </a:lnTo>
                <a:cubicBezTo>
                  <a:pt x="79541" y="127594"/>
                  <a:pt x="79177" y="123974"/>
                  <a:pt x="81000" y="121239"/>
                </a:cubicBezTo>
                <a:lnTo>
                  <a:pt x="87068" y="112123"/>
                </a:lnTo>
                <a:cubicBezTo>
                  <a:pt x="86573" y="110899"/>
                  <a:pt x="86131" y="109623"/>
                  <a:pt x="85766" y="108295"/>
                </a:cubicBezTo>
                <a:cubicBezTo>
                  <a:pt x="85401" y="106966"/>
                  <a:pt x="85167" y="105638"/>
                  <a:pt x="84985" y="104336"/>
                </a:cubicBezTo>
                <a:lnTo>
                  <a:pt x="75166" y="99492"/>
                </a:lnTo>
                <a:cubicBezTo>
                  <a:pt x="72223" y="98033"/>
                  <a:pt x="70738" y="94699"/>
                  <a:pt x="71571" y="91548"/>
                </a:cubicBezTo>
                <a:lnTo>
                  <a:pt x="73395" y="84724"/>
                </a:lnTo>
                <a:cubicBezTo>
                  <a:pt x="74254" y="81573"/>
                  <a:pt x="77197" y="79437"/>
                  <a:pt x="80479" y="79645"/>
                </a:cubicBezTo>
                <a:lnTo>
                  <a:pt x="91392" y="80349"/>
                </a:lnTo>
                <a:cubicBezTo>
                  <a:pt x="93032" y="78239"/>
                  <a:pt x="94934" y="76286"/>
                  <a:pt x="97095" y="74619"/>
                </a:cubicBezTo>
                <a:lnTo>
                  <a:pt x="96392" y="63732"/>
                </a:lnTo>
                <a:cubicBezTo>
                  <a:pt x="96184" y="60450"/>
                  <a:pt x="98320" y="57481"/>
                  <a:pt x="101471" y="56648"/>
                </a:cubicBezTo>
                <a:lnTo>
                  <a:pt x="108295" y="54825"/>
                </a:lnTo>
                <a:close/>
                <a:moveTo>
                  <a:pt x="116785" y="88553"/>
                </a:moveTo>
                <a:cubicBezTo>
                  <a:pt x="110461" y="88560"/>
                  <a:pt x="105331" y="93701"/>
                  <a:pt x="105339" y="100026"/>
                </a:cubicBezTo>
                <a:cubicBezTo>
                  <a:pt x="105346" y="106350"/>
                  <a:pt x="110487" y="111479"/>
                  <a:pt x="116811" y="111472"/>
                </a:cubicBezTo>
                <a:cubicBezTo>
                  <a:pt x="123136" y="111465"/>
                  <a:pt x="128265" y="106324"/>
                  <a:pt x="128258" y="99999"/>
                </a:cubicBezTo>
                <a:cubicBezTo>
                  <a:pt x="128251" y="93675"/>
                  <a:pt x="123110" y="88546"/>
                  <a:pt x="116785" y="88553"/>
                </a:cubicBezTo>
                <a:close/>
                <a:moveTo>
                  <a:pt x="58575" y="-11850"/>
                </a:moveTo>
                <a:lnTo>
                  <a:pt x="65399" y="-10027"/>
                </a:lnTo>
                <a:cubicBezTo>
                  <a:pt x="68550" y="-9168"/>
                  <a:pt x="70686" y="-6199"/>
                  <a:pt x="70478" y="-2943"/>
                </a:cubicBezTo>
                <a:lnTo>
                  <a:pt x="69774" y="7944"/>
                </a:lnTo>
                <a:cubicBezTo>
                  <a:pt x="71936" y="9611"/>
                  <a:pt x="73837" y="11538"/>
                  <a:pt x="75478" y="13674"/>
                </a:cubicBezTo>
                <a:lnTo>
                  <a:pt x="86417" y="12970"/>
                </a:lnTo>
                <a:cubicBezTo>
                  <a:pt x="89673" y="12762"/>
                  <a:pt x="92642" y="14898"/>
                  <a:pt x="93501" y="18049"/>
                </a:cubicBezTo>
                <a:lnTo>
                  <a:pt x="95324" y="24873"/>
                </a:lnTo>
                <a:cubicBezTo>
                  <a:pt x="96158" y="28024"/>
                  <a:pt x="94673" y="31358"/>
                  <a:pt x="91730" y="32817"/>
                </a:cubicBezTo>
                <a:lnTo>
                  <a:pt x="81911" y="37661"/>
                </a:lnTo>
                <a:cubicBezTo>
                  <a:pt x="81729" y="38989"/>
                  <a:pt x="81469" y="40318"/>
                  <a:pt x="81130" y="41620"/>
                </a:cubicBezTo>
                <a:cubicBezTo>
                  <a:pt x="80791" y="42922"/>
                  <a:pt x="80323" y="44224"/>
                  <a:pt x="79828" y="45448"/>
                </a:cubicBezTo>
                <a:lnTo>
                  <a:pt x="85896" y="54564"/>
                </a:lnTo>
                <a:cubicBezTo>
                  <a:pt x="87719" y="57299"/>
                  <a:pt x="87355" y="60919"/>
                  <a:pt x="85037" y="63237"/>
                </a:cubicBezTo>
                <a:lnTo>
                  <a:pt x="80036" y="68238"/>
                </a:lnTo>
                <a:cubicBezTo>
                  <a:pt x="77718" y="70556"/>
                  <a:pt x="74098" y="70920"/>
                  <a:pt x="71363" y="69097"/>
                </a:cubicBezTo>
                <a:lnTo>
                  <a:pt x="62247" y="63029"/>
                </a:lnTo>
                <a:cubicBezTo>
                  <a:pt x="59773" y="64044"/>
                  <a:pt x="57143" y="64774"/>
                  <a:pt x="54460" y="65138"/>
                </a:cubicBezTo>
                <a:lnTo>
                  <a:pt x="49616" y="74931"/>
                </a:lnTo>
                <a:cubicBezTo>
                  <a:pt x="48157" y="77874"/>
                  <a:pt x="44823" y="79359"/>
                  <a:pt x="41672" y="78525"/>
                </a:cubicBezTo>
                <a:lnTo>
                  <a:pt x="34848" y="76702"/>
                </a:lnTo>
                <a:cubicBezTo>
                  <a:pt x="31671" y="75843"/>
                  <a:pt x="29561" y="72874"/>
                  <a:pt x="29769" y="69618"/>
                </a:cubicBezTo>
                <a:lnTo>
                  <a:pt x="30473" y="58705"/>
                </a:lnTo>
                <a:cubicBezTo>
                  <a:pt x="28311" y="57038"/>
                  <a:pt x="26410" y="55111"/>
                  <a:pt x="24769" y="52975"/>
                </a:cubicBezTo>
                <a:lnTo>
                  <a:pt x="13830" y="53679"/>
                </a:lnTo>
                <a:cubicBezTo>
                  <a:pt x="10574" y="53887"/>
                  <a:pt x="7605" y="51751"/>
                  <a:pt x="6746" y="48600"/>
                </a:cubicBezTo>
                <a:lnTo>
                  <a:pt x="4922" y="41776"/>
                </a:lnTo>
                <a:cubicBezTo>
                  <a:pt x="4089" y="38625"/>
                  <a:pt x="5574" y="35291"/>
                  <a:pt x="8517" y="33832"/>
                </a:cubicBezTo>
                <a:lnTo>
                  <a:pt x="18336" y="28988"/>
                </a:lnTo>
                <a:cubicBezTo>
                  <a:pt x="18518" y="27660"/>
                  <a:pt x="18778" y="26357"/>
                  <a:pt x="19117" y="25029"/>
                </a:cubicBezTo>
                <a:cubicBezTo>
                  <a:pt x="19482" y="23701"/>
                  <a:pt x="19898" y="22425"/>
                  <a:pt x="20419" y="21201"/>
                </a:cubicBezTo>
                <a:lnTo>
                  <a:pt x="14351" y="12111"/>
                </a:lnTo>
                <a:cubicBezTo>
                  <a:pt x="12528" y="9376"/>
                  <a:pt x="12892" y="5756"/>
                  <a:pt x="15210" y="3438"/>
                </a:cubicBezTo>
                <a:lnTo>
                  <a:pt x="20211" y="-1563"/>
                </a:lnTo>
                <a:cubicBezTo>
                  <a:pt x="22529" y="-3881"/>
                  <a:pt x="26149" y="-4245"/>
                  <a:pt x="28884" y="-2422"/>
                </a:cubicBezTo>
                <a:lnTo>
                  <a:pt x="38000" y="3646"/>
                </a:lnTo>
                <a:cubicBezTo>
                  <a:pt x="40474" y="2631"/>
                  <a:pt x="43104" y="1901"/>
                  <a:pt x="45787" y="1537"/>
                </a:cubicBezTo>
                <a:lnTo>
                  <a:pt x="50631" y="-8256"/>
                </a:lnTo>
                <a:cubicBezTo>
                  <a:pt x="52090" y="-11199"/>
                  <a:pt x="55398" y="-12684"/>
                  <a:pt x="58575" y="-11850"/>
                </a:cubicBezTo>
                <a:close/>
                <a:moveTo>
                  <a:pt x="50110" y="21878"/>
                </a:moveTo>
                <a:cubicBezTo>
                  <a:pt x="43786" y="21878"/>
                  <a:pt x="38651" y="27013"/>
                  <a:pt x="38651" y="33337"/>
                </a:cubicBezTo>
                <a:cubicBezTo>
                  <a:pt x="38651" y="39662"/>
                  <a:pt x="43786" y="44797"/>
                  <a:pt x="50110" y="44797"/>
                </a:cubicBezTo>
                <a:cubicBezTo>
                  <a:pt x="56435" y="44797"/>
                  <a:pt x="61570" y="39662"/>
                  <a:pt x="61570" y="33337"/>
                </a:cubicBezTo>
                <a:cubicBezTo>
                  <a:pt x="61570" y="27013"/>
                  <a:pt x="56435" y="21878"/>
                  <a:pt x="50110" y="21878"/>
                </a:cubicBezTo>
                <a:close/>
              </a:path>
            </a:pathLst>
          </a:custGeom>
          <a:solidFill>
            <a:srgbClr val="4A6D8C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11" name="Text 8"/>
          <p:cNvSpPr/>
          <p:nvPr/>
        </p:nvSpPr>
        <p:spPr>
          <a:xfrm>
            <a:off x="828675" y="2867025"/>
            <a:ext cx="2276475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b="1" dirty="0">
                <a:solidFill>
                  <a:srgbClr val="E0E2E5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机械结构件</a:t>
            </a:r>
            <a:endParaRPr lang="en-US" sz="1600" dirty="0"/>
          </a:p>
        </p:txBody>
      </p:sp>
      <p:sp>
        <p:nvSpPr>
          <p:cNvPr id="12" name="Text 9"/>
          <p:cNvSpPr/>
          <p:nvPr/>
        </p:nvSpPr>
        <p:spPr>
          <a:xfrm>
            <a:off x="657225" y="3133725"/>
            <a:ext cx="243840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50" dirty="0">
                <a:solidFill>
                  <a:srgbClr val="E0E2E5">
                    <a:alpha val="7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齿轮、支架等功能性零件</a:t>
            </a:r>
            <a:endParaRPr lang="en-US" sz="1600" dirty="0"/>
          </a:p>
        </p:txBody>
      </p:sp>
      <p:sp>
        <p:nvSpPr>
          <p:cNvPr id="13" name="Shape 10"/>
          <p:cNvSpPr/>
          <p:nvPr/>
        </p:nvSpPr>
        <p:spPr>
          <a:xfrm>
            <a:off x="3257550" y="1838325"/>
            <a:ext cx="2600325" cy="1905000"/>
          </a:xfrm>
          <a:custGeom>
            <a:avLst/>
            <a:gdLst/>
            <a:ahLst/>
            <a:cxnLst/>
            <a:rect l="l" t="t" r="r" b="b"/>
            <a:pathLst>
              <a:path w="2600325" h="1905000">
                <a:moveTo>
                  <a:pt x="76200" y="0"/>
                </a:moveTo>
                <a:lnTo>
                  <a:pt x="2524125" y="0"/>
                </a:lnTo>
                <a:cubicBezTo>
                  <a:pt x="2566181" y="0"/>
                  <a:pt x="2600325" y="34144"/>
                  <a:pt x="2600325" y="76200"/>
                </a:cubicBezTo>
                <a:lnTo>
                  <a:pt x="2600325" y="1828800"/>
                </a:lnTo>
                <a:cubicBezTo>
                  <a:pt x="2600325" y="1870856"/>
                  <a:pt x="2566181" y="1905000"/>
                  <a:pt x="2524125" y="1905000"/>
                </a:cubicBezTo>
                <a:lnTo>
                  <a:pt x="76200" y="1905000"/>
                </a:lnTo>
                <a:cubicBezTo>
                  <a:pt x="34144" y="1905000"/>
                  <a:pt x="0" y="1870856"/>
                  <a:pt x="0" y="1828800"/>
                </a:cubicBezTo>
                <a:lnTo>
                  <a:pt x="0" y="76200"/>
                </a:lnTo>
                <a:cubicBezTo>
                  <a:pt x="0" y="34144"/>
                  <a:pt x="34144" y="0"/>
                  <a:pt x="76200" y="0"/>
                </a:cubicBezTo>
                <a:close/>
              </a:path>
            </a:pathLst>
          </a:custGeom>
          <a:solidFill>
            <a:srgbClr val="1A1D21">
              <a:alpha val="50196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pic>
        <p:nvPicPr>
          <p:cNvPr id="14" name="Image 1" descr="https://kimi-web-img.moonshot.cn/img/fbi.cults3d.com/ccd315fe8e2a87174214b2885f2cdb5d66d1d969.jpg"/>
          <p:cNvPicPr>
            <a:picLocks noChangeAspect="1"/>
          </p:cNvPicPr>
          <p:nvPr/>
        </p:nvPicPr>
        <p:blipFill>
          <a:blip r:embed="rId4"/>
          <a:srcRect t="32418" b="32418"/>
          <a:stretch/>
        </p:blipFill>
        <p:spPr>
          <a:xfrm>
            <a:off x="3257550" y="1838325"/>
            <a:ext cx="2600325" cy="914400"/>
          </a:xfrm>
          <a:prstGeom prst="roundRect">
            <a:avLst>
              <a:gd name="adj" fmla="val 0"/>
            </a:avLst>
          </a:prstGeom>
        </p:spPr>
      </p:pic>
      <p:sp>
        <p:nvSpPr>
          <p:cNvPr id="15" name="Shape 11"/>
          <p:cNvSpPr/>
          <p:nvPr/>
        </p:nvSpPr>
        <p:spPr>
          <a:xfrm>
            <a:off x="3407569" y="2914650"/>
            <a:ext cx="100013" cy="133350"/>
          </a:xfrm>
          <a:custGeom>
            <a:avLst/>
            <a:gdLst/>
            <a:ahLst/>
            <a:cxnLst/>
            <a:rect l="l" t="t" r="r" b="b"/>
            <a:pathLst>
              <a:path w="100013" h="133350">
                <a:moveTo>
                  <a:pt x="4167" y="16669"/>
                </a:moveTo>
                <a:cubicBezTo>
                  <a:pt x="4167" y="7475"/>
                  <a:pt x="11642" y="0"/>
                  <a:pt x="20836" y="0"/>
                </a:cubicBezTo>
                <a:lnTo>
                  <a:pt x="79177" y="0"/>
                </a:lnTo>
                <a:cubicBezTo>
                  <a:pt x="88370" y="0"/>
                  <a:pt x="95845" y="7475"/>
                  <a:pt x="95845" y="16669"/>
                </a:cubicBezTo>
                <a:lnTo>
                  <a:pt x="95845" y="116681"/>
                </a:lnTo>
                <a:cubicBezTo>
                  <a:pt x="95845" y="125875"/>
                  <a:pt x="88370" y="133350"/>
                  <a:pt x="79177" y="133350"/>
                </a:cubicBezTo>
                <a:lnTo>
                  <a:pt x="20836" y="133350"/>
                </a:lnTo>
                <a:cubicBezTo>
                  <a:pt x="11642" y="133350"/>
                  <a:pt x="4167" y="125875"/>
                  <a:pt x="4167" y="116681"/>
                </a:cubicBezTo>
                <a:lnTo>
                  <a:pt x="4167" y="16669"/>
                </a:lnTo>
                <a:close/>
                <a:moveTo>
                  <a:pt x="20836" y="16669"/>
                </a:moveTo>
                <a:lnTo>
                  <a:pt x="20836" y="95845"/>
                </a:lnTo>
                <a:lnTo>
                  <a:pt x="79177" y="95845"/>
                </a:lnTo>
                <a:lnTo>
                  <a:pt x="79177" y="16669"/>
                </a:lnTo>
                <a:lnTo>
                  <a:pt x="20836" y="16669"/>
                </a:lnTo>
                <a:close/>
                <a:moveTo>
                  <a:pt x="50006" y="122932"/>
                </a:moveTo>
                <a:cubicBezTo>
                  <a:pt x="54616" y="122932"/>
                  <a:pt x="58341" y="119208"/>
                  <a:pt x="58341" y="114598"/>
                </a:cubicBezTo>
                <a:cubicBezTo>
                  <a:pt x="58341" y="109988"/>
                  <a:pt x="54616" y="106263"/>
                  <a:pt x="50006" y="106263"/>
                </a:cubicBezTo>
                <a:cubicBezTo>
                  <a:pt x="45396" y="106263"/>
                  <a:pt x="41672" y="109988"/>
                  <a:pt x="41672" y="114598"/>
                </a:cubicBezTo>
                <a:cubicBezTo>
                  <a:pt x="41672" y="119208"/>
                  <a:pt x="45396" y="122932"/>
                  <a:pt x="50006" y="122932"/>
                </a:cubicBezTo>
                <a:close/>
              </a:path>
            </a:pathLst>
          </a:custGeom>
          <a:solidFill>
            <a:srgbClr val="00D2BE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16" name="Text 12"/>
          <p:cNvSpPr/>
          <p:nvPr/>
        </p:nvSpPr>
        <p:spPr>
          <a:xfrm>
            <a:off x="3543300" y="2867025"/>
            <a:ext cx="2276475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b="1" dirty="0">
                <a:solidFill>
                  <a:srgbClr val="E0E2E5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手机支架</a:t>
            </a:r>
            <a:endParaRPr lang="en-US" sz="1600" dirty="0"/>
          </a:p>
        </p:txBody>
      </p:sp>
      <p:sp>
        <p:nvSpPr>
          <p:cNvPr id="17" name="Text 13"/>
          <p:cNvSpPr/>
          <p:nvPr/>
        </p:nvSpPr>
        <p:spPr>
          <a:xfrm>
            <a:off x="3371850" y="3133725"/>
            <a:ext cx="243840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50" dirty="0">
                <a:solidFill>
                  <a:srgbClr val="E0E2E5">
                    <a:alpha val="7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实用生活用品设计</a:t>
            </a:r>
            <a:endParaRPr lang="en-US" sz="1600" dirty="0"/>
          </a:p>
        </p:txBody>
      </p:sp>
      <p:sp>
        <p:nvSpPr>
          <p:cNvPr id="18" name="Shape 14"/>
          <p:cNvSpPr/>
          <p:nvPr/>
        </p:nvSpPr>
        <p:spPr>
          <a:xfrm>
            <a:off x="542925" y="3857625"/>
            <a:ext cx="2600325" cy="1905000"/>
          </a:xfrm>
          <a:custGeom>
            <a:avLst/>
            <a:gdLst/>
            <a:ahLst/>
            <a:cxnLst/>
            <a:rect l="l" t="t" r="r" b="b"/>
            <a:pathLst>
              <a:path w="2600325" h="1905000">
                <a:moveTo>
                  <a:pt x="76200" y="0"/>
                </a:moveTo>
                <a:lnTo>
                  <a:pt x="2524125" y="0"/>
                </a:lnTo>
                <a:cubicBezTo>
                  <a:pt x="2566181" y="0"/>
                  <a:pt x="2600325" y="34144"/>
                  <a:pt x="2600325" y="76200"/>
                </a:cubicBezTo>
                <a:lnTo>
                  <a:pt x="2600325" y="1828800"/>
                </a:lnTo>
                <a:cubicBezTo>
                  <a:pt x="2600325" y="1870856"/>
                  <a:pt x="2566181" y="1905000"/>
                  <a:pt x="2524125" y="1905000"/>
                </a:cubicBezTo>
                <a:lnTo>
                  <a:pt x="76200" y="1905000"/>
                </a:lnTo>
                <a:cubicBezTo>
                  <a:pt x="34144" y="1905000"/>
                  <a:pt x="0" y="1870856"/>
                  <a:pt x="0" y="1828800"/>
                </a:cubicBezTo>
                <a:lnTo>
                  <a:pt x="0" y="76200"/>
                </a:lnTo>
                <a:cubicBezTo>
                  <a:pt x="0" y="34144"/>
                  <a:pt x="34144" y="0"/>
                  <a:pt x="76200" y="0"/>
                </a:cubicBezTo>
                <a:close/>
              </a:path>
            </a:pathLst>
          </a:custGeom>
          <a:solidFill>
            <a:srgbClr val="1A1D21">
              <a:alpha val="50196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pic>
        <p:nvPicPr>
          <p:cNvPr id="19" name="Image 2" descr="https://kimi-web-img.moonshot.cn/img/lifeofanarchitect.com/34bd10273c12ec734b02b3a1d7ca0285766b7fc9.jpg"/>
          <p:cNvPicPr>
            <a:picLocks noChangeAspect="1"/>
          </p:cNvPicPr>
          <p:nvPr/>
        </p:nvPicPr>
        <p:blipFill>
          <a:blip r:embed="rId5"/>
          <a:srcRect t="29172" b="29172"/>
          <a:stretch/>
        </p:blipFill>
        <p:spPr>
          <a:xfrm>
            <a:off x="542925" y="3857625"/>
            <a:ext cx="2600325" cy="914400"/>
          </a:xfrm>
          <a:prstGeom prst="roundRect">
            <a:avLst>
              <a:gd name="adj" fmla="val 0"/>
            </a:avLst>
          </a:prstGeom>
        </p:spPr>
      </p:pic>
      <p:sp>
        <p:nvSpPr>
          <p:cNvPr id="20" name="Shape 15"/>
          <p:cNvSpPr/>
          <p:nvPr/>
        </p:nvSpPr>
        <p:spPr>
          <a:xfrm>
            <a:off x="692944" y="4933950"/>
            <a:ext cx="100013" cy="133350"/>
          </a:xfrm>
          <a:custGeom>
            <a:avLst/>
            <a:gdLst/>
            <a:ahLst/>
            <a:cxnLst/>
            <a:rect l="l" t="t" r="r" b="b"/>
            <a:pathLst>
              <a:path w="100013" h="133350">
                <a:moveTo>
                  <a:pt x="16669" y="0"/>
                </a:moveTo>
                <a:cubicBezTo>
                  <a:pt x="7475" y="0"/>
                  <a:pt x="0" y="7475"/>
                  <a:pt x="0" y="16669"/>
                </a:cubicBezTo>
                <a:lnTo>
                  <a:pt x="0" y="116681"/>
                </a:lnTo>
                <a:cubicBezTo>
                  <a:pt x="0" y="125875"/>
                  <a:pt x="7475" y="133350"/>
                  <a:pt x="16669" y="133350"/>
                </a:cubicBezTo>
                <a:lnTo>
                  <a:pt x="83344" y="133350"/>
                </a:lnTo>
                <a:cubicBezTo>
                  <a:pt x="92538" y="133350"/>
                  <a:pt x="100013" y="125875"/>
                  <a:pt x="100013" y="116681"/>
                </a:cubicBezTo>
                <a:lnTo>
                  <a:pt x="100013" y="16669"/>
                </a:lnTo>
                <a:cubicBezTo>
                  <a:pt x="100013" y="7475"/>
                  <a:pt x="92538" y="0"/>
                  <a:pt x="83344" y="0"/>
                </a:cubicBezTo>
                <a:lnTo>
                  <a:pt x="16669" y="0"/>
                </a:lnTo>
                <a:close/>
                <a:moveTo>
                  <a:pt x="45839" y="91678"/>
                </a:moveTo>
                <a:lnTo>
                  <a:pt x="54173" y="91678"/>
                </a:lnTo>
                <a:cubicBezTo>
                  <a:pt x="58783" y="91678"/>
                  <a:pt x="62508" y="95403"/>
                  <a:pt x="62508" y="100013"/>
                </a:cubicBezTo>
                <a:lnTo>
                  <a:pt x="62508" y="120848"/>
                </a:lnTo>
                <a:lnTo>
                  <a:pt x="37505" y="120848"/>
                </a:lnTo>
                <a:lnTo>
                  <a:pt x="37505" y="100013"/>
                </a:lnTo>
                <a:cubicBezTo>
                  <a:pt x="37505" y="95403"/>
                  <a:pt x="41229" y="91678"/>
                  <a:pt x="45839" y="91678"/>
                </a:cubicBezTo>
                <a:close/>
                <a:moveTo>
                  <a:pt x="25003" y="29170"/>
                </a:moveTo>
                <a:cubicBezTo>
                  <a:pt x="25003" y="26878"/>
                  <a:pt x="26878" y="25003"/>
                  <a:pt x="29170" y="25003"/>
                </a:cubicBezTo>
                <a:lnTo>
                  <a:pt x="37505" y="25003"/>
                </a:lnTo>
                <a:cubicBezTo>
                  <a:pt x="39797" y="25003"/>
                  <a:pt x="41672" y="26878"/>
                  <a:pt x="41672" y="29170"/>
                </a:cubicBezTo>
                <a:lnTo>
                  <a:pt x="41672" y="37505"/>
                </a:lnTo>
                <a:cubicBezTo>
                  <a:pt x="41672" y="39797"/>
                  <a:pt x="39797" y="41672"/>
                  <a:pt x="37505" y="41672"/>
                </a:cubicBezTo>
                <a:lnTo>
                  <a:pt x="29170" y="41672"/>
                </a:lnTo>
                <a:cubicBezTo>
                  <a:pt x="26878" y="41672"/>
                  <a:pt x="25003" y="39797"/>
                  <a:pt x="25003" y="37505"/>
                </a:cubicBezTo>
                <a:lnTo>
                  <a:pt x="25003" y="29170"/>
                </a:lnTo>
                <a:close/>
                <a:moveTo>
                  <a:pt x="62508" y="25003"/>
                </a:moveTo>
                <a:lnTo>
                  <a:pt x="70842" y="25003"/>
                </a:lnTo>
                <a:cubicBezTo>
                  <a:pt x="73134" y="25003"/>
                  <a:pt x="75009" y="26878"/>
                  <a:pt x="75009" y="29170"/>
                </a:cubicBezTo>
                <a:lnTo>
                  <a:pt x="75009" y="37505"/>
                </a:lnTo>
                <a:cubicBezTo>
                  <a:pt x="75009" y="39797"/>
                  <a:pt x="73134" y="41672"/>
                  <a:pt x="70842" y="41672"/>
                </a:cubicBezTo>
                <a:lnTo>
                  <a:pt x="62508" y="41672"/>
                </a:lnTo>
                <a:cubicBezTo>
                  <a:pt x="60216" y="41672"/>
                  <a:pt x="58341" y="39797"/>
                  <a:pt x="58341" y="37505"/>
                </a:cubicBezTo>
                <a:lnTo>
                  <a:pt x="58341" y="29170"/>
                </a:lnTo>
                <a:cubicBezTo>
                  <a:pt x="58341" y="26878"/>
                  <a:pt x="60216" y="25003"/>
                  <a:pt x="62508" y="25003"/>
                </a:cubicBezTo>
                <a:close/>
                <a:moveTo>
                  <a:pt x="25003" y="62508"/>
                </a:moveTo>
                <a:cubicBezTo>
                  <a:pt x="25003" y="60216"/>
                  <a:pt x="26878" y="58341"/>
                  <a:pt x="29170" y="58341"/>
                </a:cubicBezTo>
                <a:lnTo>
                  <a:pt x="37505" y="58341"/>
                </a:lnTo>
                <a:cubicBezTo>
                  <a:pt x="39797" y="58341"/>
                  <a:pt x="41672" y="60216"/>
                  <a:pt x="41672" y="62508"/>
                </a:cubicBezTo>
                <a:lnTo>
                  <a:pt x="41672" y="70842"/>
                </a:lnTo>
                <a:cubicBezTo>
                  <a:pt x="41672" y="73134"/>
                  <a:pt x="39797" y="75009"/>
                  <a:pt x="37505" y="75009"/>
                </a:cubicBezTo>
                <a:lnTo>
                  <a:pt x="29170" y="75009"/>
                </a:lnTo>
                <a:cubicBezTo>
                  <a:pt x="26878" y="75009"/>
                  <a:pt x="25003" y="73134"/>
                  <a:pt x="25003" y="70842"/>
                </a:cubicBezTo>
                <a:lnTo>
                  <a:pt x="25003" y="62508"/>
                </a:lnTo>
                <a:close/>
                <a:moveTo>
                  <a:pt x="62508" y="58341"/>
                </a:moveTo>
                <a:lnTo>
                  <a:pt x="70842" y="58341"/>
                </a:lnTo>
                <a:cubicBezTo>
                  <a:pt x="73134" y="58341"/>
                  <a:pt x="75009" y="60216"/>
                  <a:pt x="75009" y="62508"/>
                </a:cubicBezTo>
                <a:lnTo>
                  <a:pt x="75009" y="70842"/>
                </a:lnTo>
                <a:cubicBezTo>
                  <a:pt x="75009" y="73134"/>
                  <a:pt x="73134" y="75009"/>
                  <a:pt x="70842" y="75009"/>
                </a:cubicBezTo>
                <a:lnTo>
                  <a:pt x="62508" y="75009"/>
                </a:lnTo>
                <a:cubicBezTo>
                  <a:pt x="60216" y="75009"/>
                  <a:pt x="58341" y="73134"/>
                  <a:pt x="58341" y="70842"/>
                </a:cubicBezTo>
                <a:lnTo>
                  <a:pt x="58341" y="62508"/>
                </a:lnTo>
                <a:cubicBezTo>
                  <a:pt x="58341" y="60216"/>
                  <a:pt x="60216" y="58341"/>
                  <a:pt x="62508" y="58341"/>
                </a:cubicBezTo>
                <a:close/>
              </a:path>
            </a:pathLst>
          </a:custGeom>
          <a:solidFill>
            <a:srgbClr val="6B7A8F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21" name="Text 16"/>
          <p:cNvSpPr/>
          <p:nvPr/>
        </p:nvSpPr>
        <p:spPr>
          <a:xfrm>
            <a:off x="828675" y="4886325"/>
            <a:ext cx="2276475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b="1" dirty="0">
                <a:solidFill>
                  <a:srgbClr val="E0E2E5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建筑模型</a:t>
            </a:r>
            <a:endParaRPr lang="en-US" sz="1600" dirty="0"/>
          </a:p>
        </p:txBody>
      </p:sp>
      <p:sp>
        <p:nvSpPr>
          <p:cNvPr id="22" name="Text 17"/>
          <p:cNvSpPr/>
          <p:nvPr/>
        </p:nvSpPr>
        <p:spPr>
          <a:xfrm>
            <a:off x="657225" y="5153025"/>
            <a:ext cx="243840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50" dirty="0">
                <a:solidFill>
                  <a:srgbClr val="E0E2E5">
                    <a:alpha val="7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建筑系课程项目展示</a:t>
            </a:r>
            <a:endParaRPr lang="en-US" sz="1600" dirty="0"/>
          </a:p>
        </p:txBody>
      </p:sp>
      <p:sp>
        <p:nvSpPr>
          <p:cNvPr id="23" name="Shape 18"/>
          <p:cNvSpPr/>
          <p:nvPr/>
        </p:nvSpPr>
        <p:spPr>
          <a:xfrm>
            <a:off x="3257550" y="3857625"/>
            <a:ext cx="2600325" cy="1905000"/>
          </a:xfrm>
          <a:custGeom>
            <a:avLst/>
            <a:gdLst/>
            <a:ahLst/>
            <a:cxnLst/>
            <a:rect l="l" t="t" r="r" b="b"/>
            <a:pathLst>
              <a:path w="2600325" h="1905000">
                <a:moveTo>
                  <a:pt x="76200" y="0"/>
                </a:moveTo>
                <a:lnTo>
                  <a:pt x="2524125" y="0"/>
                </a:lnTo>
                <a:cubicBezTo>
                  <a:pt x="2566181" y="0"/>
                  <a:pt x="2600325" y="34144"/>
                  <a:pt x="2600325" y="76200"/>
                </a:cubicBezTo>
                <a:lnTo>
                  <a:pt x="2600325" y="1828800"/>
                </a:lnTo>
                <a:cubicBezTo>
                  <a:pt x="2600325" y="1870856"/>
                  <a:pt x="2566181" y="1905000"/>
                  <a:pt x="2524125" y="1905000"/>
                </a:cubicBezTo>
                <a:lnTo>
                  <a:pt x="76200" y="1905000"/>
                </a:lnTo>
                <a:cubicBezTo>
                  <a:pt x="34144" y="1905000"/>
                  <a:pt x="0" y="1870856"/>
                  <a:pt x="0" y="1828800"/>
                </a:cubicBezTo>
                <a:lnTo>
                  <a:pt x="0" y="76200"/>
                </a:lnTo>
                <a:cubicBezTo>
                  <a:pt x="0" y="34144"/>
                  <a:pt x="34144" y="0"/>
                  <a:pt x="76200" y="0"/>
                </a:cubicBezTo>
                <a:close/>
              </a:path>
            </a:pathLst>
          </a:custGeom>
          <a:solidFill>
            <a:srgbClr val="1A1D21">
              <a:alpha val="50196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pic>
        <p:nvPicPr>
          <p:cNvPr id="24" name="Image 3" descr="https://kimi-web-img.moonshot.cn/img/www.lsrpf.com/82cbe4c2e6712b237c959550b02807c32f886788"/>
          <p:cNvPicPr>
            <a:picLocks noChangeAspect="1"/>
          </p:cNvPicPr>
          <p:nvPr/>
        </p:nvPicPr>
        <p:blipFill>
          <a:blip r:embed="rId6"/>
          <a:srcRect t="23626" b="23626"/>
          <a:stretch/>
        </p:blipFill>
        <p:spPr>
          <a:xfrm>
            <a:off x="3257550" y="3857625"/>
            <a:ext cx="2600325" cy="914400"/>
          </a:xfrm>
          <a:prstGeom prst="roundRect">
            <a:avLst>
              <a:gd name="adj" fmla="val 0"/>
            </a:avLst>
          </a:prstGeom>
        </p:spPr>
      </p:pic>
      <p:sp>
        <p:nvSpPr>
          <p:cNvPr id="25" name="Shape 19"/>
          <p:cNvSpPr/>
          <p:nvPr/>
        </p:nvSpPr>
        <p:spPr>
          <a:xfrm>
            <a:off x="3390900" y="4933950"/>
            <a:ext cx="133350" cy="133350"/>
          </a:xfrm>
          <a:custGeom>
            <a:avLst/>
            <a:gdLst/>
            <a:ahLst/>
            <a:cxnLst/>
            <a:rect l="l" t="t" r="r" b="b"/>
            <a:pathLst>
              <a:path w="133350" h="133350">
                <a:moveTo>
                  <a:pt x="133350" y="66675"/>
                </a:moveTo>
                <a:cubicBezTo>
                  <a:pt x="133350" y="66909"/>
                  <a:pt x="133350" y="67144"/>
                  <a:pt x="133350" y="67378"/>
                </a:cubicBezTo>
                <a:cubicBezTo>
                  <a:pt x="133246" y="76885"/>
                  <a:pt x="124599" y="83344"/>
                  <a:pt x="115093" y="83344"/>
                </a:cubicBezTo>
                <a:lnTo>
                  <a:pt x="89595" y="83344"/>
                </a:lnTo>
                <a:cubicBezTo>
                  <a:pt x="82693" y="83344"/>
                  <a:pt x="77093" y="88943"/>
                  <a:pt x="77093" y="95845"/>
                </a:cubicBezTo>
                <a:cubicBezTo>
                  <a:pt x="77093" y="96731"/>
                  <a:pt x="77197" y="97590"/>
                  <a:pt x="77353" y="98424"/>
                </a:cubicBezTo>
                <a:cubicBezTo>
                  <a:pt x="77900" y="101080"/>
                  <a:pt x="79046" y="103633"/>
                  <a:pt x="80166" y="106211"/>
                </a:cubicBezTo>
                <a:cubicBezTo>
                  <a:pt x="81755" y="109805"/>
                  <a:pt x="83318" y="113374"/>
                  <a:pt x="83318" y="117150"/>
                </a:cubicBezTo>
                <a:cubicBezTo>
                  <a:pt x="83318" y="125432"/>
                  <a:pt x="77692" y="132959"/>
                  <a:pt x="69410" y="133298"/>
                </a:cubicBezTo>
                <a:cubicBezTo>
                  <a:pt x="68498" y="133324"/>
                  <a:pt x="67587" y="133350"/>
                  <a:pt x="66649" y="133350"/>
                </a:cubicBezTo>
                <a:cubicBezTo>
                  <a:pt x="29821" y="133350"/>
                  <a:pt x="-26" y="103503"/>
                  <a:pt x="-26" y="66675"/>
                </a:cubicBezTo>
                <a:cubicBezTo>
                  <a:pt x="-26" y="29847"/>
                  <a:pt x="29847" y="0"/>
                  <a:pt x="66675" y="0"/>
                </a:cubicBezTo>
                <a:cubicBezTo>
                  <a:pt x="103503" y="0"/>
                  <a:pt x="133350" y="29847"/>
                  <a:pt x="133350" y="66675"/>
                </a:cubicBezTo>
                <a:close/>
                <a:moveTo>
                  <a:pt x="33337" y="75009"/>
                </a:moveTo>
                <a:cubicBezTo>
                  <a:pt x="33337" y="70410"/>
                  <a:pt x="29603" y="66675"/>
                  <a:pt x="25003" y="66675"/>
                </a:cubicBezTo>
                <a:cubicBezTo>
                  <a:pt x="20403" y="66675"/>
                  <a:pt x="16669" y="70410"/>
                  <a:pt x="16669" y="75009"/>
                </a:cubicBezTo>
                <a:cubicBezTo>
                  <a:pt x="16669" y="79609"/>
                  <a:pt x="20403" y="83344"/>
                  <a:pt x="25003" y="83344"/>
                </a:cubicBezTo>
                <a:cubicBezTo>
                  <a:pt x="29603" y="83344"/>
                  <a:pt x="33337" y="79609"/>
                  <a:pt x="33337" y="75009"/>
                </a:cubicBezTo>
                <a:close/>
                <a:moveTo>
                  <a:pt x="33337" y="50006"/>
                </a:moveTo>
                <a:cubicBezTo>
                  <a:pt x="37937" y="50006"/>
                  <a:pt x="41672" y="46272"/>
                  <a:pt x="41672" y="41672"/>
                </a:cubicBezTo>
                <a:cubicBezTo>
                  <a:pt x="41672" y="37072"/>
                  <a:pt x="37937" y="33337"/>
                  <a:pt x="33337" y="33337"/>
                </a:cubicBezTo>
                <a:cubicBezTo>
                  <a:pt x="28738" y="33337"/>
                  <a:pt x="25003" y="37072"/>
                  <a:pt x="25003" y="41672"/>
                </a:cubicBezTo>
                <a:cubicBezTo>
                  <a:pt x="25003" y="46272"/>
                  <a:pt x="28738" y="50006"/>
                  <a:pt x="33337" y="50006"/>
                </a:cubicBezTo>
                <a:close/>
                <a:moveTo>
                  <a:pt x="75009" y="25003"/>
                </a:moveTo>
                <a:cubicBezTo>
                  <a:pt x="75009" y="20403"/>
                  <a:pt x="71275" y="16669"/>
                  <a:pt x="66675" y="16669"/>
                </a:cubicBezTo>
                <a:cubicBezTo>
                  <a:pt x="62075" y="16669"/>
                  <a:pt x="58341" y="20403"/>
                  <a:pt x="58341" y="25003"/>
                </a:cubicBezTo>
                <a:cubicBezTo>
                  <a:pt x="58341" y="29603"/>
                  <a:pt x="62075" y="33337"/>
                  <a:pt x="66675" y="33337"/>
                </a:cubicBezTo>
                <a:cubicBezTo>
                  <a:pt x="71275" y="33337"/>
                  <a:pt x="75009" y="29603"/>
                  <a:pt x="75009" y="25003"/>
                </a:cubicBezTo>
                <a:close/>
                <a:moveTo>
                  <a:pt x="100013" y="50006"/>
                </a:moveTo>
                <a:cubicBezTo>
                  <a:pt x="104612" y="50006"/>
                  <a:pt x="108347" y="46272"/>
                  <a:pt x="108347" y="41672"/>
                </a:cubicBezTo>
                <a:cubicBezTo>
                  <a:pt x="108347" y="37072"/>
                  <a:pt x="104612" y="33337"/>
                  <a:pt x="100013" y="33337"/>
                </a:cubicBezTo>
                <a:cubicBezTo>
                  <a:pt x="95413" y="33337"/>
                  <a:pt x="91678" y="37072"/>
                  <a:pt x="91678" y="41672"/>
                </a:cubicBezTo>
                <a:cubicBezTo>
                  <a:pt x="91678" y="46272"/>
                  <a:pt x="95413" y="50006"/>
                  <a:pt x="100013" y="50006"/>
                </a:cubicBezTo>
                <a:close/>
              </a:path>
            </a:pathLst>
          </a:custGeom>
          <a:solidFill>
            <a:srgbClr val="00D2BE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26" name="Text 20"/>
          <p:cNvSpPr/>
          <p:nvPr/>
        </p:nvSpPr>
        <p:spPr>
          <a:xfrm>
            <a:off x="3543300" y="4886325"/>
            <a:ext cx="2276475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b="1" dirty="0">
                <a:solidFill>
                  <a:srgbClr val="E0E2E5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创意艺术作品</a:t>
            </a:r>
            <a:endParaRPr lang="en-US" sz="1600" dirty="0"/>
          </a:p>
        </p:txBody>
      </p:sp>
      <p:sp>
        <p:nvSpPr>
          <p:cNvPr id="27" name="Text 21"/>
          <p:cNvSpPr/>
          <p:nvPr/>
        </p:nvSpPr>
        <p:spPr>
          <a:xfrm>
            <a:off x="3371850" y="5153025"/>
            <a:ext cx="243840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50" dirty="0">
                <a:solidFill>
                  <a:srgbClr val="E0E2E5">
                    <a:alpha val="7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多彩创意设计和艺术品</a:t>
            </a:r>
            <a:endParaRPr lang="en-US" sz="1600" dirty="0"/>
          </a:p>
        </p:txBody>
      </p:sp>
      <p:sp>
        <p:nvSpPr>
          <p:cNvPr id="28" name="Shape 22"/>
          <p:cNvSpPr/>
          <p:nvPr/>
        </p:nvSpPr>
        <p:spPr>
          <a:xfrm>
            <a:off x="547688" y="5843588"/>
            <a:ext cx="5305425" cy="466725"/>
          </a:xfrm>
          <a:custGeom>
            <a:avLst/>
            <a:gdLst/>
            <a:ahLst/>
            <a:cxnLst/>
            <a:rect l="l" t="t" r="r" b="b"/>
            <a:pathLst>
              <a:path w="5305425" h="466725">
                <a:moveTo>
                  <a:pt x="76202" y="0"/>
                </a:moveTo>
                <a:lnTo>
                  <a:pt x="5229223" y="0"/>
                </a:lnTo>
                <a:cubicBezTo>
                  <a:pt x="5271308" y="0"/>
                  <a:pt x="5305425" y="34117"/>
                  <a:pt x="5305425" y="76202"/>
                </a:cubicBezTo>
                <a:lnTo>
                  <a:pt x="5305425" y="390523"/>
                </a:lnTo>
                <a:cubicBezTo>
                  <a:pt x="5305425" y="432608"/>
                  <a:pt x="5271308" y="466725"/>
                  <a:pt x="5229223" y="466725"/>
                </a:cubicBezTo>
                <a:lnTo>
                  <a:pt x="76202" y="466725"/>
                </a:lnTo>
                <a:cubicBezTo>
                  <a:pt x="34117" y="466725"/>
                  <a:pt x="0" y="432608"/>
                  <a:pt x="0" y="390523"/>
                </a:cubicBezTo>
                <a:lnTo>
                  <a:pt x="0" y="76202"/>
                </a:lnTo>
                <a:cubicBezTo>
                  <a:pt x="0" y="34145"/>
                  <a:pt x="34145" y="0"/>
                  <a:pt x="76202" y="0"/>
                </a:cubicBezTo>
                <a:close/>
              </a:path>
            </a:pathLst>
          </a:custGeom>
          <a:solidFill>
            <a:srgbClr val="00D2BE">
              <a:alpha val="10196"/>
            </a:srgbClr>
          </a:solidFill>
          <a:ln w="12700">
            <a:solidFill>
              <a:srgbClr val="00D2BE">
                <a:alpha val="30196"/>
              </a:srgbClr>
            </a:solidFill>
            <a:prstDash val="soli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9" name="Shape 23"/>
          <p:cNvSpPr/>
          <p:nvPr/>
        </p:nvSpPr>
        <p:spPr>
          <a:xfrm>
            <a:off x="1940123" y="5991225"/>
            <a:ext cx="114300" cy="152400"/>
          </a:xfrm>
          <a:custGeom>
            <a:avLst/>
            <a:gdLst/>
            <a:ahLst/>
            <a:cxnLst/>
            <a:rect l="l" t="t" r="r" b="b"/>
            <a:pathLst>
              <a:path w="114300" h="152400">
                <a:moveTo>
                  <a:pt x="87184" y="114300"/>
                </a:moveTo>
                <a:cubicBezTo>
                  <a:pt x="89356" y="107662"/>
                  <a:pt x="93702" y="101650"/>
                  <a:pt x="98614" y="96470"/>
                </a:cubicBezTo>
                <a:cubicBezTo>
                  <a:pt x="108347" y="86231"/>
                  <a:pt x="114300" y="72390"/>
                  <a:pt x="114300" y="57150"/>
                </a:cubicBezTo>
                <a:cubicBezTo>
                  <a:pt x="114300" y="25598"/>
                  <a:pt x="88702" y="0"/>
                  <a:pt x="57150" y="0"/>
                </a:cubicBezTo>
                <a:cubicBezTo>
                  <a:pt x="25598" y="0"/>
                  <a:pt x="0" y="25598"/>
                  <a:pt x="0" y="57150"/>
                </a:cubicBezTo>
                <a:cubicBezTo>
                  <a:pt x="0" y="72390"/>
                  <a:pt x="5953" y="86231"/>
                  <a:pt x="15686" y="96470"/>
                </a:cubicBezTo>
                <a:cubicBezTo>
                  <a:pt x="20598" y="101650"/>
                  <a:pt x="24973" y="107662"/>
                  <a:pt x="27116" y="114300"/>
                </a:cubicBezTo>
                <a:lnTo>
                  <a:pt x="87154" y="114300"/>
                </a:lnTo>
                <a:close/>
                <a:moveTo>
                  <a:pt x="85725" y="128588"/>
                </a:moveTo>
                <a:lnTo>
                  <a:pt x="28575" y="128588"/>
                </a:lnTo>
                <a:lnTo>
                  <a:pt x="28575" y="133350"/>
                </a:lnTo>
                <a:cubicBezTo>
                  <a:pt x="28575" y="146506"/>
                  <a:pt x="39231" y="157163"/>
                  <a:pt x="52388" y="157163"/>
                </a:cubicBezTo>
                <a:lnTo>
                  <a:pt x="61912" y="157163"/>
                </a:lnTo>
                <a:cubicBezTo>
                  <a:pt x="75069" y="157163"/>
                  <a:pt x="85725" y="146506"/>
                  <a:pt x="85725" y="133350"/>
                </a:cubicBezTo>
                <a:lnTo>
                  <a:pt x="85725" y="128588"/>
                </a:lnTo>
                <a:close/>
                <a:moveTo>
                  <a:pt x="54769" y="33338"/>
                </a:moveTo>
                <a:cubicBezTo>
                  <a:pt x="42922" y="33338"/>
                  <a:pt x="33338" y="42922"/>
                  <a:pt x="33338" y="54769"/>
                </a:cubicBezTo>
                <a:cubicBezTo>
                  <a:pt x="33338" y="58728"/>
                  <a:pt x="30153" y="61912"/>
                  <a:pt x="26194" y="61912"/>
                </a:cubicBezTo>
                <a:cubicBezTo>
                  <a:pt x="22235" y="61912"/>
                  <a:pt x="19050" y="58728"/>
                  <a:pt x="19050" y="54769"/>
                </a:cubicBezTo>
                <a:cubicBezTo>
                  <a:pt x="19050" y="35034"/>
                  <a:pt x="35034" y="19050"/>
                  <a:pt x="54769" y="19050"/>
                </a:cubicBezTo>
                <a:cubicBezTo>
                  <a:pt x="58728" y="19050"/>
                  <a:pt x="61912" y="22235"/>
                  <a:pt x="61912" y="26194"/>
                </a:cubicBezTo>
                <a:cubicBezTo>
                  <a:pt x="61912" y="30153"/>
                  <a:pt x="58728" y="33338"/>
                  <a:pt x="54769" y="33338"/>
                </a:cubicBezTo>
                <a:close/>
              </a:path>
            </a:pathLst>
          </a:custGeom>
          <a:solidFill>
            <a:srgbClr val="00D2BE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30" name="Text 24"/>
          <p:cNvSpPr/>
          <p:nvPr/>
        </p:nvSpPr>
        <p:spPr>
          <a:xfrm>
            <a:off x="876300" y="5962650"/>
            <a:ext cx="489585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200" dirty="0">
                <a:solidFill>
                  <a:srgbClr val="E0E2E5">
                    <a:alpha val="8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从简单到复杂，逐步提升设计能力</a:t>
            </a:r>
            <a:endParaRPr lang="en-US" sz="1600" dirty="0"/>
          </a:p>
        </p:txBody>
      </p:sp>
      <p:sp>
        <p:nvSpPr>
          <p:cNvPr id="31" name="Shape 25"/>
          <p:cNvSpPr/>
          <p:nvPr/>
        </p:nvSpPr>
        <p:spPr>
          <a:xfrm>
            <a:off x="6176963" y="1262063"/>
            <a:ext cx="5629275" cy="5210175"/>
          </a:xfrm>
          <a:custGeom>
            <a:avLst/>
            <a:gdLst/>
            <a:ahLst/>
            <a:cxnLst/>
            <a:rect l="l" t="t" r="r" b="b"/>
            <a:pathLst>
              <a:path w="5629275" h="5210175">
                <a:moveTo>
                  <a:pt x="114311" y="0"/>
                </a:moveTo>
                <a:lnTo>
                  <a:pt x="5514964" y="0"/>
                </a:lnTo>
                <a:cubicBezTo>
                  <a:pt x="5578096" y="0"/>
                  <a:pt x="5629275" y="51179"/>
                  <a:pt x="5629275" y="114311"/>
                </a:cubicBezTo>
                <a:lnTo>
                  <a:pt x="5629275" y="5095864"/>
                </a:lnTo>
                <a:cubicBezTo>
                  <a:pt x="5629275" y="5158996"/>
                  <a:pt x="5578096" y="5210175"/>
                  <a:pt x="5514964" y="5210175"/>
                </a:cubicBezTo>
                <a:lnTo>
                  <a:pt x="114311" y="5210175"/>
                </a:lnTo>
                <a:cubicBezTo>
                  <a:pt x="51179" y="5210175"/>
                  <a:pt x="0" y="5158996"/>
                  <a:pt x="0" y="5095864"/>
                </a:cubicBezTo>
                <a:lnTo>
                  <a:pt x="0" y="114311"/>
                </a:lnTo>
                <a:cubicBezTo>
                  <a:pt x="0" y="51221"/>
                  <a:pt x="51221" y="0"/>
                  <a:pt x="114311" y="0"/>
                </a:cubicBezTo>
                <a:close/>
              </a:path>
            </a:pathLst>
          </a:custGeom>
          <a:solidFill>
            <a:srgbClr val="2D3136">
              <a:alpha val="50196"/>
            </a:srgbClr>
          </a:solidFill>
          <a:ln w="12700">
            <a:solidFill>
              <a:srgbClr val="00D2BE">
                <a:alpha val="30196"/>
              </a:srgbClr>
            </a:solidFill>
            <a:prstDash val="soli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2" name="Shape 26"/>
          <p:cNvSpPr/>
          <p:nvPr/>
        </p:nvSpPr>
        <p:spPr>
          <a:xfrm>
            <a:off x="6348413" y="1457325"/>
            <a:ext cx="257175" cy="228600"/>
          </a:xfrm>
          <a:custGeom>
            <a:avLst/>
            <a:gdLst/>
            <a:ahLst/>
            <a:cxnLst/>
            <a:rect l="l" t="t" r="r" b="b"/>
            <a:pathLst>
              <a:path w="257175" h="228600">
                <a:moveTo>
                  <a:pt x="21431" y="87422"/>
                </a:moveTo>
                <a:lnTo>
                  <a:pt x="114836" y="125864"/>
                </a:lnTo>
                <a:cubicBezTo>
                  <a:pt x="119211" y="127650"/>
                  <a:pt x="123855" y="128588"/>
                  <a:pt x="128588" y="128588"/>
                </a:cubicBezTo>
                <a:cubicBezTo>
                  <a:pt x="133320" y="128588"/>
                  <a:pt x="137964" y="127650"/>
                  <a:pt x="142339" y="125864"/>
                </a:cubicBezTo>
                <a:lnTo>
                  <a:pt x="250567" y="81305"/>
                </a:lnTo>
                <a:cubicBezTo>
                  <a:pt x="254585" y="79653"/>
                  <a:pt x="257175" y="75768"/>
                  <a:pt x="257175" y="71437"/>
                </a:cubicBezTo>
                <a:cubicBezTo>
                  <a:pt x="257175" y="67107"/>
                  <a:pt x="254585" y="63222"/>
                  <a:pt x="250567" y="61570"/>
                </a:cubicBezTo>
                <a:lnTo>
                  <a:pt x="142339" y="17011"/>
                </a:lnTo>
                <a:cubicBezTo>
                  <a:pt x="137964" y="15225"/>
                  <a:pt x="133320" y="14288"/>
                  <a:pt x="128588" y="14288"/>
                </a:cubicBezTo>
                <a:cubicBezTo>
                  <a:pt x="123855" y="14288"/>
                  <a:pt x="119211" y="15225"/>
                  <a:pt x="114836" y="17011"/>
                </a:cubicBezTo>
                <a:lnTo>
                  <a:pt x="6608" y="61570"/>
                </a:lnTo>
                <a:cubicBezTo>
                  <a:pt x="2590" y="63222"/>
                  <a:pt x="0" y="67107"/>
                  <a:pt x="0" y="71438"/>
                </a:cubicBezTo>
                <a:lnTo>
                  <a:pt x="0" y="203597"/>
                </a:lnTo>
                <a:cubicBezTo>
                  <a:pt x="0" y="209535"/>
                  <a:pt x="4777" y="214313"/>
                  <a:pt x="10716" y="214313"/>
                </a:cubicBezTo>
                <a:cubicBezTo>
                  <a:pt x="16654" y="214313"/>
                  <a:pt x="21431" y="209535"/>
                  <a:pt x="21431" y="203597"/>
                </a:cubicBezTo>
                <a:lnTo>
                  <a:pt x="21431" y="87422"/>
                </a:lnTo>
                <a:close/>
                <a:moveTo>
                  <a:pt x="42863" y="119435"/>
                </a:moveTo>
                <a:lnTo>
                  <a:pt x="42863" y="171450"/>
                </a:lnTo>
                <a:cubicBezTo>
                  <a:pt x="42863" y="195114"/>
                  <a:pt x="81260" y="214313"/>
                  <a:pt x="128588" y="214313"/>
                </a:cubicBezTo>
                <a:cubicBezTo>
                  <a:pt x="175915" y="214313"/>
                  <a:pt x="214313" y="195114"/>
                  <a:pt x="214313" y="171450"/>
                </a:cubicBezTo>
                <a:lnTo>
                  <a:pt x="214313" y="119390"/>
                </a:lnTo>
                <a:lnTo>
                  <a:pt x="150510" y="145688"/>
                </a:lnTo>
                <a:cubicBezTo>
                  <a:pt x="143545" y="148545"/>
                  <a:pt x="136133" y="150019"/>
                  <a:pt x="128588" y="150019"/>
                </a:cubicBezTo>
                <a:cubicBezTo>
                  <a:pt x="121042" y="150019"/>
                  <a:pt x="113630" y="148545"/>
                  <a:pt x="106665" y="145688"/>
                </a:cubicBezTo>
                <a:lnTo>
                  <a:pt x="42863" y="119390"/>
                </a:lnTo>
                <a:close/>
              </a:path>
            </a:pathLst>
          </a:custGeom>
          <a:solidFill>
            <a:srgbClr val="00D2BE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33" name="Text 27"/>
          <p:cNvSpPr/>
          <p:nvPr/>
        </p:nvSpPr>
        <p:spPr>
          <a:xfrm>
            <a:off x="6619875" y="1419225"/>
            <a:ext cx="51435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1800" b="1" dirty="0">
                <a:solidFill>
                  <a:srgbClr val="00D2BE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新手建议</a:t>
            </a:r>
            <a:endParaRPr lang="en-US" sz="1600" dirty="0"/>
          </a:p>
        </p:txBody>
      </p:sp>
      <p:sp>
        <p:nvSpPr>
          <p:cNvPr id="34" name="Shape 28"/>
          <p:cNvSpPr/>
          <p:nvPr/>
        </p:nvSpPr>
        <p:spPr>
          <a:xfrm>
            <a:off x="6353175" y="1895475"/>
            <a:ext cx="5295900" cy="781050"/>
          </a:xfrm>
          <a:custGeom>
            <a:avLst/>
            <a:gdLst/>
            <a:ahLst/>
            <a:cxnLst/>
            <a:rect l="l" t="t" r="r" b="b"/>
            <a:pathLst>
              <a:path w="5295900" h="781050">
                <a:moveTo>
                  <a:pt x="38100" y="0"/>
                </a:moveTo>
                <a:lnTo>
                  <a:pt x="5219701" y="0"/>
                </a:lnTo>
                <a:cubicBezTo>
                  <a:pt x="5261784" y="0"/>
                  <a:pt x="5295900" y="34116"/>
                  <a:pt x="5295900" y="76199"/>
                </a:cubicBezTo>
                <a:lnTo>
                  <a:pt x="5295900" y="704851"/>
                </a:lnTo>
                <a:cubicBezTo>
                  <a:pt x="5295900" y="746934"/>
                  <a:pt x="5261784" y="781050"/>
                  <a:pt x="5219701" y="781050"/>
                </a:cubicBezTo>
                <a:lnTo>
                  <a:pt x="38100" y="781050"/>
                </a:lnTo>
                <a:cubicBezTo>
                  <a:pt x="17072" y="781050"/>
                  <a:pt x="0" y="763978"/>
                  <a:pt x="0" y="74295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1A1D21">
              <a:alpha val="50196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35" name="Shape 29"/>
          <p:cNvSpPr/>
          <p:nvPr/>
        </p:nvSpPr>
        <p:spPr>
          <a:xfrm>
            <a:off x="6353175" y="1895475"/>
            <a:ext cx="38100" cy="781050"/>
          </a:xfrm>
          <a:custGeom>
            <a:avLst/>
            <a:gdLst/>
            <a:ahLst/>
            <a:cxnLst/>
            <a:rect l="l" t="t" r="r" b="b"/>
            <a:pathLst>
              <a:path w="38100" h="781050">
                <a:moveTo>
                  <a:pt x="38100" y="0"/>
                </a:moveTo>
                <a:lnTo>
                  <a:pt x="38100" y="0"/>
                </a:lnTo>
                <a:lnTo>
                  <a:pt x="38100" y="781050"/>
                </a:lnTo>
                <a:lnTo>
                  <a:pt x="38100" y="781050"/>
                </a:lnTo>
                <a:cubicBezTo>
                  <a:pt x="17072" y="781050"/>
                  <a:pt x="0" y="763978"/>
                  <a:pt x="0" y="74295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00D2BE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36" name="Shape 30"/>
          <p:cNvSpPr/>
          <p:nvPr/>
        </p:nvSpPr>
        <p:spPr>
          <a:xfrm>
            <a:off x="6486525" y="2009775"/>
            <a:ext cx="381000" cy="381000"/>
          </a:xfrm>
          <a:custGeom>
            <a:avLst/>
            <a:gdLst/>
            <a:ahLst/>
            <a:cxnLst/>
            <a:rect l="l" t="t" r="r" b="b"/>
            <a:pathLst>
              <a:path w="381000" h="381000">
                <a:moveTo>
                  <a:pt x="76200" y="0"/>
                </a:moveTo>
                <a:lnTo>
                  <a:pt x="304800" y="0"/>
                </a:lnTo>
                <a:cubicBezTo>
                  <a:pt x="346856" y="0"/>
                  <a:pt x="381000" y="34144"/>
                  <a:pt x="381000" y="76200"/>
                </a:cubicBezTo>
                <a:lnTo>
                  <a:pt x="381000" y="304800"/>
                </a:lnTo>
                <a:cubicBezTo>
                  <a:pt x="381000" y="346856"/>
                  <a:pt x="346856" y="381000"/>
                  <a:pt x="304800" y="381000"/>
                </a:cubicBezTo>
                <a:lnTo>
                  <a:pt x="76200" y="381000"/>
                </a:lnTo>
                <a:cubicBezTo>
                  <a:pt x="34144" y="381000"/>
                  <a:pt x="0" y="346856"/>
                  <a:pt x="0" y="304800"/>
                </a:cubicBezTo>
                <a:lnTo>
                  <a:pt x="0" y="76200"/>
                </a:lnTo>
                <a:cubicBezTo>
                  <a:pt x="0" y="34144"/>
                  <a:pt x="34144" y="0"/>
                  <a:pt x="76200" y="0"/>
                </a:cubicBezTo>
                <a:close/>
              </a:path>
            </a:pathLst>
          </a:custGeom>
          <a:solidFill>
            <a:srgbClr val="00D2BE">
              <a:alpha val="20000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37" name="Text 31"/>
          <p:cNvSpPr/>
          <p:nvPr/>
        </p:nvSpPr>
        <p:spPr>
          <a:xfrm>
            <a:off x="6639520" y="2066925"/>
            <a:ext cx="171450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500" b="1" dirty="0">
                <a:solidFill>
                  <a:srgbClr val="00D2B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1</a:t>
            </a:r>
            <a:endParaRPr lang="en-US" sz="1600" dirty="0"/>
          </a:p>
        </p:txBody>
      </p:sp>
      <p:sp>
        <p:nvSpPr>
          <p:cNvPr id="38" name="Text 32"/>
          <p:cNvSpPr/>
          <p:nvPr/>
        </p:nvSpPr>
        <p:spPr>
          <a:xfrm>
            <a:off x="6981825" y="2009775"/>
            <a:ext cx="4124325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350" b="1" dirty="0">
                <a:solidFill>
                  <a:srgbClr val="E0E2E5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从小模型开始</a:t>
            </a:r>
            <a:endParaRPr lang="en-US" sz="1600" dirty="0"/>
          </a:p>
        </p:txBody>
      </p:sp>
      <p:sp>
        <p:nvSpPr>
          <p:cNvPr id="39" name="Text 33"/>
          <p:cNvSpPr/>
          <p:nvPr/>
        </p:nvSpPr>
        <p:spPr>
          <a:xfrm>
            <a:off x="6981825" y="2314575"/>
            <a:ext cx="4114800" cy="2476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200" dirty="0">
                <a:solidFill>
                  <a:srgbClr val="E0E2E5">
                    <a:alpha val="7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建议先打印5-10cm的小模型，熟悉流程后再尝试大尺寸作品</a:t>
            </a:r>
            <a:endParaRPr lang="en-US" sz="1600" dirty="0"/>
          </a:p>
        </p:txBody>
      </p:sp>
      <p:sp>
        <p:nvSpPr>
          <p:cNvPr id="40" name="Shape 34"/>
          <p:cNvSpPr/>
          <p:nvPr/>
        </p:nvSpPr>
        <p:spPr>
          <a:xfrm>
            <a:off x="6353175" y="2790825"/>
            <a:ext cx="5295900" cy="781050"/>
          </a:xfrm>
          <a:custGeom>
            <a:avLst/>
            <a:gdLst/>
            <a:ahLst/>
            <a:cxnLst/>
            <a:rect l="l" t="t" r="r" b="b"/>
            <a:pathLst>
              <a:path w="5295900" h="781050">
                <a:moveTo>
                  <a:pt x="38100" y="0"/>
                </a:moveTo>
                <a:lnTo>
                  <a:pt x="5219701" y="0"/>
                </a:lnTo>
                <a:cubicBezTo>
                  <a:pt x="5261784" y="0"/>
                  <a:pt x="5295900" y="34116"/>
                  <a:pt x="5295900" y="76199"/>
                </a:cubicBezTo>
                <a:lnTo>
                  <a:pt x="5295900" y="704851"/>
                </a:lnTo>
                <a:cubicBezTo>
                  <a:pt x="5295900" y="746934"/>
                  <a:pt x="5261784" y="781050"/>
                  <a:pt x="5219701" y="781050"/>
                </a:cubicBezTo>
                <a:lnTo>
                  <a:pt x="38100" y="781050"/>
                </a:lnTo>
                <a:cubicBezTo>
                  <a:pt x="17072" y="781050"/>
                  <a:pt x="0" y="763978"/>
                  <a:pt x="0" y="74295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1A1D21">
              <a:alpha val="50196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41" name="Shape 35"/>
          <p:cNvSpPr/>
          <p:nvPr/>
        </p:nvSpPr>
        <p:spPr>
          <a:xfrm>
            <a:off x="6353175" y="2790825"/>
            <a:ext cx="38100" cy="781050"/>
          </a:xfrm>
          <a:custGeom>
            <a:avLst/>
            <a:gdLst/>
            <a:ahLst/>
            <a:cxnLst/>
            <a:rect l="l" t="t" r="r" b="b"/>
            <a:pathLst>
              <a:path w="38100" h="781050">
                <a:moveTo>
                  <a:pt x="38100" y="0"/>
                </a:moveTo>
                <a:lnTo>
                  <a:pt x="38100" y="0"/>
                </a:lnTo>
                <a:lnTo>
                  <a:pt x="38100" y="781050"/>
                </a:lnTo>
                <a:lnTo>
                  <a:pt x="38100" y="781050"/>
                </a:lnTo>
                <a:cubicBezTo>
                  <a:pt x="17072" y="781050"/>
                  <a:pt x="0" y="763978"/>
                  <a:pt x="0" y="74295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4A6D8C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42" name="Shape 36"/>
          <p:cNvSpPr/>
          <p:nvPr/>
        </p:nvSpPr>
        <p:spPr>
          <a:xfrm>
            <a:off x="6486525" y="2905125"/>
            <a:ext cx="381000" cy="381000"/>
          </a:xfrm>
          <a:custGeom>
            <a:avLst/>
            <a:gdLst/>
            <a:ahLst/>
            <a:cxnLst/>
            <a:rect l="l" t="t" r="r" b="b"/>
            <a:pathLst>
              <a:path w="381000" h="381000">
                <a:moveTo>
                  <a:pt x="76200" y="0"/>
                </a:moveTo>
                <a:lnTo>
                  <a:pt x="304800" y="0"/>
                </a:lnTo>
                <a:cubicBezTo>
                  <a:pt x="346856" y="0"/>
                  <a:pt x="381000" y="34144"/>
                  <a:pt x="381000" y="76200"/>
                </a:cubicBezTo>
                <a:lnTo>
                  <a:pt x="381000" y="304800"/>
                </a:lnTo>
                <a:cubicBezTo>
                  <a:pt x="381000" y="346856"/>
                  <a:pt x="346856" y="381000"/>
                  <a:pt x="304800" y="381000"/>
                </a:cubicBezTo>
                <a:lnTo>
                  <a:pt x="76200" y="381000"/>
                </a:lnTo>
                <a:cubicBezTo>
                  <a:pt x="34144" y="381000"/>
                  <a:pt x="0" y="346856"/>
                  <a:pt x="0" y="304800"/>
                </a:cubicBezTo>
                <a:lnTo>
                  <a:pt x="0" y="76200"/>
                </a:lnTo>
                <a:cubicBezTo>
                  <a:pt x="0" y="34144"/>
                  <a:pt x="34144" y="0"/>
                  <a:pt x="76200" y="0"/>
                </a:cubicBezTo>
                <a:close/>
              </a:path>
            </a:pathLst>
          </a:custGeom>
          <a:solidFill>
            <a:srgbClr val="4A6D8C">
              <a:alpha val="20000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43" name="Text 37"/>
          <p:cNvSpPr/>
          <p:nvPr/>
        </p:nvSpPr>
        <p:spPr>
          <a:xfrm>
            <a:off x="6623447" y="2962275"/>
            <a:ext cx="200025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500" b="1" dirty="0">
                <a:solidFill>
                  <a:srgbClr val="4A6D8C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2</a:t>
            </a:r>
            <a:endParaRPr lang="en-US" sz="1600" dirty="0"/>
          </a:p>
        </p:txBody>
      </p:sp>
      <p:sp>
        <p:nvSpPr>
          <p:cNvPr id="44" name="Text 38"/>
          <p:cNvSpPr/>
          <p:nvPr/>
        </p:nvSpPr>
        <p:spPr>
          <a:xfrm>
            <a:off x="6981825" y="2905125"/>
            <a:ext cx="3895725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350" b="1" dirty="0">
                <a:solidFill>
                  <a:srgbClr val="E0E2E5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打印前预览切片</a:t>
            </a:r>
            <a:endParaRPr lang="en-US" sz="1600" dirty="0"/>
          </a:p>
        </p:txBody>
      </p:sp>
      <p:sp>
        <p:nvSpPr>
          <p:cNvPr id="45" name="Text 39"/>
          <p:cNvSpPr/>
          <p:nvPr/>
        </p:nvSpPr>
        <p:spPr>
          <a:xfrm>
            <a:off x="6981825" y="3209925"/>
            <a:ext cx="3886200" cy="2476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200" dirty="0">
                <a:solidFill>
                  <a:srgbClr val="E0E2E5">
                    <a:alpha val="7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仔细检查切片预览，确认支撑位置、打印时间和材料用量</a:t>
            </a:r>
            <a:endParaRPr lang="en-US" sz="1600" dirty="0"/>
          </a:p>
        </p:txBody>
      </p:sp>
      <p:sp>
        <p:nvSpPr>
          <p:cNvPr id="46" name="Shape 40"/>
          <p:cNvSpPr/>
          <p:nvPr/>
        </p:nvSpPr>
        <p:spPr>
          <a:xfrm>
            <a:off x="6353175" y="3686175"/>
            <a:ext cx="5295900" cy="781050"/>
          </a:xfrm>
          <a:custGeom>
            <a:avLst/>
            <a:gdLst/>
            <a:ahLst/>
            <a:cxnLst/>
            <a:rect l="l" t="t" r="r" b="b"/>
            <a:pathLst>
              <a:path w="5295900" h="781050">
                <a:moveTo>
                  <a:pt x="38100" y="0"/>
                </a:moveTo>
                <a:lnTo>
                  <a:pt x="5219701" y="0"/>
                </a:lnTo>
                <a:cubicBezTo>
                  <a:pt x="5261784" y="0"/>
                  <a:pt x="5295900" y="34116"/>
                  <a:pt x="5295900" y="76199"/>
                </a:cubicBezTo>
                <a:lnTo>
                  <a:pt x="5295900" y="704851"/>
                </a:lnTo>
                <a:cubicBezTo>
                  <a:pt x="5295900" y="746934"/>
                  <a:pt x="5261784" y="781050"/>
                  <a:pt x="5219701" y="781050"/>
                </a:cubicBezTo>
                <a:lnTo>
                  <a:pt x="38100" y="781050"/>
                </a:lnTo>
                <a:cubicBezTo>
                  <a:pt x="17072" y="781050"/>
                  <a:pt x="0" y="763978"/>
                  <a:pt x="0" y="74295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1A1D21">
              <a:alpha val="50196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47" name="Shape 41"/>
          <p:cNvSpPr/>
          <p:nvPr/>
        </p:nvSpPr>
        <p:spPr>
          <a:xfrm>
            <a:off x="6353175" y="3686175"/>
            <a:ext cx="38100" cy="781050"/>
          </a:xfrm>
          <a:custGeom>
            <a:avLst/>
            <a:gdLst/>
            <a:ahLst/>
            <a:cxnLst/>
            <a:rect l="l" t="t" r="r" b="b"/>
            <a:pathLst>
              <a:path w="38100" h="781050">
                <a:moveTo>
                  <a:pt x="38100" y="0"/>
                </a:moveTo>
                <a:lnTo>
                  <a:pt x="38100" y="0"/>
                </a:lnTo>
                <a:lnTo>
                  <a:pt x="38100" y="781050"/>
                </a:lnTo>
                <a:lnTo>
                  <a:pt x="38100" y="781050"/>
                </a:lnTo>
                <a:cubicBezTo>
                  <a:pt x="17072" y="781050"/>
                  <a:pt x="0" y="763978"/>
                  <a:pt x="0" y="74295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6B7A8F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48" name="Shape 42"/>
          <p:cNvSpPr/>
          <p:nvPr/>
        </p:nvSpPr>
        <p:spPr>
          <a:xfrm>
            <a:off x="6486525" y="3800475"/>
            <a:ext cx="381000" cy="381000"/>
          </a:xfrm>
          <a:custGeom>
            <a:avLst/>
            <a:gdLst/>
            <a:ahLst/>
            <a:cxnLst/>
            <a:rect l="l" t="t" r="r" b="b"/>
            <a:pathLst>
              <a:path w="381000" h="381000">
                <a:moveTo>
                  <a:pt x="76200" y="0"/>
                </a:moveTo>
                <a:lnTo>
                  <a:pt x="304800" y="0"/>
                </a:lnTo>
                <a:cubicBezTo>
                  <a:pt x="346856" y="0"/>
                  <a:pt x="381000" y="34144"/>
                  <a:pt x="381000" y="76200"/>
                </a:cubicBezTo>
                <a:lnTo>
                  <a:pt x="381000" y="304800"/>
                </a:lnTo>
                <a:cubicBezTo>
                  <a:pt x="381000" y="346856"/>
                  <a:pt x="346856" y="381000"/>
                  <a:pt x="304800" y="381000"/>
                </a:cubicBezTo>
                <a:lnTo>
                  <a:pt x="76200" y="381000"/>
                </a:lnTo>
                <a:cubicBezTo>
                  <a:pt x="34144" y="381000"/>
                  <a:pt x="0" y="346856"/>
                  <a:pt x="0" y="304800"/>
                </a:cubicBezTo>
                <a:lnTo>
                  <a:pt x="0" y="76200"/>
                </a:lnTo>
                <a:cubicBezTo>
                  <a:pt x="0" y="34144"/>
                  <a:pt x="34144" y="0"/>
                  <a:pt x="76200" y="0"/>
                </a:cubicBezTo>
                <a:close/>
              </a:path>
            </a:pathLst>
          </a:custGeom>
          <a:solidFill>
            <a:srgbClr val="6B7A8F">
              <a:alpha val="20000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49" name="Text 43"/>
          <p:cNvSpPr/>
          <p:nvPr/>
        </p:nvSpPr>
        <p:spPr>
          <a:xfrm>
            <a:off x="6620917" y="3857625"/>
            <a:ext cx="209550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500" b="1" dirty="0">
                <a:solidFill>
                  <a:srgbClr val="6B7A8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3</a:t>
            </a:r>
            <a:endParaRPr lang="en-US" sz="1600" dirty="0"/>
          </a:p>
        </p:txBody>
      </p:sp>
      <p:sp>
        <p:nvSpPr>
          <p:cNvPr id="50" name="Text 44"/>
          <p:cNvSpPr/>
          <p:nvPr/>
        </p:nvSpPr>
        <p:spPr>
          <a:xfrm>
            <a:off x="6981825" y="3800475"/>
            <a:ext cx="3743325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350" b="1" dirty="0">
                <a:solidFill>
                  <a:srgbClr val="E0E2E5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多与助理沟通</a:t>
            </a:r>
            <a:endParaRPr lang="en-US" sz="1600" dirty="0"/>
          </a:p>
        </p:txBody>
      </p:sp>
      <p:sp>
        <p:nvSpPr>
          <p:cNvPr id="51" name="Text 45"/>
          <p:cNvSpPr/>
          <p:nvPr/>
        </p:nvSpPr>
        <p:spPr>
          <a:xfrm>
            <a:off x="6981825" y="4105275"/>
            <a:ext cx="3733800" cy="2476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200" dirty="0">
                <a:solidFill>
                  <a:srgbClr val="E0E2E5">
                    <a:alpha val="7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遇到问题及时咨询学生助理，获取专业建议和技术支持</a:t>
            </a:r>
            <a:endParaRPr lang="en-US" sz="1600" dirty="0"/>
          </a:p>
        </p:txBody>
      </p:sp>
      <p:sp>
        <p:nvSpPr>
          <p:cNvPr id="52" name="Shape 46"/>
          <p:cNvSpPr/>
          <p:nvPr/>
        </p:nvSpPr>
        <p:spPr>
          <a:xfrm>
            <a:off x="6353175" y="4581525"/>
            <a:ext cx="5295900" cy="781050"/>
          </a:xfrm>
          <a:custGeom>
            <a:avLst/>
            <a:gdLst/>
            <a:ahLst/>
            <a:cxnLst/>
            <a:rect l="l" t="t" r="r" b="b"/>
            <a:pathLst>
              <a:path w="5295900" h="781050">
                <a:moveTo>
                  <a:pt x="38100" y="0"/>
                </a:moveTo>
                <a:lnTo>
                  <a:pt x="5219701" y="0"/>
                </a:lnTo>
                <a:cubicBezTo>
                  <a:pt x="5261784" y="0"/>
                  <a:pt x="5295900" y="34116"/>
                  <a:pt x="5295900" y="76199"/>
                </a:cubicBezTo>
                <a:lnTo>
                  <a:pt x="5295900" y="704851"/>
                </a:lnTo>
                <a:cubicBezTo>
                  <a:pt x="5295900" y="746934"/>
                  <a:pt x="5261784" y="781050"/>
                  <a:pt x="5219701" y="781050"/>
                </a:cubicBezTo>
                <a:lnTo>
                  <a:pt x="38100" y="781050"/>
                </a:lnTo>
                <a:cubicBezTo>
                  <a:pt x="17072" y="781050"/>
                  <a:pt x="0" y="763978"/>
                  <a:pt x="0" y="74295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1A1D21">
              <a:alpha val="50196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53" name="Shape 47"/>
          <p:cNvSpPr/>
          <p:nvPr/>
        </p:nvSpPr>
        <p:spPr>
          <a:xfrm>
            <a:off x="6353175" y="4581525"/>
            <a:ext cx="38100" cy="781050"/>
          </a:xfrm>
          <a:custGeom>
            <a:avLst/>
            <a:gdLst/>
            <a:ahLst/>
            <a:cxnLst/>
            <a:rect l="l" t="t" r="r" b="b"/>
            <a:pathLst>
              <a:path w="38100" h="781050">
                <a:moveTo>
                  <a:pt x="38100" y="0"/>
                </a:moveTo>
                <a:lnTo>
                  <a:pt x="38100" y="0"/>
                </a:lnTo>
                <a:lnTo>
                  <a:pt x="38100" y="781050"/>
                </a:lnTo>
                <a:lnTo>
                  <a:pt x="38100" y="781050"/>
                </a:lnTo>
                <a:cubicBezTo>
                  <a:pt x="17072" y="781050"/>
                  <a:pt x="0" y="763978"/>
                  <a:pt x="0" y="74295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00D2BE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54" name="Shape 48"/>
          <p:cNvSpPr/>
          <p:nvPr/>
        </p:nvSpPr>
        <p:spPr>
          <a:xfrm>
            <a:off x="6486525" y="4695825"/>
            <a:ext cx="381000" cy="381000"/>
          </a:xfrm>
          <a:custGeom>
            <a:avLst/>
            <a:gdLst/>
            <a:ahLst/>
            <a:cxnLst/>
            <a:rect l="l" t="t" r="r" b="b"/>
            <a:pathLst>
              <a:path w="381000" h="381000">
                <a:moveTo>
                  <a:pt x="76200" y="0"/>
                </a:moveTo>
                <a:lnTo>
                  <a:pt x="304800" y="0"/>
                </a:lnTo>
                <a:cubicBezTo>
                  <a:pt x="346856" y="0"/>
                  <a:pt x="381000" y="34144"/>
                  <a:pt x="381000" y="76200"/>
                </a:cubicBezTo>
                <a:lnTo>
                  <a:pt x="381000" y="304800"/>
                </a:lnTo>
                <a:cubicBezTo>
                  <a:pt x="381000" y="346856"/>
                  <a:pt x="346856" y="381000"/>
                  <a:pt x="304800" y="381000"/>
                </a:cubicBezTo>
                <a:lnTo>
                  <a:pt x="76200" y="381000"/>
                </a:lnTo>
                <a:cubicBezTo>
                  <a:pt x="34144" y="381000"/>
                  <a:pt x="0" y="346856"/>
                  <a:pt x="0" y="304800"/>
                </a:cubicBezTo>
                <a:lnTo>
                  <a:pt x="0" y="76200"/>
                </a:lnTo>
                <a:cubicBezTo>
                  <a:pt x="0" y="34144"/>
                  <a:pt x="34144" y="0"/>
                  <a:pt x="76200" y="0"/>
                </a:cubicBezTo>
                <a:close/>
              </a:path>
            </a:pathLst>
          </a:custGeom>
          <a:solidFill>
            <a:srgbClr val="00D2BE">
              <a:alpha val="20000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55" name="Text 49"/>
          <p:cNvSpPr/>
          <p:nvPr/>
        </p:nvSpPr>
        <p:spPr>
          <a:xfrm>
            <a:off x="6621066" y="4752975"/>
            <a:ext cx="209550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500" b="1" dirty="0">
                <a:solidFill>
                  <a:srgbClr val="00D2B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4</a:t>
            </a:r>
            <a:endParaRPr lang="en-US" sz="1600" dirty="0"/>
          </a:p>
        </p:txBody>
      </p:sp>
      <p:sp>
        <p:nvSpPr>
          <p:cNvPr id="56" name="Text 50"/>
          <p:cNvSpPr/>
          <p:nvPr/>
        </p:nvSpPr>
        <p:spPr>
          <a:xfrm>
            <a:off x="6981825" y="4695825"/>
            <a:ext cx="3895725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350" b="1" dirty="0">
                <a:solidFill>
                  <a:srgbClr val="E0E2E5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多观察成功与失败案例</a:t>
            </a:r>
            <a:endParaRPr lang="en-US" sz="1600" dirty="0"/>
          </a:p>
        </p:txBody>
      </p:sp>
      <p:sp>
        <p:nvSpPr>
          <p:cNvPr id="57" name="Text 51"/>
          <p:cNvSpPr/>
          <p:nvPr/>
        </p:nvSpPr>
        <p:spPr>
          <a:xfrm>
            <a:off x="6981825" y="5000625"/>
            <a:ext cx="3886200" cy="2476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200" dirty="0">
                <a:solidFill>
                  <a:srgbClr val="E0E2E5">
                    <a:alpha val="7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学习他人经验，总结成功要素和失败原因，快速提升技能</a:t>
            </a:r>
            <a:endParaRPr lang="en-US" sz="1600" dirty="0"/>
          </a:p>
        </p:txBody>
      </p:sp>
      <p:sp>
        <p:nvSpPr>
          <p:cNvPr id="58" name="Shape 52"/>
          <p:cNvSpPr/>
          <p:nvPr/>
        </p:nvSpPr>
        <p:spPr>
          <a:xfrm>
            <a:off x="6338888" y="5500688"/>
            <a:ext cx="2590800" cy="809625"/>
          </a:xfrm>
          <a:custGeom>
            <a:avLst/>
            <a:gdLst/>
            <a:ahLst/>
            <a:cxnLst/>
            <a:rect l="l" t="t" r="r" b="b"/>
            <a:pathLst>
              <a:path w="2590800" h="809625">
                <a:moveTo>
                  <a:pt x="76202" y="0"/>
                </a:moveTo>
                <a:lnTo>
                  <a:pt x="2514598" y="0"/>
                </a:lnTo>
                <a:cubicBezTo>
                  <a:pt x="2556683" y="0"/>
                  <a:pt x="2590800" y="34117"/>
                  <a:pt x="2590800" y="76202"/>
                </a:cubicBezTo>
                <a:lnTo>
                  <a:pt x="2590800" y="733423"/>
                </a:lnTo>
                <a:cubicBezTo>
                  <a:pt x="2590800" y="775508"/>
                  <a:pt x="2556683" y="809625"/>
                  <a:pt x="2514598" y="809625"/>
                </a:cubicBezTo>
                <a:lnTo>
                  <a:pt x="76202" y="809625"/>
                </a:lnTo>
                <a:cubicBezTo>
                  <a:pt x="34117" y="809625"/>
                  <a:pt x="0" y="775508"/>
                  <a:pt x="0" y="733423"/>
                </a:cubicBezTo>
                <a:lnTo>
                  <a:pt x="0" y="76202"/>
                </a:lnTo>
                <a:cubicBezTo>
                  <a:pt x="0" y="34117"/>
                  <a:pt x="34117" y="0"/>
                  <a:pt x="76202" y="0"/>
                </a:cubicBezTo>
                <a:close/>
              </a:path>
            </a:pathLst>
          </a:custGeom>
          <a:solidFill>
            <a:srgbClr val="00D2BE">
              <a:alpha val="10196"/>
            </a:srgbClr>
          </a:solidFill>
          <a:ln w="12700">
            <a:solidFill>
              <a:srgbClr val="00D2BE">
                <a:alpha val="30196"/>
              </a:srgbClr>
            </a:solidFill>
            <a:prstDash val="soli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59" name="Text 53"/>
          <p:cNvSpPr/>
          <p:nvPr/>
        </p:nvSpPr>
        <p:spPr>
          <a:xfrm>
            <a:off x="6386513" y="5619750"/>
            <a:ext cx="2495550" cy="3429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lang="en-US" sz="2250" b="1" dirty="0">
                <a:solidFill>
                  <a:srgbClr val="00D2B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3+</a:t>
            </a:r>
            <a:endParaRPr lang="en-US" sz="1600" dirty="0"/>
          </a:p>
        </p:txBody>
      </p:sp>
      <p:sp>
        <p:nvSpPr>
          <p:cNvPr id="60" name="Text 54"/>
          <p:cNvSpPr/>
          <p:nvPr/>
        </p:nvSpPr>
        <p:spPr>
          <a:xfrm>
            <a:off x="6424613" y="6000750"/>
            <a:ext cx="241935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050" dirty="0">
                <a:solidFill>
                  <a:srgbClr val="E0E2E5">
                    <a:alpha val="7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专业级设备</a:t>
            </a:r>
            <a:endParaRPr lang="en-US" sz="1600" dirty="0"/>
          </a:p>
        </p:txBody>
      </p:sp>
      <p:sp>
        <p:nvSpPr>
          <p:cNvPr id="61" name="Shape 55"/>
          <p:cNvSpPr/>
          <p:nvPr/>
        </p:nvSpPr>
        <p:spPr>
          <a:xfrm>
            <a:off x="9053513" y="5500688"/>
            <a:ext cx="2590800" cy="809625"/>
          </a:xfrm>
          <a:custGeom>
            <a:avLst/>
            <a:gdLst/>
            <a:ahLst/>
            <a:cxnLst/>
            <a:rect l="l" t="t" r="r" b="b"/>
            <a:pathLst>
              <a:path w="2590800" h="809625">
                <a:moveTo>
                  <a:pt x="76202" y="0"/>
                </a:moveTo>
                <a:lnTo>
                  <a:pt x="2514598" y="0"/>
                </a:lnTo>
                <a:cubicBezTo>
                  <a:pt x="2556683" y="0"/>
                  <a:pt x="2590800" y="34117"/>
                  <a:pt x="2590800" y="76202"/>
                </a:cubicBezTo>
                <a:lnTo>
                  <a:pt x="2590800" y="733423"/>
                </a:lnTo>
                <a:cubicBezTo>
                  <a:pt x="2590800" y="775508"/>
                  <a:pt x="2556683" y="809625"/>
                  <a:pt x="2514598" y="809625"/>
                </a:cubicBezTo>
                <a:lnTo>
                  <a:pt x="76202" y="809625"/>
                </a:lnTo>
                <a:cubicBezTo>
                  <a:pt x="34117" y="809625"/>
                  <a:pt x="0" y="775508"/>
                  <a:pt x="0" y="733423"/>
                </a:cubicBezTo>
                <a:lnTo>
                  <a:pt x="0" y="76202"/>
                </a:lnTo>
                <a:cubicBezTo>
                  <a:pt x="0" y="34117"/>
                  <a:pt x="34117" y="0"/>
                  <a:pt x="76202" y="0"/>
                </a:cubicBezTo>
                <a:close/>
              </a:path>
            </a:pathLst>
          </a:custGeom>
          <a:solidFill>
            <a:srgbClr val="4A6D8C">
              <a:alpha val="10196"/>
            </a:srgbClr>
          </a:solidFill>
          <a:ln w="12700">
            <a:solidFill>
              <a:srgbClr val="4A6D8C">
                <a:alpha val="30196"/>
              </a:srgbClr>
            </a:solidFill>
            <a:prstDash val="soli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62" name="Text 56"/>
          <p:cNvSpPr/>
          <p:nvPr/>
        </p:nvSpPr>
        <p:spPr>
          <a:xfrm>
            <a:off x="9101138" y="5619750"/>
            <a:ext cx="2495550" cy="3429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lang="en-US" sz="2250" b="1" dirty="0">
                <a:solidFill>
                  <a:srgbClr val="4A6D8C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∞</a:t>
            </a:r>
            <a:endParaRPr lang="en-US" sz="1600" dirty="0"/>
          </a:p>
        </p:txBody>
      </p:sp>
      <p:sp>
        <p:nvSpPr>
          <p:cNvPr id="63" name="Text 57"/>
          <p:cNvSpPr/>
          <p:nvPr/>
        </p:nvSpPr>
        <p:spPr>
          <a:xfrm>
            <a:off x="9139238" y="6000750"/>
            <a:ext cx="241935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050" dirty="0">
                <a:solidFill>
                  <a:srgbClr val="E0E2E5">
                    <a:alpha val="7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创意可能性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solidFill>
          <a:srgbClr val="1A1D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30" descr="建筑与房屋的城市空拍图&#10;&#10;AI 生成的内容可能不正确。">
            <a:extLst>
              <a:ext uri="{FF2B5EF4-FFF2-40B4-BE49-F238E27FC236}">
                <a16:creationId xmlns:a16="http://schemas.microsoft.com/office/drawing/2014/main" id="{30D8ED47-DB9D-4903-349C-00CB1C1AC7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-1489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1A1D21">
                  <a:alpha val="95000"/>
                </a:srgbClr>
              </a:gs>
              <a:gs pos="50000">
                <a:srgbClr val="4A6D8C">
                  <a:alpha val="40000"/>
                </a:srgbClr>
              </a:gs>
              <a:gs pos="100000">
                <a:srgbClr val="00D2BE">
                  <a:alpha val="30000"/>
                </a:srgbClr>
              </a:gs>
            </a:gsLst>
            <a:lin ang="2700000" scaled="1"/>
          </a:gra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4" name="Shape 1"/>
          <p:cNvSpPr/>
          <p:nvPr/>
        </p:nvSpPr>
        <p:spPr>
          <a:xfrm>
            <a:off x="5648325" y="342900"/>
            <a:ext cx="895350" cy="895350"/>
          </a:xfrm>
          <a:custGeom>
            <a:avLst/>
            <a:gdLst/>
            <a:ahLst/>
            <a:cxnLst/>
            <a:rect l="l" t="t" r="r" b="b"/>
            <a:pathLst>
              <a:path w="895350" h="895350">
                <a:moveTo>
                  <a:pt x="447675" y="0"/>
                </a:moveTo>
                <a:lnTo>
                  <a:pt x="447675" y="0"/>
                </a:lnTo>
                <a:cubicBezTo>
                  <a:pt x="694754" y="0"/>
                  <a:pt x="895350" y="200596"/>
                  <a:pt x="895350" y="447675"/>
                </a:cubicBezTo>
                <a:lnTo>
                  <a:pt x="895350" y="447675"/>
                </a:lnTo>
                <a:cubicBezTo>
                  <a:pt x="895350" y="694754"/>
                  <a:pt x="694754" y="895350"/>
                  <a:pt x="447675" y="895350"/>
                </a:cubicBezTo>
                <a:lnTo>
                  <a:pt x="447675" y="895350"/>
                </a:lnTo>
                <a:cubicBezTo>
                  <a:pt x="200596" y="895350"/>
                  <a:pt x="0" y="694754"/>
                  <a:pt x="0" y="447675"/>
                </a:cubicBezTo>
                <a:lnTo>
                  <a:pt x="0" y="447675"/>
                </a:lnTo>
                <a:cubicBezTo>
                  <a:pt x="0" y="200596"/>
                  <a:pt x="200596" y="0"/>
                  <a:pt x="447675" y="0"/>
                </a:cubicBezTo>
                <a:close/>
              </a:path>
            </a:pathLst>
          </a:custGeom>
          <a:solidFill>
            <a:srgbClr val="00D2BE">
              <a:alpha val="20000"/>
            </a:srgbClr>
          </a:solidFill>
          <a:ln w="25400">
            <a:solidFill>
              <a:srgbClr val="00D2BE"/>
            </a:solidFill>
            <a:prstDash val="soli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5" name="Shape 2"/>
          <p:cNvSpPr/>
          <p:nvPr/>
        </p:nvSpPr>
        <p:spPr>
          <a:xfrm>
            <a:off x="5838825" y="561975"/>
            <a:ext cx="514350" cy="457200"/>
          </a:xfrm>
          <a:custGeom>
            <a:avLst/>
            <a:gdLst/>
            <a:ahLst/>
            <a:cxnLst/>
            <a:rect l="l" t="t" r="r" b="b"/>
            <a:pathLst>
              <a:path w="514350" h="457200">
                <a:moveTo>
                  <a:pt x="342900" y="128588"/>
                </a:moveTo>
                <a:cubicBezTo>
                  <a:pt x="342900" y="215384"/>
                  <a:pt x="266105" y="285750"/>
                  <a:pt x="171450" y="285750"/>
                </a:cubicBezTo>
                <a:cubicBezTo>
                  <a:pt x="147608" y="285750"/>
                  <a:pt x="124926" y="281285"/>
                  <a:pt x="104299" y="273248"/>
                </a:cubicBezTo>
                <a:lnTo>
                  <a:pt x="31433" y="311825"/>
                </a:lnTo>
                <a:cubicBezTo>
                  <a:pt x="23128" y="316200"/>
                  <a:pt x="12948" y="314682"/>
                  <a:pt x="6251" y="308074"/>
                </a:cubicBezTo>
                <a:cubicBezTo>
                  <a:pt x="-446" y="301466"/>
                  <a:pt x="-1965" y="291197"/>
                  <a:pt x="2500" y="282893"/>
                </a:cubicBezTo>
                <a:lnTo>
                  <a:pt x="34290" y="222885"/>
                </a:lnTo>
                <a:cubicBezTo>
                  <a:pt x="12769" y="196632"/>
                  <a:pt x="0" y="163949"/>
                  <a:pt x="0" y="128588"/>
                </a:cubicBezTo>
                <a:cubicBezTo>
                  <a:pt x="0" y="41791"/>
                  <a:pt x="76795" y="-28575"/>
                  <a:pt x="171450" y="-28575"/>
                </a:cubicBezTo>
                <a:cubicBezTo>
                  <a:pt x="266105" y="-28575"/>
                  <a:pt x="342900" y="41791"/>
                  <a:pt x="342900" y="128588"/>
                </a:cubicBezTo>
                <a:close/>
                <a:moveTo>
                  <a:pt x="342900" y="457200"/>
                </a:moveTo>
                <a:cubicBezTo>
                  <a:pt x="258872" y="457200"/>
                  <a:pt x="188952" y="401747"/>
                  <a:pt x="174308" y="328613"/>
                </a:cubicBezTo>
                <a:cubicBezTo>
                  <a:pt x="281464" y="327273"/>
                  <a:pt x="374600" y="251014"/>
                  <a:pt x="384870" y="147608"/>
                </a:cubicBezTo>
                <a:cubicBezTo>
                  <a:pt x="459254" y="164753"/>
                  <a:pt x="514350" y="226457"/>
                  <a:pt x="514350" y="300038"/>
                </a:cubicBezTo>
                <a:cubicBezTo>
                  <a:pt x="514350" y="335399"/>
                  <a:pt x="501581" y="368082"/>
                  <a:pt x="480060" y="394335"/>
                </a:cubicBezTo>
                <a:lnTo>
                  <a:pt x="511850" y="454342"/>
                </a:lnTo>
                <a:cubicBezTo>
                  <a:pt x="516225" y="462647"/>
                  <a:pt x="514707" y="472827"/>
                  <a:pt x="508099" y="479524"/>
                </a:cubicBezTo>
                <a:cubicBezTo>
                  <a:pt x="501491" y="486221"/>
                  <a:pt x="491222" y="487740"/>
                  <a:pt x="482917" y="483275"/>
                </a:cubicBezTo>
                <a:lnTo>
                  <a:pt x="410051" y="444698"/>
                </a:lnTo>
                <a:cubicBezTo>
                  <a:pt x="389424" y="452735"/>
                  <a:pt x="366742" y="457200"/>
                  <a:pt x="342900" y="457200"/>
                </a:cubicBezTo>
                <a:close/>
              </a:path>
            </a:pathLst>
          </a:custGeom>
          <a:solidFill>
            <a:srgbClr val="00D2BE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6" name="Text 3"/>
          <p:cNvSpPr/>
          <p:nvPr/>
        </p:nvSpPr>
        <p:spPr>
          <a:xfrm>
            <a:off x="5180112" y="1476375"/>
            <a:ext cx="1828800" cy="571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80000"/>
              </a:lnSpc>
            </a:pPr>
            <a:r>
              <a:rPr lang="en-US" sz="4500" b="1" dirty="0">
                <a:solidFill>
                  <a:srgbClr val="E0E2E5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Q &amp; A</a:t>
            </a:r>
            <a:endParaRPr lang="en-US" sz="1600" dirty="0"/>
          </a:p>
        </p:txBody>
      </p:sp>
      <p:sp>
        <p:nvSpPr>
          <p:cNvPr id="7" name="Shape 4"/>
          <p:cNvSpPr/>
          <p:nvPr/>
        </p:nvSpPr>
        <p:spPr>
          <a:xfrm>
            <a:off x="5486400" y="2200275"/>
            <a:ext cx="1219200" cy="38100"/>
          </a:xfrm>
          <a:custGeom>
            <a:avLst/>
            <a:gdLst/>
            <a:ahLst/>
            <a:cxnLst/>
            <a:rect l="l" t="t" r="r" b="b"/>
            <a:pathLst>
              <a:path w="1219200" h="38100">
                <a:moveTo>
                  <a:pt x="0" y="0"/>
                </a:moveTo>
                <a:lnTo>
                  <a:pt x="1219200" y="0"/>
                </a:lnTo>
                <a:lnTo>
                  <a:pt x="1219200" y="38100"/>
                </a:lnTo>
                <a:lnTo>
                  <a:pt x="0" y="3810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00D2BE"/>
              </a:gs>
              <a:gs pos="100000">
                <a:srgbClr val="4A6D8C"/>
              </a:gs>
            </a:gsLst>
            <a:lin ang="0" scaled="1"/>
          </a:gra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8" name="Text 5"/>
          <p:cNvSpPr/>
          <p:nvPr/>
        </p:nvSpPr>
        <p:spPr>
          <a:xfrm>
            <a:off x="5251549" y="2466975"/>
            <a:ext cx="1685925" cy="3429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lang="en-US" sz="2250" dirty="0">
                <a:solidFill>
                  <a:srgbClr val="E0E2E5">
                    <a:alpha val="9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现场答疑</a:t>
            </a:r>
            <a:endParaRPr lang="en-US" sz="1600" dirty="0"/>
          </a:p>
        </p:txBody>
      </p:sp>
      <p:sp>
        <p:nvSpPr>
          <p:cNvPr id="9" name="Text 6"/>
          <p:cNvSpPr/>
          <p:nvPr/>
        </p:nvSpPr>
        <p:spPr>
          <a:xfrm>
            <a:off x="5275362" y="2962275"/>
            <a:ext cx="1638300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500" dirty="0">
                <a:solidFill>
                  <a:srgbClr val="E0E2E5">
                    <a:alpha val="7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欢迎提问交流</a:t>
            </a:r>
            <a:endParaRPr lang="en-US" sz="1600" dirty="0"/>
          </a:p>
        </p:txBody>
      </p:sp>
      <p:sp>
        <p:nvSpPr>
          <p:cNvPr id="10" name="Shape 7"/>
          <p:cNvSpPr/>
          <p:nvPr/>
        </p:nvSpPr>
        <p:spPr>
          <a:xfrm>
            <a:off x="2795588" y="3538538"/>
            <a:ext cx="1990725" cy="1533525"/>
          </a:xfrm>
          <a:custGeom>
            <a:avLst/>
            <a:gdLst/>
            <a:ahLst/>
            <a:cxnLst/>
            <a:rect l="l" t="t" r="r" b="b"/>
            <a:pathLst>
              <a:path w="1990725" h="1533525">
                <a:moveTo>
                  <a:pt x="114294" y="0"/>
                </a:moveTo>
                <a:lnTo>
                  <a:pt x="1876431" y="0"/>
                </a:lnTo>
                <a:cubicBezTo>
                  <a:pt x="1939554" y="0"/>
                  <a:pt x="1990725" y="51171"/>
                  <a:pt x="1990725" y="114294"/>
                </a:cubicBezTo>
                <a:lnTo>
                  <a:pt x="1990725" y="1419231"/>
                </a:lnTo>
                <a:cubicBezTo>
                  <a:pt x="1990725" y="1482354"/>
                  <a:pt x="1939554" y="1533525"/>
                  <a:pt x="1876431" y="1533525"/>
                </a:cubicBezTo>
                <a:lnTo>
                  <a:pt x="114294" y="1533525"/>
                </a:lnTo>
                <a:cubicBezTo>
                  <a:pt x="51171" y="1533525"/>
                  <a:pt x="0" y="1482354"/>
                  <a:pt x="0" y="1419231"/>
                </a:cubicBezTo>
                <a:lnTo>
                  <a:pt x="0" y="114294"/>
                </a:lnTo>
                <a:cubicBezTo>
                  <a:pt x="0" y="51213"/>
                  <a:pt x="51213" y="0"/>
                  <a:pt x="114294" y="0"/>
                </a:cubicBezTo>
                <a:close/>
              </a:path>
            </a:pathLst>
          </a:custGeom>
          <a:solidFill>
            <a:srgbClr val="2D3136">
              <a:alpha val="50196"/>
            </a:srgbClr>
          </a:solidFill>
          <a:ln w="12700">
            <a:solidFill>
              <a:srgbClr val="00D2BE">
                <a:alpha val="30196"/>
              </a:srgbClr>
            </a:solidFill>
            <a:prstDash val="soli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1" name="Shape 8"/>
          <p:cNvSpPr/>
          <p:nvPr/>
        </p:nvSpPr>
        <p:spPr>
          <a:xfrm>
            <a:off x="3619500" y="3771900"/>
            <a:ext cx="342900" cy="342900"/>
          </a:xfrm>
          <a:custGeom>
            <a:avLst/>
            <a:gdLst/>
            <a:ahLst/>
            <a:cxnLst/>
            <a:rect l="l" t="t" r="r" b="b"/>
            <a:pathLst>
              <a:path w="342900" h="342900">
                <a:moveTo>
                  <a:pt x="171450" y="342900"/>
                </a:moveTo>
                <a:cubicBezTo>
                  <a:pt x="266076" y="342900"/>
                  <a:pt x="342900" y="266076"/>
                  <a:pt x="342900" y="171450"/>
                </a:cubicBezTo>
                <a:cubicBezTo>
                  <a:pt x="342900" y="76824"/>
                  <a:pt x="266076" y="0"/>
                  <a:pt x="171450" y="0"/>
                </a:cubicBezTo>
                <a:cubicBezTo>
                  <a:pt x="76824" y="0"/>
                  <a:pt x="0" y="76824"/>
                  <a:pt x="0" y="171450"/>
                </a:cubicBezTo>
                <a:cubicBezTo>
                  <a:pt x="0" y="266076"/>
                  <a:pt x="76824" y="342900"/>
                  <a:pt x="171450" y="342900"/>
                </a:cubicBezTo>
                <a:close/>
                <a:moveTo>
                  <a:pt x="171450" y="117872"/>
                </a:moveTo>
                <a:cubicBezTo>
                  <a:pt x="159596" y="117872"/>
                  <a:pt x="150019" y="127449"/>
                  <a:pt x="150019" y="139303"/>
                </a:cubicBezTo>
                <a:cubicBezTo>
                  <a:pt x="150019" y="148210"/>
                  <a:pt x="142853" y="155377"/>
                  <a:pt x="133945" y="155377"/>
                </a:cubicBezTo>
                <a:cubicBezTo>
                  <a:pt x="125038" y="155377"/>
                  <a:pt x="117872" y="148210"/>
                  <a:pt x="117872" y="139303"/>
                </a:cubicBezTo>
                <a:cubicBezTo>
                  <a:pt x="117872" y="109701"/>
                  <a:pt x="141848" y="85725"/>
                  <a:pt x="171450" y="85725"/>
                </a:cubicBezTo>
                <a:cubicBezTo>
                  <a:pt x="201052" y="85725"/>
                  <a:pt x="225028" y="109701"/>
                  <a:pt x="225028" y="139303"/>
                </a:cubicBezTo>
                <a:cubicBezTo>
                  <a:pt x="225028" y="170914"/>
                  <a:pt x="200918" y="184309"/>
                  <a:pt x="187523" y="189198"/>
                </a:cubicBezTo>
                <a:lnTo>
                  <a:pt x="187523" y="191743"/>
                </a:lnTo>
                <a:cubicBezTo>
                  <a:pt x="187523" y="200650"/>
                  <a:pt x="180357" y="207816"/>
                  <a:pt x="171450" y="207816"/>
                </a:cubicBezTo>
                <a:cubicBezTo>
                  <a:pt x="162543" y="207816"/>
                  <a:pt x="155377" y="200650"/>
                  <a:pt x="155377" y="191743"/>
                </a:cubicBezTo>
                <a:lnTo>
                  <a:pt x="155377" y="186318"/>
                </a:lnTo>
                <a:cubicBezTo>
                  <a:pt x="155377" y="172589"/>
                  <a:pt x="165289" y="162744"/>
                  <a:pt x="175535" y="159395"/>
                </a:cubicBezTo>
                <a:cubicBezTo>
                  <a:pt x="179822" y="157988"/>
                  <a:pt x="184376" y="155711"/>
                  <a:pt x="187724" y="152497"/>
                </a:cubicBezTo>
                <a:cubicBezTo>
                  <a:pt x="190604" y="149684"/>
                  <a:pt x="192881" y="145799"/>
                  <a:pt x="192881" y="139370"/>
                </a:cubicBezTo>
                <a:cubicBezTo>
                  <a:pt x="192881" y="127516"/>
                  <a:pt x="183304" y="117939"/>
                  <a:pt x="171450" y="117939"/>
                </a:cubicBezTo>
                <a:close/>
                <a:moveTo>
                  <a:pt x="150019" y="246459"/>
                </a:moveTo>
                <a:cubicBezTo>
                  <a:pt x="150019" y="234631"/>
                  <a:pt x="159622" y="225028"/>
                  <a:pt x="171450" y="225028"/>
                </a:cubicBezTo>
                <a:cubicBezTo>
                  <a:pt x="183278" y="225028"/>
                  <a:pt x="192881" y="234631"/>
                  <a:pt x="192881" y="246459"/>
                </a:cubicBezTo>
                <a:cubicBezTo>
                  <a:pt x="192881" y="258288"/>
                  <a:pt x="183278" y="267891"/>
                  <a:pt x="171450" y="267891"/>
                </a:cubicBezTo>
                <a:cubicBezTo>
                  <a:pt x="159622" y="267891"/>
                  <a:pt x="150019" y="258288"/>
                  <a:pt x="150019" y="246459"/>
                </a:cubicBezTo>
                <a:close/>
              </a:path>
            </a:pathLst>
          </a:custGeom>
          <a:solidFill>
            <a:srgbClr val="00D2BE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12" name="Text 9"/>
          <p:cNvSpPr/>
          <p:nvPr/>
        </p:nvSpPr>
        <p:spPr>
          <a:xfrm>
            <a:off x="2981325" y="4267200"/>
            <a:ext cx="1619250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500" b="1" dirty="0">
                <a:solidFill>
                  <a:srgbClr val="E0E2E5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技术问题</a:t>
            </a:r>
            <a:endParaRPr lang="en-US" sz="1600" dirty="0"/>
          </a:p>
        </p:txBody>
      </p:sp>
      <p:sp>
        <p:nvSpPr>
          <p:cNvPr id="13" name="Text 10"/>
          <p:cNvSpPr/>
          <p:nvPr/>
        </p:nvSpPr>
        <p:spPr>
          <a:xfrm>
            <a:off x="2990850" y="4610100"/>
            <a:ext cx="16002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200" dirty="0">
                <a:solidFill>
                  <a:srgbClr val="E0E2E5">
                    <a:alpha val="7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建模、切片、打印参数</a:t>
            </a:r>
            <a:endParaRPr lang="en-US" sz="1600" dirty="0"/>
          </a:p>
        </p:txBody>
      </p:sp>
      <p:sp>
        <p:nvSpPr>
          <p:cNvPr id="14" name="Shape 11"/>
          <p:cNvSpPr/>
          <p:nvPr/>
        </p:nvSpPr>
        <p:spPr>
          <a:xfrm>
            <a:off x="5100638" y="3538538"/>
            <a:ext cx="1990725" cy="1533525"/>
          </a:xfrm>
          <a:custGeom>
            <a:avLst/>
            <a:gdLst/>
            <a:ahLst/>
            <a:cxnLst/>
            <a:rect l="l" t="t" r="r" b="b"/>
            <a:pathLst>
              <a:path w="1990725" h="1533525">
                <a:moveTo>
                  <a:pt x="114294" y="0"/>
                </a:moveTo>
                <a:lnTo>
                  <a:pt x="1876431" y="0"/>
                </a:lnTo>
                <a:cubicBezTo>
                  <a:pt x="1939554" y="0"/>
                  <a:pt x="1990725" y="51171"/>
                  <a:pt x="1990725" y="114294"/>
                </a:cubicBezTo>
                <a:lnTo>
                  <a:pt x="1990725" y="1419231"/>
                </a:lnTo>
                <a:cubicBezTo>
                  <a:pt x="1990725" y="1482354"/>
                  <a:pt x="1939554" y="1533525"/>
                  <a:pt x="1876431" y="1533525"/>
                </a:cubicBezTo>
                <a:lnTo>
                  <a:pt x="114294" y="1533525"/>
                </a:lnTo>
                <a:cubicBezTo>
                  <a:pt x="51171" y="1533525"/>
                  <a:pt x="0" y="1482354"/>
                  <a:pt x="0" y="1419231"/>
                </a:cubicBezTo>
                <a:lnTo>
                  <a:pt x="0" y="114294"/>
                </a:lnTo>
                <a:cubicBezTo>
                  <a:pt x="0" y="51213"/>
                  <a:pt x="51213" y="0"/>
                  <a:pt x="114294" y="0"/>
                </a:cubicBezTo>
                <a:close/>
              </a:path>
            </a:pathLst>
          </a:custGeom>
          <a:solidFill>
            <a:srgbClr val="2D3136">
              <a:alpha val="50196"/>
            </a:srgbClr>
          </a:solidFill>
          <a:ln w="12700">
            <a:solidFill>
              <a:srgbClr val="4A6D8C">
                <a:alpha val="30196"/>
              </a:srgbClr>
            </a:solidFill>
            <a:prstDash val="soli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5" name="Shape 12"/>
          <p:cNvSpPr/>
          <p:nvPr/>
        </p:nvSpPr>
        <p:spPr>
          <a:xfrm>
            <a:off x="5924550" y="3771900"/>
            <a:ext cx="342900" cy="342900"/>
          </a:xfrm>
          <a:custGeom>
            <a:avLst/>
            <a:gdLst/>
            <a:ahLst/>
            <a:cxnLst/>
            <a:rect l="l" t="t" r="r" b="b"/>
            <a:pathLst>
              <a:path w="342900" h="342900">
                <a:moveTo>
                  <a:pt x="150220" y="-1674"/>
                </a:moveTo>
                <a:cubicBezTo>
                  <a:pt x="163480" y="-9309"/>
                  <a:pt x="179822" y="-9309"/>
                  <a:pt x="193082" y="-1674"/>
                </a:cubicBezTo>
                <a:lnTo>
                  <a:pt x="310887" y="66303"/>
                </a:lnTo>
                <a:cubicBezTo>
                  <a:pt x="324148" y="73938"/>
                  <a:pt x="332318" y="88136"/>
                  <a:pt x="332318" y="103406"/>
                </a:cubicBezTo>
                <a:lnTo>
                  <a:pt x="332318" y="239360"/>
                </a:lnTo>
                <a:cubicBezTo>
                  <a:pt x="332318" y="254697"/>
                  <a:pt x="324148" y="268828"/>
                  <a:pt x="310887" y="276463"/>
                </a:cubicBezTo>
                <a:lnTo>
                  <a:pt x="193082" y="344574"/>
                </a:lnTo>
                <a:cubicBezTo>
                  <a:pt x="179822" y="352209"/>
                  <a:pt x="163480" y="352209"/>
                  <a:pt x="150220" y="344574"/>
                </a:cubicBezTo>
                <a:lnTo>
                  <a:pt x="32482" y="276597"/>
                </a:lnTo>
                <a:cubicBezTo>
                  <a:pt x="19221" y="268962"/>
                  <a:pt x="11050" y="254764"/>
                  <a:pt x="11050" y="239494"/>
                </a:cubicBezTo>
                <a:lnTo>
                  <a:pt x="11050" y="103540"/>
                </a:lnTo>
                <a:cubicBezTo>
                  <a:pt x="11050" y="88203"/>
                  <a:pt x="19221" y="74072"/>
                  <a:pt x="32482" y="66437"/>
                </a:cubicBezTo>
                <a:lnTo>
                  <a:pt x="150220" y="-1674"/>
                </a:lnTo>
                <a:close/>
                <a:moveTo>
                  <a:pt x="289389" y="239427"/>
                </a:moveTo>
                <a:lnTo>
                  <a:pt x="289389" y="128186"/>
                </a:lnTo>
                <a:lnTo>
                  <a:pt x="193082" y="183773"/>
                </a:lnTo>
                <a:lnTo>
                  <a:pt x="193082" y="295015"/>
                </a:lnTo>
                <a:lnTo>
                  <a:pt x="289389" y="239427"/>
                </a:lnTo>
                <a:close/>
              </a:path>
            </a:pathLst>
          </a:custGeom>
          <a:solidFill>
            <a:srgbClr val="4A6D8C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16" name="Text 13"/>
          <p:cNvSpPr/>
          <p:nvPr/>
        </p:nvSpPr>
        <p:spPr>
          <a:xfrm>
            <a:off x="5286375" y="4267200"/>
            <a:ext cx="1619250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500" b="1" dirty="0">
                <a:solidFill>
                  <a:srgbClr val="E0E2E5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设备咨询</a:t>
            </a:r>
            <a:endParaRPr lang="en-US" sz="1600" dirty="0"/>
          </a:p>
        </p:txBody>
      </p:sp>
      <p:sp>
        <p:nvSpPr>
          <p:cNvPr id="17" name="Text 14"/>
          <p:cNvSpPr/>
          <p:nvPr/>
        </p:nvSpPr>
        <p:spPr>
          <a:xfrm>
            <a:off x="5295900" y="4610100"/>
            <a:ext cx="16002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200" dirty="0">
                <a:solidFill>
                  <a:srgbClr val="E0E2E5">
                    <a:alpha val="7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设备选择、使用流程</a:t>
            </a:r>
            <a:endParaRPr lang="en-US" sz="1600" dirty="0"/>
          </a:p>
        </p:txBody>
      </p:sp>
      <p:sp>
        <p:nvSpPr>
          <p:cNvPr id="18" name="Shape 15"/>
          <p:cNvSpPr/>
          <p:nvPr/>
        </p:nvSpPr>
        <p:spPr>
          <a:xfrm>
            <a:off x="7405688" y="3538538"/>
            <a:ext cx="1990725" cy="1533525"/>
          </a:xfrm>
          <a:custGeom>
            <a:avLst/>
            <a:gdLst/>
            <a:ahLst/>
            <a:cxnLst/>
            <a:rect l="l" t="t" r="r" b="b"/>
            <a:pathLst>
              <a:path w="1990725" h="1533525">
                <a:moveTo>
                  <a:pt x="114294" y="0"/>
                </a:moveTo>
                <a:lnTo>
                  <a:pt x="1876431" y="0"/>
                </a:lnTo>
                <a:cubicBezTo>
                  <a:pt x="1939554" y="0"/>
                  <a:pt x="1990725" y="51171"/>
                  <a:pt x="1990725" y="114294"/>
                </a:cubicBezTo>
                <a:lnTo>
                  <a:pt x="1990725" y="1419231"/>
                </a:lnTo>
                <a:cubicBezTo>
                  <a:pt x="1990725" y="1482354"/>
                  <a:pt x="1939554" y="1533525"/>
                  <a:pt x="1876431" y="1533525"/>
                </a:cubicBezTo>
                <a:lnTo>
                  <a:pt x="114294" y="1533525"/>
                </a:lnTo>
                <a:cubicBezTo>
                  <a:pt x="51171" y="1533525"/>
                  <a:pt x="0" y="1482354"/>
                  <a:pt x="0" y="1419231"/>
                </a:cubicBezTo>
                <a:lnTo>
                  <a:pt x="0" y="114294"/>
                </a:lnTo>
                <a:cubicBezTo>
                  <a:pt x="0" y="51213"/>
                  <a:pt x="51213" y="0"/>
                  <a:pt x="114294" y="0"/>
                </a:cubicBezTo>
                <a:close/>
              </a:path>
            </a:pathLst>
          </a:custGeom>
          <a:solidFill>
            <a:srgbClr val="2D3136">
              <a:alpha val="50196"/>
            </a:srgbClr>
          </a:solidFill>
          <a:ln w="12700">
            <a:solidFill>
              <a:srgbClr val="6B7A8F">
                <a:alpha val="30196"/>
              </a:srgbClr>
            </a:solidFill>
            <a:prstDash val="soli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9" name="Shape 16"/>
          <p:cNvSpPr/>
          <p:nvPr/>
        </p:nvSpPr>
        <p:spPr>
          <a:xfrm>
            <a:off x="8272463" y="3771900"/>
            <a:ext cx="257175" cy="342900"/>
          </a:xfrm>
          <a:custGeom>
            <a:avLst/>
            <a:gdLst/>
            <a:ahLst/>
            <a:cxnLst/>
            <a:rect l="l" t="t" r="r" b="b"/>
            <a:pathLst>
              <a:path w="257175" h="342900">
                <a:moveTo>
                  <a:pt x="196163" y="257175"/>
                </a:moveTo>
                <a:cubicBezTo>
                  <a:pt x="201052" y="242240"/>
                  <a:pt x="210830" y="228712"/>
                  <a:pt x="221880" y="217058"/>
                </a:cubicBezTo>
                <a:cubicBezTo>
                  <a:pt x="243780" y="194020"/>
                  <a:pt x="257175" y="162878"/>
                  <a:pt x="257175" y="128588"/>
                </a:cubicBezTo>
                <a:cubicBezTo>
                  <a:pt x="257175" y="57596"/>
                  <a:pt x="199579" y="0"/>
                  <a:pt x="128587" y="0"/>
                </a:cubicBezTo>
                <a:cubicBezTo>
                  <a:pt x="57596" y="0"/>
                  <a:pt x="0" y="57596"/>
                  <a:pt x="0" y="128588"/>
                </a:cubicBezTo>
                <a:cubicBezTo>
                  <a:pt x="0" y="162878"/>
                  <a:pt x="13395" y="194020"/>
                  <a:pt x="35295" y="217058"/>
                </a:cubicBezTo>
                <a:cubicBezTo>
                  <a:pt x="46345" y="228712"/>
                  <a:pt x="56190" y="242240"/>
                  <a:pt x="61012" y="257175"/>
                </a:cubicBezTo>
                <a:lnTo>
                  <a:pt x="196096" y="257175"/>
                </a:lnTo>
                <a:close/>
                <a:moveTo>
                  <a:pt x="192881" y="289322"/>
                </a:moveTo>
                <a:lnTo>
                  <a:pt x="64294" y="289322"/>
                </a:lnTo>
                <a:lnTo>
                  <a:pt x="64294" y="300038"/>
                </a:lnTo>
                <a:cubicBezTo>
                  <a:pt x="64294" y="329639"/>
                  <a:pt x="88270" y="353616"/>
                  <a:pt x="117872" y="353616"/>
                </a:cubicBezTo>
                <a:lnTo>
                  <a:pt x="139303" y="353616"/>
                </a:lnTo>
                <a:cubicBezTo>
                  <a:pt x="168905" y="353616"/>
                  <a:pt x="192881" y="329639"/>
                  <a:pt x="192881" y="300038"/>
                </a:cubicBezTo>
                <a:lnTo>
                  <a:pt x="192881" y="289322"/>
                </a:lnTo>
                <a:close/>
                <a:moveTo>
                  <a:pt x="123230" y="75009"/>
                </a:moveTo>
                <a:cubicBezTo>
                  <a:pt x="96575" y="75009"/>
                  <a:pt x="75009" y="96575"/>
                  <a:pt x="75009" y="123230"/>
                </a:cubicBezTo>
                <a:cubicBezTo>
                  <a:pt x="75009" y="132137"/>
                  <a:pt x="67843" y="139303"/>
                  <a:pt x="58936" y="139303"/>
                </a:cubicBezTo>
                <a:cubicBezTo>
                  <a:pt x="50029" y="139303"/>
                  <a:pt x="42863" y="132137"/>
                  <a:pt x="42863" y="123230"/>
                </a:cubicBezTo>
                <a:cubicBezTo>
                  <a:pt x="42863" y="78827"/>
                  <a:pt x="78827" y="42863"/>
                  <a:pt x="123230" y="42863"/>
                </a:cubicBezTo>
                <a:cubicBezTo>
                  <a:pt x="132137" y="42863"/>
                  <a:pt x="139303" y="50029"/>
                  <a:pt x="139303" y="58936"/>
                </a:cubicBezTo>
                <a:cubicBezTo>
                  <a:pt x="139303" y="67843"/>
                  <a:pt x="132137" y="75009"/>
                  <a:pt x="123230" y="75009"/>
                </a:cubicBezTo>
                <a:close/>
              </a:path>
            </a:pathLst>
          </a:custGeom>
          <a:solidFill>
            <a:srgbClr val="6B7A8F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20" name="Text 17"/>
          <p:cNvSpPr/>
          <p:nvPr/>
        </p:nvSpPr>
        <p:spPr>
          <a:xfrm>
            <a:off x="7591425" y="4267200"/>
            <a:ext cx="1619250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500" b="1" dirty="0">
                <a:solidFill>
                  <a:srgbClr val="E0E2E5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创意建议</a:t>
            </a:r>
            <a:endParaRPr lang="en-US" sz="1600" dirty="0"/>
          </a:p>
        </p:txBody>
      </p:sp>
      <p:sp>
        <p:nvSpPr>
          <p:cNvPr id="21" name="Text 18"/>
          <p:cNvSpPr/>
          <p:nvPr/>
        </p:nvSpPr>
        <p:spPr>
          <a:xfrm>
            <a:off x="7600950" y="4610100"/>
            <a:ext cx="16002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200" dirty="0">
                <a:solidFill>
                  <a:srgbClr val="E0E2E5">
                    <a:alpha val="7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设计优化、项目建议</a:t>
            </a:r>
            <a:endParaRPr lang="en-US" sz="1600" dirty="0"/>
          </a:p>
        </p:txBody>
      </p:sp>
      <p:sp>
        <p:nvSpPr>
          <p:cNvPr id="22" name="Shape 19"/>
          <p:cNvSpPr/>
          <p:nvPr/>
        </p:nvSpPr>
        <p:spPr>
          <a:xfrm>
            <a:off x="5371058" y="5419725"/>
            <a:ext cx="128588" cy="171450"/>
          </a:xfrm>
          <a:custGeom>
            <a:avLst/>
            <a:gdLst/>
            <a:ahLst/>
            <a:cxnLst/>
            <a:rect l="l" t="t" r="r" b="b"/>
            <a:pathLst>
              <a:path w="128588" h="171450">
                <a:moveTo>
                  <a:pt x="0" y="63155"/>
                </a:moveTo>
                <a:cubicBezTo>
                  <a:pt x="0" y="28262"/>
                  <a:pt x="28798" y="0"/>
                  <a:pt x="64294" y="0"/>
                </a:cubicBezTo>
                <a:cubicBezTo>
                  <a:pt x="99789" y="0"/>
                  <a:pt x="128588" y="28262"/>
                  <a:pt x="128588" y="63155"/>
                </a:cubicBezTo>
                <a:cubicBezTo>
                  <a:pt x="128588" y="103104"/>
                  <a:pt x="88337" y="150990"/>
                  <a:pt x="71527" y="169240"/>
                </a:cubicBezTo>
                <a:cubicBezTo>
                  <a:pt x="67575" y="173526"/>
                  <a:pt x="60979" y="173526"/>
                  <a:pt x="57027" y="169240"/>
                </a:cubicBezTo>
                <a:cubicBezTo>
                  <a:pt x="40217" y="150990"/>
                  <a:pt x="-33" y="103104"/>
                  <a:pt x="-33" y="63155"/>
                </a:cubicBezTo>
                <a:close/>
                <a:moveTo>
                  <a:pt x="64294" y="85725"/>
                </a:moveTo>
                <a:cubicBezTo>
                  <a:pt x="76122" y="85725"/>
                  <a:pt x="85725" y="76122"/>
                  <a:pt x="85725" y="64294"/>
                </a:cubicBezTo>
                <a:cubicBezTo>
                  <a:pt x="85725" y="52466"/>
                  <a:pt x="76122" y="42863"/>
                  <a:pt x="64294" y="42863"/>
                </a:cubicBezTo>
                <a:cubicBezTo>
                  <a:pt x="52466" y="42863"/>
                  <a:pt x="42863" y="52466"/>
                  <a:pt x="42863" y="64294"/>
                </a:cubicBezTo>
                <a:cubicBezTo>
                  <a:pt x="42863" y="76122"/>
                  <a:pt x="52466" y="85725"/>
                  <a:pt x="64294" y="85725"/>
                </a:cubicBezTo>
                <a:close/>
              </a:path>
            </a:pathLst>
          </a:custGeom>
          <a:solidFill>
            <a:srgbClr val="00D2BE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23" name="Text 20"/>
          <p:cNvSpPr/>
          <p:nvPr/>
        </p:nvSpPr>
        <p:spPr>
          <a:xfrm>
            <a:off x="5130552" y="5381625"/>
            <a:ext cx="2209800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350" b="1" dirty="0">
                <a:solidFill>
                  <a:schemeClr val="tx1">
                    <a:lumMod val="95000"/>
                    <a:lumOff val="5000"/>
                  </a:scheme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图书馆2F创意空间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4" name="Shape 21"/>
          <p:cNvSpPr/>
          <p:nvPr/>
        </p:nvSpPr>
        <p:spPr>
          <a:xfrm>
            <a:off x="4921002" y="5762625"/>
            <a:ext cx="171450" cy="171450"/>
          </a:xfrm>
          <a:custGeom>
            <a:avLst/>
            <a:gdLst/>
            <a:ahLst/>
            <a:cxnLst/>
            <a:rect l="l" t="t" r="r" b="b"/>
            <a:pathLst>
              <a:path w="171450" h="171450">
                <a:moveTo>
                  <a:pt x="16073" y="21431"/>
                </a:moveTo>
                <a:cubicBezTo>
                  <a:pt x="7200" y="21431"/>
                  <a:pt x="0" y="28631"/>
                  <a:pt x="0" y="37505"/>
                </a:cubicBezTo>
                <a:cubicBezTo>
                  <a:pt x="0" y="42561"/>
                  <a:pt x="2378" y="47316"/>
                  <a:pt x="6429" y="50363"/>
                </a:cubicBezTo>
                <a:lnTo>
                  <a:pt x="76081" y="102602"/>
                </a:lnTo>
                <a:cubicBezTo>
                  <a:pt x="81807" y="106888"/>
                  <a:pt x="89643" y="106888"/>
                  <a:pt x="95369" y="102602"/>
                </a:cubicBezTo>
                <a:lnTo>
                  <a:pt x="165021" y="50363"/>
                </a:lnTo>
                <a:cubicBezTo>
                  <a:pt x="169072" y="47316"/>
                  <a:pt x="171450" y="42561"/>
                  <a:pt x="171450" y="37505"/>
                </a:cubicBezTo>
                <a:cubicBezTo>
                  <a:pt x="171450" y="28631"/>
                  <a:pt x="164250" y="21431"/>
                  <a:pt x="155377" y="21431"/>
                </a:cubicBezTo>
                <a:lnTo>
                  <a:pt x="16073" y="21431"/>
                </a:lnTo>
                <a:close/>
                <a:moveTo>
                  <a:pt x="0" y="65633"/>
                </a:moveTo>
                <a:lnTo>
                  <a:pt x="0" y="128588"/>
                </a:lnTo>
                <a:cubicBezTo>
                  <a:pt x="0" y="140408"/>
                  <a:pt x="9611" y="150019"/>
                  <a:pt x="21431" y="150019"/>
                </a:cubicBezTo>
                <a:lnTo>
                  <a:pt x="150019" y="150019"/>
                </a:lnTo>
                <a:cubicBezTo>
                  <a:pt x="161839" y="150019"/>
                  <a:pt x="171450" y="140408"/>
                  <a:pt x="171450" y="128588"/>
                </a:cubicBezTo>
                <a:lnTo>
                  <a:pt x="171450" y="65633"/>
                </a:lnTo>
                <a:lnTo>
                  <a:pt x="105013" y="115461"/>
                </a:lnTo>
                <a:cubicBezTo>
                  <a:pt x="93594" y="124033"/>
                  <a:pt x="77856" y="124033"/>
                  <a:pt x="66437" y="115461"/>
                </a:cubicBezTo>
                <a:lnTo>
                  <a:pt x="0" y="65633"/>
                </a:lnTo>
                <a:close/>
              </a:path>
            </a:pathLst>
          </a:custGeom>
          <a:solidFill>
            <a:srgbClr val="00D2BE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25" name="Text 22"/>
          <p:cNvSpPr/>
          <p:nvPr/>
        </p:nvSpPr>
        <p:spPr>
          <a:xfrm>
            <a:off x="5130552" y="5724525"/>
            <a:ext cx="2209800" cy="571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350" b="1" dirty="0">
                <a:solidFill>
                  <a:schemeClr val="tx1">
                    <a:lumMod val="95000"/>
                    <a:lumOff val="5000"/>
                    <a:alpha val="60000"/>
                  </a:scheme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联系</a:t>
            </a:r>
            <a:r>
              <a:rPr lang="zh-CN" altLang="en-US" sz="1350" b="1" dirty="0">
                <a:solidFill>
                  <a:schemeClr val="tx1">
                    <a:lumMod val="95000"/>
                    <a:lumOff val="5000"/>
                    <a:alpha val="60000"/>
                  </a:scheme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我们</a:t>
            </a:r>
            <a:r>
              <a:rPr lang="en-US" sz="1350" b="1" dirty="0">
                <a:solidFill>
                  <a:schemeClr val="tx1">
                    <a:lumMod val="95000"/>
                    <a:lumOff val="5000"/>
                    <a:alpha val="60000"/>
                  </a:scheme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获取更多支持</a:t>
            </a:r>
            <a:endParaRPr lang="en-US" sz="1600" b="1" dirty="0">
              <a:solidFill>
                <a:schemeClr val="tx1">
                  <a:lumMod val="95000"/>
                  <a:lumOff val="5000"/>
                  <a:alpha val="60000"/>
                </a:schemeClr>
              </a:solidFill>
              <a:latin typeface="MiSans" pitchFamily="34" charset="0"/>
              <a:ea typeface="MiSans" pitchFamily="34" charset="-122"/>
              <a:cs typeface="MiSans" pitchFamily="34" charset="-120"/>
            </a:endParaRPr>
          </a:p>
          <a:p>
            <a:pPr algn="ctr">
              <a:lnSpc>
                <a:spcPct val="130000"/>
              </a:lnSpc>
            </a:pPr>
            <a:r>
              <a:rPr lang="en-US" sz="1600" b="1" dirty="0">
                <a:solidFill>
                  <a:schemeClr val="tx1">
                    <a:lumMod val="95000"/>
                    <a:lumOff val="5000"/>
                    <a:alpha val="60000"/>
                  </a:scheme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F</a:t>
            </a:r>
            <a:r>
              <a:rPr lang="en-US" altLang="zh-CN" sz="1600" b="1" dirty="0">
                <a:solidFill>
                  <a:schemeClr val="tx1">
                    <a:lumMod val="95000"/>
                    <a:lumOff val="5000"/>
                    <a:alpha val="60000"/>
                  </a:scheme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eel free to contact us!</a:t>
            </a:r>
            <a:endParaRPr lang="en-US" sz="1350" b="1" dirty="0">
              <a:solidFill>
                <a:schemeClr val="tx1">
                  <a:lumMod val="95000"/>
                  <a:lumOff val="5000"/>
                  <a:alpha val="60000"/>
                </a:schemeClr>
              </a:solidFill>
              <a:latin typeface="MiSans" pitchFamily="34" charset="0"/>
              <a:ea typeface="MiSans" pitchFamily="34" charset="-122"/>
              <a:cs typeface="MiSans" pitchFamily="34" charset="-120"/>
            </a:endParaRPr>
          </a:p>
        </p:txBody>
      </p:sp>
      <p:sp>
        <p:nvSpPr>
          <p:cNvPr id="26" name="Text 23"/>
          <p:cNvSpPr/>
          <p:nvPr/>
        </p:nvSpPr>
        <p:spPr>
          <a:xfrm>
            <a:off x="4978152" y="6296025"/>
            <a:ext cx="25146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感谢参与培训，期待你的创意作品！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2" name="图片 1" descr="文本&#10;&#10;AI 生成的内容可能不正确。">
            <a:extLst>
              <a:ext uri="{FF2B5EF4-FFF2-40B4-BE49-F238E27FC236}">
                <a16:creationId xmlns:a16="http://schemas.microsoft.com/office/drawing/2014/main" id="{04A28A00-3830-F8F8-8C97-379B02425F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12153" y="250672"/>
            <a:ext cx="2731478" cy="473229"/>
          </a:xfrm>
          <a:prstGeom prst="rect">
            <a:avLst/>
          </a:prstGeom>
        </p:spPr>
      </p:pic>
      <p:pic>
        <p:nvPicPr>
          <p:cNvPr id="28" name="图片 27" descr="QR 代码&#10;&#10;AI 生成的内容可能不正确。">
            <a:extLst>
              <a:ext uri="{FF2B5EF4-FFF2-40B4-BE49-F238E27FC236}">
                <a16:creationId xmlns:a16="http://schemas.microsoft.com/office/drawing/2014/main" id="{AE7DE4AC-FC9E-841F-E789-8EAA68484A1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3473" b="18472"/>
          <a:stretch>
            <a:fillRect/>
          </a:stretch>
        </p:blipFill>
        <p:spPr>
          <a:xfrm>
            <a:off x="9427723" y="2547459"/>
            <a:ext cx="2731478" cy="3300891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1A1D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381000" y="381000"/>
            <a:ext cx="38100" cy="304800"/>
          </a:xfrm>
          <a:custGeom>
            <a:avLst/>
            <a:gdLst/>
            <a:ahLst/>
            <a:cxnLst/>
            <a:rect l="l" t="t" r="r" b="b"/>
            <a:pathLst>
              <a:path w="38100" h="304800">
                <a:moveTo>
                  <a:pt x="0" y="0"/>
                </a:moveTo>
                <a:lnTo>
                  <a:pt x="38100" y="0"/>
                </a:lnTo>
                <a:lnTo>
                  <a:pt x="38100" y="304800"/>
                </a:lnTo>
                <a:lnTo>
                  <a:pt x="0" y="304800"/>
                </a:lnTo>
                <a:lnTo>
                  <a:pt x="0" y="0"/>
                </a:lnTo>
                <a:close/>
              </a:path>
            </a:pathLst>
          </a:custGeom>
          <a:solidFill>
            <a:srgbClr val="00D2BE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3" name="Text 1"/>
          <p:cNvSpPr/>
          <p:nvPr/>
        </p:nvSpPr>
        <p:spPr>
          <a:xfrm>
            <a:off x="533400" y="438150"/>
            <a:ext cx="90487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50" b="1" kern="0" spc="53" dirty="0">
                <a:solidFill>
                  <a:srgbClr val="00D2B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CHAPTER 01</a:t>
            </a:r>
            <a:endParaRPr lang="en-US" sz="1600" dirty="0"/>
          </a:p>
        </p:txBody>
      </p:sp>
      <p:sp>
        <p:nvSpPr>
          <p:cNvPr id="4" name="Text 2"/>
          <p:cNvSpPr/>
          <p:nvPr/>
        </p:nvSpPr>
        <p:spPr>
          <a:xfrm>
            <a:off x="381000" y="762000"/>
            <a:ext cx="116586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80000"/>
              </a:lnSpc>
            </a:pPr>
            <a:r>
              <a:rPr lang="en-US" sz="3600" b="1" dirty="0">
                <a:solidFill>
                  <a:srgbClr val="E0E2E5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什么是3D打印？</a:t>
            </a:r>
            <a:endParaRPr lang="en-US" sz="1600" dirty="0"/>
          </a:p>
        </p:txBody>
      </p:sp>
      <p:sp>
        <p:nvSpPr>
          <p:cNvPr id="5" name="Shape 3"/>
          <p:cNvSpPr/>
          <p:nvPr/>
        </p:nvSpPr>
        <p:spPr>
          <a:xfrm>
            <a:off x="400050" y="1649016"/>
            <a:ext cx="7105650" cy="1676400"/>
          </a:xfrm>
          <a:custGeom>
            <a:avLst/>
            <a:gdLst/>
            <a:ahLst/>
            <a:cxnLst/>
            <a:rect l="l" t="t" r="r" b="b"/>
            <a:pathLst>
              <a:path w="7105650" h="1676400">
                <a:moveTo>
                  <a:pt x="0" y="0"/>
                </a:moveTo>
                <a:lnTo>
                  <a:pt x="7029458" y="0"/>
                </a:lnTo>
                <a:cubicBezTo>
                  <a:pt x="7071538" y="0"/>
                  <a:pt x="7105650" y="34112"/>
                  <a:pt x="7105650" y="76192"/>
                </a:cubicBezTo>
                <a:lnTo>
                  <a:pt x="7105650" y="1600208"/>
                </a:lnTo>
                <a:cubicBezTo>
                  <a:pt x="7105650" y="1642288"/>
                  <a:pt x="7071538" y="1676400"/>
                  <a:pt x="7029458" y="1676400"/>
                </a:cubicBezTo>
                <a:lnTo>
                  <a:pt x="0" y="1676400"/>
                </a:lnTo>
                <a:lnTo>
                  <a:pt x="0" y="0"/>
                </a:lnTo>
                <a:close/>
              </a:path>
            </a:pathLst>
          </a:custGeom>
          <a:solidFill>
            <a:srgbClr val="4A6D8C">
              <a:alpha val="10196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6" name="Shape 4"/>
          <p:cNvSpPr/>
          <p:nvPr/>
        </p:nvSpPr>
        <p:spPr>
          <a:xfrm>
            <a:off x="400050" y="1649016"/>
            <a:ext cx="38100" cy="1676400"/>
          </a:xfrm>
          <a:custGeom>
            <a:avLst/>
            <a:gdLst/>
            <a:ahLst/>
            <a:cxnLst/>
            <a:rect l="l" t="t" r="r" b="b"/>
            <a:pathLst>
              <a:path w="38100" h="1676400">
                <a:moveTo>
                  <a:pt x="0" y="0"/>
                </a:moveTo>
                <a:lnTo>
                  <a:pt x="38100" y="0"/>
                </a:lnTo>
                <a:lnTo>
                  <a:pt x="38100" y="1676400"/>
                </a:lnTo>
                <a:lnTo>
                  <a:pt x="0" y="1676400"/>
                </a:lnTo>
                <a:lnTo>
                  <a:pt x="0" y="0"/>
                </a:lnTo>
                <a:close/>
              </a:path>
            </a:pathLst>
          </a:custGeom>
          <a:solidFill>
            <a:srgbClr val="00D2BE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7" name="Shape 5"/>
          <p:cNvSpPr/>
          <p:nvPr/>
        </p:nvSpPr>
        <p:spPr>
          <a:xfrm>
            <a:off x="647700" y="1877616"/>
            <a:ext cx="533400" cy="533400"/>
          </a:xfrm>
          <a:custGeom>
            <a:avLst/>
            <a:gdLst/>
            <a:ahLst/>
            <a:cxnLst/>
            <a:rect l="l" t="t" r="r" b="b"/>
            <a:pathLst>
              <a:path w="533400" h="533400">
                <a:moveTo>
                  <a:pt x="76202" y="0"/>
                </a:moveTo>
                <a:lnTo>
                  <a:pt x="457198" y="0"/>
                </a:lnTo>
                <a:cubicBezTo>
                  <a:pt x="499283" y="0"/>
                  <a:pt x="533400" y="34117"/>
                  <a:pt x="533400" y="76202"/>
                </a:cubicBezTo>
                <a:lnTo>
                  <a:pt x="533400" y="457198"/>
                </a:lnTo>
                <a:cubicBezTo>
                  <a:pt x="533400" y="499283"/>
                  <a:pt x="499283" y="533400"/>
                  <a:pt x="457198" y="533400"/>
                </a:cubicBezTo>
                <a:lnTo>
                  <a:pt x="76202" y="533400"/>
                </a:lnTo>
                <a:cubicBezTo>
                  <a:pt x="34117" y="533400"/>
                  <a:pt x="0" y="499283"/>
                  <a:pt x="0" y="457198"/>
                </a:cubicBezTo>
                <a:lnTo>
                  <a:pt x="0" y="76202"/>
                </a:lnTo>
                <a:cubicBezTo>
                  <a:pt x="0" y="34145"/>
                  <a:pt x="34145" y="0"/>
                  <a:pt x="76202" y="0"/>
                </a:cubicBezTo>
                <a:close/>
              </a:path>
            </a:pathLst>
          </a:custGeom>
          <a:solidFill>
            <a:srgbClr val="00D2BE">
              <a:alpha val="20000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8" name="Shape 6"/>
          <p:cNvSpPr/>
          <p:nvPr/>
        </p:nvSpPr>
        <p:spPr>
          <a:xfrm>
            <a:off x="800100" y="2030016"/>
            <a:ext cx="228600" cy="22860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100146" y="-1116"/>
                </a:moveTo>
                <a:cubicBezTo>
                  <a:pt x="108987" y="-6206"/>
                  <a:pt x="119881" y="-6206"/>
                  <a:pt x="128721" y="-1116"/>
                </a:cubicBezTo>
                <a:lnTo>
                  <a:pt x="207258" y="44202"/>
                </a:lnTo>
                <a:cubicBezTo>
                  <a:pt x="216098" y="49292"/>
                  <a:pt x="221546" y="58757"/>
                  <a:pt x="221546" y="68937"/>
                </a:cubicBezTo>
                <a:lnTo>
                  <a:pt x="221546" y="159574"/>
                </a:lnTo>
                <a:cubicBezTo>
                  <a:pt x="221546" y="169798"/>
                  <a:pt x="216098" y="179219"/>
                  <a:pt x="207258" y="184309"/>
                </a:cubicBezTo>
                <a:lnTo>
                  <a:pt x="128721" y="229716"/>
                </a:lnTo>
                <a:cubicBezTo>
                  <a:pt x="119881" y="234806"/>
                  <a:pt x="108987" y="234806"/>
                  <a:pt x="100146" y="229716"/>
                </a:cubicBezTo>
                <a:lnTo>
                  <a:pt x="21654" y="184398"/>
                </a:lnTo>
                <a:cubicBezTo>
                  <a:pt x="12814" y="179308"/>
                  <a:pt x="7367" y="169843"/>
                  <a:pt x="7367" y="159663"/>
                </a:cubicBezTo>
                <a:lnTo>
                  <a:pt x="7367" y="69026"/>
                </a:lnTo>
                <a:cubicBezTo>
                  <a:pt x="7367" y="58802"/>
                  <a:pt x="12814" y="49381"/>
                  <a:pt x="21654" y="44291"/>
                </a:cubicBezTo>
                <a:lnTo>
                  <a:pt x="100146" y="-1116"/>
                </a:lnTo>
                <a:close/>
                <a:moveTo>
                  <a:pt x="192926" y="159618"/>
                </a:moveTo>
                <a:lnTo>
                  <a:pt x="192926" y="85457"/>
                </a:lnTo>
                <a:lnTo>
                  <a:pt x="128721" y="122515"/>
                </a:lnTo>
                <a:lnTo>
                  <a:pt x="128721" y="196676"/>
                </a:lnTo>
                <a:lnTo>
                  <a:pt x="192926" y="159618"/>
                </a:lnTo>
                <a:close/>
              </a:path>
            </a:pathLst>
          </a:custGeom>
          <a:solidFill>
            <a:srgbClr val="00D2BE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9" name="Text 7"/>
          <p:cNvSpPr/>
          <p:nvPr/>
        </p:nvSpPr>
        <p:spPr>
          <a:xfrm>
            <a:off x="1333500" y="1877616"/>
            <a:ext cx="60579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1800" b="1" dirty="0">
                <a:solidFill>
                  <a:srgbClr val="E0E2E5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增材制造技术</a:t>
            </a:r>
            <a:endParaRPr lang="en-US" sz="1600" dirty="0"/>
          </a:p>
        </p:txBody>
      </p:sp>
      <p:sp>
        <p:nvSpPr>
          <p:cNvPr id="10" name="Text 8"/>
          <p:cNvSpPr/>
          <p:nvPr/>
        </p:nvSpPr>
        <p:spPr>
          <a:xfrm>
            <a:off x="1333500" y="2258616"/>
            <a:ext cx="6029325" cy="838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350" b="1" dirty="0">
                <a:solidFill>
                  <a:srgbClr val="00D2B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3D打印 = 增材制造（Additive Manufacturing）</a:t>
            </a:r>
            <a:r>
              <a:rPr lang="en-US" sz="1350" dirty="0">
                <a:solidFill>
                  <a:srgbClr val="E0E2E5">
                    <a:alpha val="8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，通过逐层堆叠材料形成三维实体。与传统减材加工（切削、雕刻）不同，3D打印是从无到有的 </a:t>
            </a:r>
            <a:r>
              <a:rPr lang="en-US" sz="1350" dirty="0">
                <a:solidFill>
                  <a:srgbClr val="E0E2E5">
                    <a:alpha val="80000"/>
                  </a:srgbClr>
                </a:solidFill>
                <a:highlight>
                  <a:srgbClr val="00D2BE">
                    <a:alpha val="20000"/>
                  </a:srgbClr>
                </a:highlight>
                <a:latin typeface="MiSans" pitchFamily="34" charset="0"/>
                <a:ea typeface="MiSans" pitchFamily="34" charset="-122"/>
                <a:cs typeface="MiSans" pitchFamily="34" charset="-120"/>
              </a:rPr>
              <a:t>"加法"制造 </a:t>
            </a:r>
            <a:r>
              <a:rPr lang="en-US" sz="1350" dirty="0">
                <a:solidFill>
                  <a:srgbClr val="E0E2E5">
                    <a:alpha val="8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过程。</a:t>
            </a:r>
            <a:endParaRPr lang="en-US" sz="1600" dirty="0"/>
          </a:p>
        </p:txBody>
      </p:sp>
      <p:sp>
        <p:nvSpPr>
          <p:cNvPr id="11" name="Shape 9"/>
          <p:cNvSpPr/>
          <p:nvPr/>
        </p:nvSpPr>
        <p:spPr>
          <a:xfrm>
            <a:off x="385763" y="3556397"/>
            <a:ext cx="3457575" cy="1381125"/>
          </a:xfrm>
          <a:custGeom>
            <a:avLst/>
            <a:gdLst/>
            <a:ahLst/>
            <a:cxnLst/>
            <a:rect l="l" t="t" r="r" b="b"/>
            <a:pathLst>
              <a:path w="3457575" h="1381125">
                <a:moveTo>
                  <a:pt x="76197" y="0"/>
                </a:moveTo>
                <a:lnTo>
                  <a:pt x="3381378" y="0"/>
                </a:lnTo>
                <a:cubicBezTo>
                  <a:pt x="3423461" y="0"/>
                  <a:pt x="3457575" y="34114"/>
                  <a:pt x="3457575" y="76197"/>
                </a:cubicBezTo>
                <a:lnTo>
                  <a:pt x="3457575" y="1304928"/>
                </a:lnTo>
                <a:cubicBezTo>
                  <a:pt x="3457575" y="1347011"/>
                  <a:pt x="3423461" y="1381125"/>
                  <a:pt x="3381378" y="1381125"/>
                </a:cubicBezTo>
                <a:lnTo>
                  <a:pt x="76197" y="1381125"/>
                </a:lnTo>
                <a:cubicBezTo>
                  <a:pt x="34114" y="1381125"/>
                  <a:pt x="0" y="1347011"/>
                  <a:pt x="0" y="1304928"/>
                </a:cubicBezTo>
                <a:lnTo>
                  <a:pt x="0" y="76197"/>
                </a:lnTo>
                <a:cubicBezTo>
                  <a:pt x="0" y="34114"/>
                  <a:pt x="34114" y="0"/>
                  <a:pt x="76197" y="0"/>
                </a:cubicBezTo>
                <a:close/>
              </a:path>
            </a:pathLst>
          </a:custGeom>
          <a:solidFill>
            <a:srgbClr val="2D3136">
              <a:alpha val="50196"/>
            </a:srgbClr>
          </a:solidFill>
          <a:ln w="12700">
            <a:solidFill>
              <a:srgbClr val="4A6D8C">
                <a:alpha val="30196"/>
              </a:srgbClr>
            </a:solidFill>
            <a:prstDash val="soli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2" name="Shape 10"/>
          <p:cNvSpPr/>
          <p:nvPr/>
        </p:nvSpPr>
        <p:spPr>
          <a:xfrm>
            <a:off x="581025" y="3751659"/>
            <a:ext cx="381000" cy="381000"/>
          </a:xfrm>
          <a:custGeom>
            <a:avLst/>
            <a:gdLst/>
            <a:ahLst/>
            <a:cxnLst/>
            <a:rect l="l" t="t" r="r" b="b"/>
            <a:pathLst>
              <a:path w="381000" h="381000">
                <a:moveTo>
                  <a:pt x="190500" y="0"/>
                </a:moveTo>
                <a:lnTo>
                  <a:pt x="190500" y="0"/>
                </a:lnTo>
                <a:cubicBezTo>
                  <a:pt x="295640" y="0"/>
                  <a:pt x="381000" y="85360"/>
                  <a:pt x="381000" y="190500"/>
                </a:cubicBezTo>
                <a:lnTo>
                  <a:pt x="381000" y="190500"/>
                </a:lnTo>
                <a:cubicBezTo>
                  <a:pt x="381000" y="295640"/>
                  <a:pt x="295640" y="381000"/>
                  <a:pt x="190500" y="381000"/>
                </a:cubicBezTo>
                <a:lnTo>
                  <a:pt x="190500" y="381000"/>
                </a:lnTo>
                <a:cubicBezTo>
                  <a:pt x="85360" y="381000"/>
                  <a:pt x="0" y="295640"/>
                  <a:pt x="0" y="190500"/>
                </a:cubicBezTo>
                <a:lnTo>
                  <a:pt x="0" y="190500"/>
                </a:lnTo>
                <a:cubicBezTo>
                  <a:pt x="0" y="85360"/>
                  <a:pt x="85360" y="0"/>
                  <a:pt x="190500" y="0"/>
                </a:cubicBezTo>
                <a:close/>
              </a:path>
            </a:pathLst>
          </a:custGeom>
          <a:solidFill>
            <a:srgbClr val="00D2BE">
              <a:alpha val="20000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13" name="Shape 11"/>
          <p:cNvSpPr/>
          <p:nvPr/>
        </p:nvSpPr>
        <p:spPr>
          <a:xfrm>
            <a:off x="688181" y="3856434"/>
            <a:ext cx="171450" cy="171450"/>
          </a:xfrm>
          <a:custGeom>
            <a:avLst/>
            <a:gdLst/>
            <a:ahLst/>
            <a:cxnLst/>
            <a:rect l="l" t="t" r="r" b="b"/>
            <a:pathLst>
              <a:path w="171450" h="171450">
                <a:moveTo>
                  <a:pt x="42863" y="107156"/>
                </a:moveTo>
                <a:lnTo>
                  <a:pt x="8204" y="107156"/>
                </a:lnTo>
                <a:cubicBezTo>
                  <a:pt x="-134" y="107156"/>
                  <a:pt x="-5257" y="98081"/>
                  <a:pt x="-971" y="90915"/>
                </a:cubicBezTo>
                <a:lnTo>
                  <a:pt x="16743" y="61380"/>
                </a:lnTo>
                <a:cubicBezTo>
                  <a:pt x="19656" y="56525"/>
                  <a:pt x="24880" y="53578"/>
                  <a:pt x="30540" y="53578"/>
                </a:cubicBezTo>
                <a:lnTo>
                  <a:pt x="62352" y="53578"/>
                </a:lnTo>
                <a:cubicBezTo>
                  <a:pt x="87835" y="10414"/>
                  <a:pt x="125842" y="8238"/>
                  <a:pt x="151258" y="11955"/>
                </a:cubicBezTo>
                <a:cubicBezTo>
                  <a:pt x="155544" y="12591"/>
                  <a:pt x="158893" y="15939"/>
                  <a:pt x="159495" y="20192"/>
                </a:cubicBezTo>
                <a:cubicBezTo>
                  <a:pt x="163212" y="45608"/>
                  <a:pt x="161036" y="83615"/>
                  <a:pt x="117872" y="109098"/>
                </a:cubicBezTo>
                <a:lnTo>
                  <a:pt x="117872" y="140910"/>
                </a:lnTo>
                <a:cubicBezTo>
                  <a:pt x="117872" y="146570"/>
                  <a:pt x="114925" y="151794"/>
                  <a:pt x="110070" y="154707"/>
                </a:cubicBezTo>
                <a:lnTo>
                  <a:pt x="80535" y="172421"/>
                </a:lnTo>
                <a:cubicBezTo>
                  <a:pt x="73402" y="176707"/>
                  <a:pt x="64294" y="171550"/>
                  <a:pt x="64294" y="163246"/>
                </a:cubicBezTo>
                <a:lnTo>
                  <a:pt x="64294" y="128588"/>
                </a:lnTo>
                <a:cubicBezTo>
                  <a:pt x="64294" y="116767"/>
                  <a:pt x="54683" y="107156"/>
                  <a:pt x="42863" y="107156"/>
                </a:cubicBezTo>
                <a:lnTo>
                  <a:pt x="42829" y="107156"/>
                </a:lnTo>
                <a:close/>
                <a:moveTo>
                  <a:pt x="133945" y="53578"/>
                </a:moveTo>
                <a:cubicBezTo>
                  <a:pt x="133945" y="44707"/>
                  <a:pt x="126743" y="37505"/>
                  <a:pt x="117872" y="37505"/>
                </a:cubicBezTo>
                <a:cubicBezTo>
                  <a:pt x="109001" y="37505"/>
                  <a:pt x="101798" y="44707"/>
                  <a:pt x="101798" y="53578"/>
                </a:cubicBezTo>
                <a:cubicBezTo>
                  <a:pt x="101798" y="62449"/>
                  <a:pt x="109001" y="69652"/>
                  <a:pt x="117872" y="69652"/>
                </a:cubicBezTo>
                <a:cubicBezTo>
                  <a:pt x="126743" y="69652"/>
                  <a:pt x="133945" y="62449"/>
                  <a:pt x="133945" y="53578"/>
                </a:cubicBezTo>
                <a:close/>
              </a:path>
            </a:pathLst>
          </a:custGeom>
          <a:solidFill>
            <a:srgbClr val="00D2BE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14" name="Text 12"/>
          <p:cNvSpPr/>
          <p:nvPr/>
        </p:nvSpPr>
        <p:spPr>
          <a:xfrm>
            <a:off x="1076325" y="3808809"/>
            <a:ext cx="857250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500" b="1" dirty="0">
                <a:solidFill>
                  <a:srgbClr val="E0E2E5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快速原型</a:t>
            </a:r>
            <a:endParaRPr lang="en-US" sz="1600" dirty="0"/>
          </a:p>
        </p:txBody>
      </p:sp>
      <p:sp>
        <p:nvSpPr>
          <p:cNvPr id="15" name="Text 13"/>
          <p:cNvSpPr/>
          <p:nvPr/>
        </p:nvSpPr>
        <p:spPr>
          <a:xfrm>
            <a:off x="581025" y="4246959"/>
            <a:ext cx="3143250" cy="2476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200" dirty="0">
                <a:solidFill>
                  <a:srgbClr val="E0E2E5">
                    <a:alpha val="7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几小时完成设计验证，大幅缩短产品开发周期</a:t>
            </a:r>
            <a:endParaRPr lang="en-US" sz="1600" dirty="0"/>
          </a:p>
        </p:txBody>
      </p:sp>
      <p:sp>
        <p:nvSpPr>
          <p:cNvPr id="16" name="Shape 14"/>
          <p:cNvSpPr/>
          <p:nvPr/>
        </p:nvSpPr>
        <p:spPr>
          <a:xfrm>
            <a:off x="4043363" y="3556397"/>
            <a:ext cx="3457575" cy="1381125"/>
          </a:xfrm>
          <a:custGeom>
            <a:avLst/>
            <a:gdLst/>
            <a:ahLst/>
            <a:cxnLst/>
            <a:rect l="l" t="t" r="r" b="b"/>
            <a:pathLst>
              <a:path w="3457575" h="1381125">
                <a:moveTo>
                  <a:pt x="76197" y="0"/>
                </a:moveTo>
                <a:lnTo>
                  <a:pt x="3381378" y="0"/>
                </a:lnTo>
                <a:cubicBezTo>
                  <a:pt x="3423461" y="0"/>
                  <a:pt x="3457575" y="34114"/>
                  <a:pt x="3457575" y="76197"/>
                </a:cubicBezTo>
                <a:lnTo>
                  <a:pt x="3457575" y="1304928"/>
                </a:lnTo>
                <a:cubicBezTo>
                  <a:pt x="3457575" y="1347011"/>
                  <a:pt x="3423461" y="1381125"/>
                  <a:pt x="3381378" y="1381125"/>
                </a:cubicBezTo>
                <a:lnTo>
                  <a:pt x="76197" y="1381125"/>
                </a:lnTo>
                <a:cubicBezTo>
                  <a:pt x="34114" y="1381125"/>
                  <a:pt x="0" y="1347011"/>
                  <a:pt x="0" y="1304928"/>
                </a:cubicBezTo>
                <a:lnTo>
                  <a:pt x="0" y="76197"/>
                </a:lnTo>
                <a:cubicBezTo>
                  <a:pt x="0" y="34114"/>
                  <a:pt x="34114" y="0"/>
                  <a:pt x="76197" y="0"/>
                </a:cubicBezTo>
                <a:close/>
              </a:path>
            </a:pathLst>
          </a:custGeom>
          <a:solidFill>
            <a:srgbClr val="2D3136">
              <a:alpha val="50196"/>
            </a:srgbClr>
          </a:solidFill>
          <a:ln w="12700">
            <a:solidFill>
              <a:srgbClr val="4A6D8C">
                <a:alpha val="30196"/>
              </a:srgbClr>
            </a:solidFill>
            <a:prstDash val="soli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7" name="Shape 15"/>
          <p:cNvSpPr/>
          <p:nvPr/>
        </p:nvSpPr>
        <p:spPr>
          <a:xfrm>
            <a:off x="4238625" y="3751659"/>
            <a:ext cx="381000" cy="381000"/>
          </a:xfrm>
          <a:custGeom>
            <a:avLst/>
            <a:gdLst/>
            <a:ahLst/>
            <a:cxnLst/>
            <a:rect l="l" t="t" r="r" b="b"/>
            <a:pathLst>
              <a:path w="381000" h="381000">
                <a:moveTo>
                  <a:pt x="190500" y="0"/>
                </a:moveTo>
                <a:lnTo>
                  <a:pt x="190500" y="0"/>
                </a:lnTo>
                <a:cubicBezTo>
                  <a:pt x="295640" y="0"/>
                  <a:pt x="381000" y="85360"/>
                  <a:pt x="381000" y="190500"/>
                </a:cubicBezTo>
                <a:lnTo>
                  <a:pt x="381000" y="190500"/>
                </a:lnTo>
                <a:cubicBezTo>
                  <a:pt x="381000" y="295640"/>
                  <a:pt x="295640" y="381000"/>
                  <a:pt x="190500" y="381000"/>
                </a:cubicBezTo>
                <a:lnTo>
                  <a:pt x="190500" y="381000"/>
                </a:lnTo>
                <a:cubicBezTo>
                  <a:pt x="85360" y="381000"/>
                  <a:pt x="0" y="295640"/>
                  <a:pt x="0" y="190500"/>
                </a:cubicBezTo>
                <a:lnTo>
                  <a:pt x="0" y="190500"/>
                </a:lnTo>
                <a:cubicBezTo>
                  <a:pt x="0" y="85360"/>
                  <a:pt x="85360" y="0"/>
                  <a:pt x="190500" y="0"/>
                </a:cubicBezTo>
                <a:close/>
              </a:path>
            </a:pathLst>
          </a:custGeom>
          <a:solidFill>
            <a:srgbClr val="00D2BE">
              <a:alpha val="20000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18" name="Shape 16"/>
          <p:cNvSpPr/>
          <p:nvPr/>
        </p:nvSpPr>
        <p:spPr>
          <a:xfrm>
            <a:off x="4324350" y="3856434"/>
            <a:ext cx="214313" cy="171450"/>
          </a:xfrm>
          <a:custGeom>
            <a:avLst/>
            <a:gdLst/>
            <a:ahLst/>
            <a:cxnLst/>
            <a:rect l="l" t="t" r="r" b="b"/>
            <a:pathLst>
              <a:path w="214313" h="171450">
                <a:moveTo>
                  <a:pt x="85892" y="2679"/>
                </a:moveTo>
                <a:cubicBezTo>
                  <a:pt x="108070" y="2679"/>
                  <a:pt x="126076" y="20685"/>
                  <a:pt x="126076" y="42863"/>
                </a:cubicBezTo>
                <a:cubicBezTo>
                  <a:pt x="126076" y="65040"/>
                  <a:pt x="108070" y="83046"/>
                  <a:pt x="85892" y="83046"/>
                </a:cubicBezTo>
                <a:cubicBezTo>
                  <a:pt x="63715" y="83046"/>
                  <a:pt x="45709" y="65040"/>
                  <a:pt x="45709" y="42863"/>
                </a:cubicBezTo>
                <a:cubicBezTo>
                  <a:pt x="45709" y="20685"/>
                  <a:pt x="63715" y="2679"/>
                  <a:pt x="85892" y="2679"/>
                </a:cubicBezTo>
                <a:close/>
                <a:moveTo>
                  <a:pt x="75914" y="101798"/>
                </a:moveTo>
                <a:lnTo>
                  <a:pt x="95804" y="101798"/>
                </a:lnTo>
                <a:lnTo>
                  <a:pt x="96307" y="101798"/>
                </a:lnTo>
                <a:cubicBezTo>
                  <a:pt x="91987" y="110773"/>
                  <a:pt x="93695" y="121287"/>
                  <a:pt x="100158" y="128420"/>
                </a:cubicBezTo>
                <a:cubicBezTo>
                  <a:pt x="93393" y="135888"/>
                  <a:pt x="91853" y="147105"/>
                  <a:pt x="97010" y="156348"/>
                </a:cubicBezTo>
                <a:lnTo>
                  <a:pt x="104544" y="169876"/>
                </a:lnTo>
                <a:cubicBezTo>
                  <a:pt x="104846" y="170412"/>
                  <a:pt x="105181" y="170948"/>
                  <a:pt x="105515" y="171450"/>
                </a:cubicBezTo>
                <a:lnTo>
                  <a:pt x="26153" y="171450"/>
                </a:lnTo>
                <a:cubicBezTo>
                  <a:pt x="20661" y="171450"/>
                  <a:pt x="16207" y="166996"/>
                  <a:pt x="16207" y="161505"/>
                </a:cubicBezTo>
                <a:cubicBezTo>
                  <a:pt x="16207" y="128521"/>
                  <a:pt x="42929" y="101798"/>
                  <a:pt x="75914" y="101798"/>
                </a:cubicBezTo>
                <a:close/>
                <a:moveTo>
                  <a:pt x="144862" y="82912"/>
                </a:moveTo>
                <a:cubicBezTo>
                  <a:pt x="144862" y="78458"/>
                  <a:pt x="148445" y="74875"/>
                  <a:pt x="152899" y="74875"/>
                </a:cubicBezTo>
                <a:lnTo>
                  <a:pt x="168972" y="74875"/>
                </a:lnTo>
                <a:cubicBezTo>
                  <a:pt x="173426" y="74875"/>
                  <a:pt x="177009" y="78458"/>
                  <a:pt x="177009" y="82912"/>
                </a:cubicBezTo>
                <a:lnTo>
                  <a:pt x="177009" y="84955"/>
                </a:lnTo>
                <a:cubicBezTo>
                  <a:pt x="177009" y="91284"/>
                  <a:pt x="185079" y="95938"/>
                  <a:pt x="190571" y="92791"/>
                </a:cubicBezTo>
                <a:lnTo>
                  <a:pt x="192245" y="91820"/>
                </a:lnTo>
                <a:cubicBezTo>
                  <a:pt x="196129" y="89576"/>
                  <a:pt x="201119" y="90949"/>
                  <a:pt x="203295" y="94867"/>
                </a:cubicBezTo>
                <a:lnTo>
                  <a:pt x="210796" y="108328"/>
                </a:lnTo>
                <a:cubicBezTo>
                  <a:pt x="212873" y="112079"/>
                  <a:pt x="211667" y="116767"/>
                  <a:pt x="208051" y="119044"/>
                </a:cubicBezTo>
                <a:lnTo>
                  <a:pt x="206477" y="120015"/>
                </a:lnTo>
                <a:cubicBezTo>
                  <a:pt x="201052" y="123397"/>
                  <a:pt x="201052" y="133376"/>
                  <a:pt x="206477" y="136792"/>
                </a:cubicBezTo>
                <a:lnTo>
                  <a:pt x="208017" y="137763"/>
                </a:lnTo>
                <a:cubicBezTo>
                  <a:pt x="211634" y="140040"/>
                  <a:pt x="212873" y="144728"/>
                  <a:pt x="210796" y="148478"/>
                </a:cubicBezTo>
                <a:lnTo>
                  <a:pt x="203262" y="162007"/>
                </a:lnTo>
                <a:cubicBezTo>
                  <a:pt x="201085" y="165925"/>
                  <a:pt x="196096" y="167331"/>
                  <a:pt x="192212" y="165054"/>
                </a:cubicBezTo>
                <a:lnTo>
                  <a:pt x="190571" y="164083"/>
                </a:lnTo>
                <a:cubicBezTo>
                  <a:pt x="185079" y="160902"/>
                  <a:pt x="177009" y="165590"/>
                  <a:pt x="177009" y="171919"/>
                </a:cubicBezTo>
                <a:lnTo>
                  <a:pt x="177009" y="173961"/>
                </a:lnTo>
                <a:cubicBezTo>
                  <a:pt x="177009" y="178415"/>
                  <a:pt x="173426" y="181998"/>
                  <a:pt x="168972" y="181998"/>
                </a:cubicBezTo>
                <a:lnTo>
                  <a:pt x="152899" y="181998"/>
                </a:lnTo>
                <a:cubicBezTo>
                  <a:pt x="148445" y="181998"/>
                  <a:pt x="144862" y="178415"/>
                  <a:pt x="144862" y="173961"/>
                </a:cubicBezTo>
                <a:lnTo>
                  <a:pt x="144862" y="171986"/>
                </a:lnTo>
                <a:cubicBezTo>
                  <a:pt x="144862" y="165623"/>
                  <a:pt x="136758" y="160935"/>
                  <a:pt x="131233" y="164116"/>
                </a:cubicBezTo>
                <a:lnTo>
                  <a:pt x="129626" y="165054"/>
                </a:lnTo>
                <a:cubicBezTo>
                  <a:pt x="125741" y="167298"/>
                  <a:pt x="120785" y="165925"/>
                  <a:pt x="118575" y="162007"/>
                </a:cubicBezTo>
                <a:lnTo>
                  <a:pt x="111007" y="148478"/>
                </a:lnTo>
                <a:cubicBezTo>
                  <a:pt x="108931" y="144728"/>
                  <a:pt x="110137" y="140006"/>
                  <a:pt x="113787" y="137729"/>
                </a:cubicBezTo>
                <a:lnTo>
                  <a:pt x="115260" y="136825"/>
                </a:lnTo>
                <a:cubicBezTo>
                  <a:pt x="120718" y="133443"/>
                  <a:pt x="120718" y="123397"/>
                  <a:pt x="115260" y="120015"/>
                </a:cubicBezTo>
                <a:lnTo>
                  <a:pt x="113753" y="119077"/>
                </a:lnTo>
                <a:cubicBezTo>
                  <a:pt x="110103" y="116800"/>
                  <a:pt x="108898" y="112079"/>
                  <a:pt x="110974" y="108328"/>
                </a:cubicBezTo>
                <a:lnTo>
                  <a:pt x="118508" y="94833"/>
                </a:lnTo>
                <a:cubicBezTo>
                  <a:pt x="120685" y="90915"/>
                  <a:pt x="125674" y="89542"/>
                  <a:pt x="129525" y="91786"/>
                </a:cubicBezTo>
                <a:lnTo>
                  <a:pt x="131132" y="92724"/>
                </a:lnTo>
                <a:cubicBezTo>
                  <a:pt x="136658" y="95905"/>
                  <a:pt x="144761" y="91217"/>
                  <a:pt x="144761" y="84854"/>
                </a:cubicBezTo>
                <a:lnTo>
                  <a:pt x="144761" y="82879"/>
                </a:lnTo>
                <a:close/>
                <a:moveTo>
                  <a:pt x="178315" y="128521"/>
                </a:moveTo>
                <a:cubicBezTo>
                  <a:pt x="178315" y="118910"/>
                  <a:pt x="170512" y="111108"/>
                  <a:pt x="160902" y="111108"/>
                </a:cubicBezTo>
                <a:cubicBezTo>
                  <a:pt x="151291" y="111108"/>
                  <a:pt x="143489" y="118910"/>
                  <a:pt x="143489" y="128521"/>
                </a:cubicBezTo>
                <a:cubicBezTo>
                  <a:pt x="143489" y="138131"/>
                  <a:pt x="151291" y="145933"/>
                  <a:pt x="160902" y="145933"/>
                </a:cubicBezTo>
                <a:cubicBezTo>
                  <a:pt x="170512" y="145933"/>
                  <a:pt x="178315" y="138131"/>
                  <a:pt x="178315" y="128521"/>
                </a:cubicBezTo>
                <a:close/>
              </a:path>
            </a:pathLst>
          </a:custGeom>
          <a:solidFill>
            <a:srgbClr val="00D2BE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19" name="Text 17"/>
          <p:cNvSpPr/>
          <p:nvPr/>
        </p:nvSpPr>
        <p:spPr>
          <a:xfrm>
            <a:off x="4733925" y="3808809"/>
            <a:ext cx="1047750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500" b="1" dirty="0">
                <a:solidFill>
                  <a:srgbClr val="E0E2E5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个性化定制</a:t>
            </a:r>
            <a:endParaRPr lang="en-US" sz="1600" dirty="0"/>
          </a:p>
        </p:txBody>
      </p:sp>
      <p:sp>
        <p:nvSpPr>
          <p:cNvPr id="20" name="Text 18"/>
          <p:cNvSpPr/>
          <p:nvPr/>
        </p:nvSpPr>
        <p:spPr>
          <a:xfrm>
            <a:off x="4238625" y="4246959"/>
            <a:ext cx="3143250" cy="495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200" dirty="0">
                <a:solidFill>
                  <a:srgbClr val="E0E2E5">
                    <a:alpha val="7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无需模具，单件生产同样经济，实现真正的个性化</a:t>
            </a:r>
            <a:endParaRPr lang="en-US" sz="1600" dirty="0"/>
          </a:p>
        </p:txBody>
      </p:sp>
      <p:sp>
        <p:nvSpPr>
          <p:cNvPr id="21" name="Shape 19"/>
          <p:cNvSpPr/>
          <p:nvPr/>
        </p:nvSpPr>
        <p:spPr>
          <a:xfrm>
            <a:off x="385763" y="5137547"/>
            <a:ext cx="3457575" cy="1133475"/>
          </a:xfrm>
          <a:custGeom>
            <a:avLst/>
            <a:gdLst/>
            <a:ahLst/>
            <a:cxnLst/>
            <a:rect l="l" t="t" r="r" b="b"/>
            <a:pathLst>
              <a:path w="3457575" h="1133475">
                <a:moveTo>
                  <a:pt x="76204" y="0"/>
                </a:moveTo>
                <a:lnTo>
                  <a:pt x="3381371" y="0"/>
                </a:lnTo>
                <a:cubicBezTo>
                  <a:pt x="3423458" y="0"/>
                  <a:pt x="3457575" y="34117"/>
                  <a:pt x="3457575" y="76204"/>
                </a:cubicBezTo>
                <a:lnTo>
                  <a:pt x="3457575" y="1057271"/>
                </a:lnTo>
                <a:cubicBezTo>
                  <a:pt x="3457575" y="1099358"/>
                  <a:pt x="3423458" y="1133475"/>
                  <a:pt x="3381371" y="1133475"/>
                </a:cubicBezTo>
                <a:lnTo>
                  <a:pt x="76204" y="1133475"/>
                </a:lnTo>
                <a:cubicBezTo>
                  <a:pt x="34117" y="1133475"/>
                  <a:pt x="0" y="1099358"/>
                  <a:pt x="0" y="1057271"/>
                </a:cubicBezTo>
                <a:lnTo>
                  <a:pt x="0" y="76204"/>
                </a:lnTo>
                <a:cubicBezTo>
                  <a:pt x="0" y="34146"/>
                  <a:pt x="34146" y="0"/>
                  <a:pt x="76204" y="0"/>
                </a:cubicBezTo>
                <a:close/>
              </a:path>
            </a:pathLst>
          </a:custGeom>
          <a:solidFill>
            <a:srgbClr val="2D3136">
              <a:alpha val="50196"/>
            </a:srgbClr>
          </a:solidFill>
          <a:ln w="12700">
            <a:solidFill>
              <a:srgbClr val="4A6D8C">
                <a:alpha val="30196"/>
              </a:srgbClr>
            </a:solidFill>
            <a:prstDash val="soli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2" name="Shape 20"/>
          <p:cNvSpPr/>
          <p:nvPr/>
        </p:nvSpPr>
        <p:spPr>
          <a:xfrm>
            <a:off x="581025" y="5332809"/>
            <a:ext cx="381000" cy="381000"/>
          </a:xfrm>
          <a:custGeom>
            <a:avLst/>
            <a:gdLst/>
            <a:ahLst/>
            <a:cxnLst/>
            <a:rect l="l" t="t" r="r" b="b"/>
            <a:pathLst>
              <a:path w="381000" h="381000">
                <a:moveTo>
                  <a:pt x="190500" y="0"/>
                </a:moveTo>
                <a:lnTo>
                  <a:pt x="190500" y="0"/>
                </a:lnTo>
                <a:cubicBezTo>
                  <a:pt x="295640" y="0"/>
                  <a:pt x="381000" y="85360"/>
                  <a:pt x="381000" y="190500"/>
                </a:cubicBezTo>
                <a:lnTo>
                  <a:pt x="381000" y="190500"/>
                </a:lnTo>
                <a:cubicBezTo>
                  <a:pt x="381000" y="295640"/>
                  <a:pt x="295640" y="381000"/>
                  <a:pt x="190500" y="381000"/>
                </a:cubicBezTo>
                <a:lnTo>
                  <a:pt x="190500" y="381000"/>
                </a:lnTo>
                <a:cubicBezTo>
                  <a:pt x="85360" y="381000"/>
                  <a:pt x="0" y="295640"/>
                  <a:pt x="0" y="190500"/>
                </a:cubicBezTo>
                <a:lnTo>
                  <a:pt x="0" y="190500"/>
                </a:lnTo>
                <a:cubicBezTo>
                  <a:pt x="0" y="85360"/>
                  <a:pt x="85360" y="0"/>
                  <a:pt x="190500" y="0"/>
                </a:cubicBezTo>
                <a:close/>
              </a:path>
            </a:pathLst>
          </a:custGeom>
          <a:solidFill>
            <a:srgbClr val="00D2BE">
              <a:alpha val="20000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23" name="Shape 21"/>
          <p:cNvSpPr/>
          <p:nvPr/>
        </p:nvSpPr>
        <p:spPr>
          <a:xfrm>
            <a:off x="688181" y="5437584"/>
            <a:ext cx="171450" cy="171450"/>
          </a:xfrm>
          <a:custGeom>
            <a:avLst/>
            <a:gdLst/>
            <a:ahLst/>
            <a:cxnLst/>
            <a:rect l="l" t="t" r="r" b="b"/>
            <a:pathLst>
              <a:path w="171450" h="171450">
                <a:moveTo>
                  <a:pt x="42863" y="32147"/>
                </a:moveTo>
                <a:lnTo>
                  <a:pt x="42863" y="26789"/>
                </a:lnTo>
                <a:cubicBezTo>
                  <a:pt x="42863" y="11988"/>
                  <a:pt x="71661" y="0"/>
                  <a:pt x="107156" y="0"/>
                </a:cubicBezTo>
                <a:cubicBezTo>
                  <a:pt x="142652" y="0"/>
                  <a:pt x="171450" y="11988"/>
                  <a:pt x="171450" y="26789"/>
                </a:cubicBezTo>
                <a:lnTo>
                  <a:pt x="171450" y="32147"/>
                </a:lnTo>
                <a:cubicBezTo>
                  <a:pt x="171450" y="42394"/>
                  <a:pt x="157620" y="51301"/>
                  <a:pt x="137294" y="55822"/>
                </a:cubicBezTo>
                <a:cubicBezTo>
                  <a:pt x="136490" y="54884"/>
                  <a:pt x="135653" y="53980"/>
                  <a:pt x="134816" y="53143"/>
                </a:cubicBezTo>
                <a:cubicBezTo>
                  <a:pt x="129626" y="48019"/>
                  <a:pt x="122928" y="44135"/>
                  <a:pt x="115930" y="41255"/>
                </a:cubicBezTo>
                <a:cubicBezTo>
                  <a:pt x="101899" y="35395"/>
                  <a:pt x="83615" y="32180"/>
                  <a:pt x="64294" y="32180"/>
                </a:cubicBezTo>
                <a:cubicBezTo>
                  <a:pt x="56960" y="32180"/>
                  <a:pt x="49794" y="32649"/>
                  <a:pt x="42929" y="33553"/>
                </a:cubicBezTo>
                <a:cubicBezTo>
                  <a:pt x="42863" y="33118"/>
                  <a:pt x="42863" y="32649"/>
                  <a:pt x="42863" y="32180"/>
                </a:cubicBezTo>
                <a:close/>
                <a:moveTo>
                  <a:pt x="144661" y="118207"/>
                </a:moveTo>
                <a:lnTo>
                  <a:pt x="144661" y="102736"/>
                </a:lnTo>
                <a:cubicBezTo>
                  <a:pt x="149717" y="101430"/>
                  <a:pt x="154472" y="99890"/>
                  <a:pt x="158792" y="98081"/>
                </a:cubicBezTo>
                <a:cubicBezTo>
                  <a:pt x="163212" y="96240"/>
                  <a:pt x="167532" y="93996"/>
                  <a:pt x="171450" y="91284"/>
                </a:cubicBezTo>
                <a:lnTo>
                  <a:pt x="171450" y="96441"/>
                </a:lnTo>
                <a:cubicBezTo>
                  <a:pt x="171450" y="105415"/>
                  <a:pt x="160902" y="113351"/>
                  <a:pt x="144661" y="118207"/>
                </a:cubicBezTo>
                <a:close/>
                <a:moveTo>
                  <a:pt x="144661" y="86060"/>
                </a:moveTo>
                <a:lnTo>
                  <a:pt x="144661" y="75009"/>
                </a:lnTo>
                <a:cubicBezTo>
                  <a:pt x="144661" y="73502"/>
                  <a:pt x="144527" y="72063"/>
                  <a:pt x="144326" y="70656"/>
                </a:cubicBezTo>
                <a:cubicBezTo>
                  <a:pt x="149516" y="69350"/>
                  <a:pt x="154372" y="67776"/>
                  <a:pt x="158792" y="65901"/>
                </a:cubicBezTo>
                <a:cubicBezTo>
                  <a:pt x="163212" y="64026"/>
                  <a:pt x="167532" y="61816"/>
                  <a:pt x="171450" y="59103"/>
                </a:cubicBezTo>
                <a:lnTo>
                  <a:pt x="171450" y="64260"/>
                </a:lnTo>
                <a:cubicBezTo>
                  <a:pt x="171450" y="73235"/>
                  <a:pt x="160902" y="81171"/>
                  <a:pt x="144661" y="86026"/>
                </a:cubicBezTo>
                <a:close/>
                <a:moveTo>
                  <a:pt x="0" y="80367"/>
                </a:moveTo>
                <a:lnTo>
                  <a:pt x="0" y="75009"/>
                </a:lnTo>
                <a:cubicBezTo>
                  <a:pt x="0" y="60208"/>
                  <a:pt x="28798" y="48220"/>
                  <a:pt x="64294" y="48220"/>
                </a:cubicBezTo>
                <a:cubicBezTo>
                  <a:pt x="99789" y="48220"/>
                  <a:pt x="128588" y="60208"/>
                  <a:pt x="128588" y="75009"/>
                </a:cubicBezTo>
                <a:lnTo>
                  <a:pt x="128588" y="80367"/>
                </a:lnTo>
                <a:cubicBezTo>
                  <a:pt x="128588" y="95168"/>
                  <a:pt x="99789" y="107156"/>
                  <a:pt x="64294" y="107156"/>
                </a:cubicBezTo>
                <a:cubicBezTo>
                  <a:pt x="28798" y="107156"/>
                  <a:pt x="0" y="95168"/>
                  <a:pt x="0" y="80367"/>
                </a:cubicBezTo>
                <a:close/>
                <a:moveTo>
                  <a:pt x="128588" y="112514"/>
                </a:moveTo>
                <a:cubicBezTo>
                  <a:pt x="128588" y="127315"/>
                  <a:pt x="99789" y="139303"/>
                  <a:pt x="64294" y="139303"/>
                </a:cubicBezTo>
                <a:cubicBezTo>
                  <a:pt x="28798" y="139303"/>
                  <a:pt x="0" y="127315"/>
                  <a:pt x="0" y="112514"/>
                </a:cubicBezTo>
                <a:lnTo>
                  <a:pt x="0" y="107357"/>
                </a:lnTo>
                <a:cubicBezTo>
                  <a:pt x="3884" y="110070"/>
                  <a:pt x="8204" y="112280"/>
                  <a:pt x="12658" y="114155"/>
                </a:cubicBezTo>
                <a:cubicBezTo>
                  <a:pt x="26689" y="120015"/>
                  <a:pt x="44972" y="123230"/>
                  <a:pt x="64294" y="123230"/>
                </a:cubicBezTo>
                <a:cubicBezTo>
                  <a:pt x="83615" y="123230"/>
                  <a:pt x="101899" y="119982"/>
                  <a:pt x="115930" y="114155"/>
                </a:cubicBezTo>
                <a:cubicBezTo>
                  <a:pt x="120350" y="112313"/>
                  <a:pt x="124670" y="110070"/>
                  <a:pt x="128588" y="107357"/>
                </a:cubicBezTo>
                <a:lnTo>
                  <a:pt x="128588" y="112514"/>
                </a:lnTo>
                <a:close/>
                <a:moveTo>
                  <a:pt x="128588" y="139504"/>
                </a:moveTo>
                <a:lnTo>
                  <a:pt x="128588" y="144661"/>
                </a:lnTo>
                <a:cubicBezTo>
                  <a:pt x="128588" y="159462"/>
                  <a:pt x="99789" y="171450"/>
                  <a:pt x="64294" y="171450"/>
                </a:cubicBezTo>
                <a:cubicBezTo>
                  <a:pt x="28798" y="171450"/>
                  <a:pt x="0" y="159462"/>
                  <a:pt x="0" y="144661"/>
                </a:cubicBezTo>
                <a:lnTo>
                  <a:pt x="0" y="139504"/>
                </a:lnTo>
                <a:cubicBezTo>
                  <a:pt x="3884" y="142216"/>
                  <a:pt x="8204" y="144427"/>
                  <a:pt x="12658" y="146302"/>
                </a:cubicBezTo>
                <a:cubicBezTo>
                  <a:pt x="26689" y="152162"/>
                  <a:pt x="44972" y="155377"/>
                  <a:pt x="64294" y="155377"/>
                </a:cubicBezTo>
                <a:cubicBezTo>
                  <a:pt x="83615" y="155377"/>
                  <a:pt x="101899" y="152128"/>
                  <a:pt x="115930" y="146302"/>
                </a:cubicBezTo>
                <a:cubicBezTo>
                  <a:pt x="120350" y="144460"/>
                  <a:pt x="124670" y="142216"/>
                  <a:pt x="128588" y="139504"/>
                </a:cubicBezTo>
                <a:close/>
              </a:path>
            </a:pathLst>
          </a:custGeom>
          <a:solidFill>
            <a:srgbClr val="00D2BE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24" name="Text 22"/>
          <p:cNvSpPr/>
          <p:nvPr/>
        </p:nvSpPr>
        <p:spPr>
          <a:xfrm>
            <a:off x="1076325" y="5389959"/>
            <a:ext cx="1238250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500" b="1" dirty="0">
                <a:solidFill>
                  <a:srgbClr val="E0E2E5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低成本小批量</a:t>
            </a:r>
            <a:endParaRPr lang="en-US" sz="1600" dirty="0"/>
          </a:p>
        </p:txBody>
      </p:sp>
      <p:sp>
        <p:nvSpPr>
          <p:cNvPr id="25" name="Text 23"/>
          <p:cNvSpPr/>
          <p:nvPr/>
        </p:nvSpPr>
        <p:spPr>
          <a:xfrm>
            <a:off x="581025" y="5828109"/>
            <a:ext cx="3143250" cy="2476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200" dirty="0">
                <a:solidFill>
                  <a:srgbClr val="E0E2E5">
                    <a:alpha val="7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小批量生产成本优势明显，适合初创项目</a:t>
            </a:r>
            <a:endParaRPr lang="en-US" sz="1600" dirty="0"/>
          </a:p>
        </p:txBody>
      </p:sp>
      <p:sp>
        <p:nvSpPr>
          <p:cNvPr id="26" name="Shape 24"/>
          <p:cNvSpPr/>
          <p:nvPr/>
        </p:nvSpPr>
        <p:spPr>
          <a:xfrm>
            <a:off x="4043363" y="5137547"/>
            <a:ext cx="3457575" cy="1133475"/>
          </a:xfrm>
          <a:custGeom>
            <a:avLst/>
            <a:gdLst/>
            <a:ahLst/>
            <a:cxnLst/>
            <a:rect l="l" t="t" r="r" b="b"/>
            <a:pathLst>
              <a:path w="3457575" h="1133475">
                <a:moveTo>
                  <a:pt x="76204" y="0"/>
                </a:moveTo>
                <a:lnTo>
                  <a:pt x="3381371" y="0"/>
                </a:lnTo>
                <a:cubicBezTo>
                  <a:pt x="3423458" y="0"/>
                  <a:pt x="3457575" y="34117"/>
                  <a:pt x="3457575" y="76204"/>
                </a:cubicBezTo>
                <a:lnTo>
                  <a:pt x="3457575" y="1057271"/>
                </a:lnTo>
                <a:cubicBezTo>
                  <a:pt x="3457575" y="1099358"/>
                  <a:pt x="3423458" y="1133475"/>
                  <a:pt x="3381371" y="1133475"/>
                </a:cubicBezTo>
                <a:lnTo>
                  <a:pt x="76204" y="1133475"/>
                </a:lnTo>
                <a:cubicBezTo>
                  <a:pt x="34117" y="1133475"/>
                  <a:pt x="0" y="1099358"/>
                  <a:pt x="0" y="1057271"/>
                </a:cubicBezTo>
                <a:lnTo>
                  <a:pt x="0" y="76204"/>
                </a:lnTo>
                <a:cubicBezTo>
                  <a:pt x="0" y="34146"/>
                  <a:pt x="34146" y="0"/>
                  <a:pt x="76204" y="0"/>
                </a:cubicBezTo>
                <a:close/>
              </a:path>
            </a:pathLst>
          </a:custGeom>
          <a:solidFill>
            <a:srgbClr val="2D3136">
              <a:alpha val="50196"/>
            </a:srgbClr>
          </a:solidFill>
          <a:ln w="12700">
            <a:solidFill>
              <a:srgbClr val="4A6D8C">
                <a:alpha val="30196"/>
              </a:srgbClr>
            </a:solidFill>
            <a:prstDash val="soli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7" name="Shape 25"/>
          <p:cNvSpPr/>
          <p:nvPr/>
        </p:nvSpPr>
        <p:spPr>
          <a:xfrm>
            <a:off x="4238625" y="5332809"/>
            <a:ext cx="381000" cy="381000"/>
          </a:xfrm>
          <a:custGeom>
            <a:avLst/>
            <a:gdLst/>
            <a:ahLst/>
            <a:cxnLst/>
            <a:rect l="l" t="t" r="r" b="b"/>
            <a:pathLst>
              <a:path w="381000" h="381000">
                <a:moveTo>
                  <a:pt x="190500" y="0"/>
                </a:moveTo>
                <a:lnTo>
                  <a:pt x="190500" y="0"/>
                </a:lnTo>
                <a:cubicBezTo>
                  <a:pt x="295640" y="0"/>
                  <a:pt x="381000" y="85360"/>
                  <a:pt x="381000" y="190500"/>
                </a:cubicBezTo>
                <a:lnTo>
                  <a:pt x="381000" y="190500"/>
                </a:lnTo>
                <a:cubicBezTo>
                  <a:pt x="381000" y="295640"/>
                  <a:pt x="295640" y="381000"/>
                  <a:pt x="190500" y="381000"/>
                </a:cubicBezTo>
                <a:lnTo>
                  <a:pt x="190500" y="381000"/>
                </a:lnTo>
                <a:cubicBezTo>
                  <a:pt x="85360" y="381000"/>
                  <a:pt x="0" y="295640"/>
                  <a:pt x="0" y="190500"/>
                </a:cubicBezTo>
                <a:lnTo>
                  <a:pt x="0" y="190500"/>
                </a:lnTo>
                <a:cubicBezTo>
                  <a:pt x="0" y="85360"/>
                  <a:pt x="85360" y="0"/>
                  <a:pt x="190500" y="0"/>
                </a:cubicBezTo>
                <a:close/>
              </a:path>
            </a:pathLst>
          </a:custGeom>
          <a:solidFill>
            <a:srgbClr val="00D2BE">
              <a:alpha val="20000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28" name="Shape 26"/>
          <p:cNvSpPr/>
          <p:nvPr/>
        </p:nvSpPr>
        <p:spPr>
          <a:xfrm>
            <a:off x="4367213" y="5437584"/>
            <a:ext cx="128588" cy="171450"/>
          </a:xfrm>
          <a:custGeom>
            <a:avLst/>
            <a:gdLst/>
            <a:ahLst/>
            <a:cxnLst/>
            <a:rect l="l" t="t" r="r" b="b"/>
            <a:pathLst>
              <a:path w="128588" h="171450">
                <a:moveTo>
                  <a:pt x="98081" y="128588"/>
                </a:moveTo>
                <a:cubicBezTo>
                  <a:pt x="100526" y="121120"/>
                  <a:pt x="105415" y="114356"/>
                  <a:pt x="110940" y="108529"/>
                </a:cubicBezTo>
                <a:cubicBezTo>
                  <a:pt x="121890" y="97010"/>
                  <a:pt x="128587" y="81439"/>
                  <a:pt x="128587" y="64294"/>
                </a:cubicBezTo>
                <a:cubicBezTo>
                  <a:pt x="128587" y="28798"/>
                  <a:pt x="99789" y="0"/>
                  <a:pt x="64294" y="0"/>
                </a:cubicBezTo>
                <a:cubicBezTo>
                  <a:pt x="28798" y="0"/>
                  <a:pt x="0" y="28798"/>
                  <a:pt x="0" y="64294"/>
                </a:cubicBezTo>
                <a:cubicBezTo>
                  <a:pt x="0" y="81439"/>
                  <a:pt x="6697" y="97010"/>
                  <a:pt x="17647" y="108529"/>
                </a:cubicBezTo>
                <a:cubicBezTo>
                  <a:pt x="23173" y="114356"/>
                  <a:pt x="28095" y="121120"/>
                  <a:pt x="30506" y="128588"/>
                </a:cubicBezTo>
                <a:lnTo>
                  <a:pt x="98048" y="128588"/>
                </a:lnTo>
                <a:close/>
                <a:moveTo>
                  <a:pt x="96441" y="144661"/>
                </a:moveTo>
                <a:lnTo>
                  <a:pt x="32147" y="144661"/>
                </a:lnTo>
                <a:lnTo>
                  <a:pt x="32147" y="150019"/>
                </a:lnTo>
                <a:cubicBezTo>
                  <a:pt x="32147" y="164820"/>
                  <a:pt x="44135" y="176808"/>
                  <a:pt x="58936" y="176808"/>
                </a:cubicBezTo>
                <a:lnTo>
                  <a:pt x="69652" y="176808"/>
                </a:lnTo>
                <a:cubicBezTo>
                  <a:pt x="84453" y="176808"/>
                  <a:pt x="96441" y="164820"/>
                  <a:pt x="96441" y="150019"/>
                </a:cubicBezTo>
                <a:lnTo>
                  <a:pt x="96441" y="144661"/>
                </a:lnTo>
                <a:close/>
                <a:moveTo>
                  <a:pt x="61615" y="37505"/>
                </a:moveTo>
                <a:cubicBezTo>
                  <a:pt x="48287" y="37505"/>
                  <a:pt x="37505" y="48287"/>
                  <a:pt x="37505" y="61615"/>
                </a:cubicBezTo>
                <a:cubicBezTo>
                  <a:pt x="37505" y="66069"/>
                  <a:pt x="33922" y="69652"/>
                  <a:pt x="29468" y="69652"/>
                </a:cubicBezTo>
                <a:cubicBezTo>
                  <a:pt x="25014" y="69652"/>
                  <a:pt x="21431" y="66069"/>
                  <a:pt x="21431" y="61615"/>
                </a:cubicBezTo>
                <a:cubicBezTo>
                  <a:pt x="21431" y="39413"/>
                  <a:pt x="39413" y="21431"/>
                  <a:pt x="61615" y="21431"/>
                </a:cubicBezTo>
                <a:cubicBezTo>
                  <a:pt x="66069" y="21431"/>
                  <a:pt x="69652" y="25014"/>
                  <a:pt x="69652" y="29468"/>
                </a:cubicBezTo>
                <a:cubicBezTo>
                  <a:pt x="69652" y="33922"/>
                  <a:pt x="66069" y="37505"/>
                  <a:pt x="61615" y="37505"/>
                </a:cubicBezTo>
                <a:close/>
              </a:path>
            </a:pathLst>
          </a:custGeom>
          <a:solidFill>
            <a:srgbClr val="00D2BE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29" name="Text 27"/>
          <p:cNvSpPr/>
          <p:nvPr/>
        </p:nvSpPr>
        <p:spPr>
          <a:xfrm>
            <a:off x="4733925" y="5389959"/>
            <a:ext cx="857250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500" b="1" dirty="0">
                <a:solidFill>
                  <a:srgbClr val="E0E2E5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创意验证</a:t>
            </a:r>
            <a:endParaRPr lang="en-US" sz="1600" dirty="0"/>
          </a:p>
        </p:txBody>
      </p:sp>
      <p:sp>
        <p:nvSpPr>
          <p:cNvPr id="30" name="Text 28"/>
          <p:cNvSpPr/>
          <p:nvPr/>
        </p:nvSpPr>
        <p:spPr>
          <a:xfrm>
            <a:off x="4238625" y="5828109"/>
            <a:ext cx="3143250" cy="2476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200" dirty="0">
                <a:solidFill>
                  <a:srgbClr val="E0E2E5">
                    <a:alpha val="7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快速将创意转化为实物，降低试错成本</a:t>
            </a:r>
            <a:endParaRPr lang="en-US" sz="1600" dirty="0"/>
          </a:p>
        </p:txBody>
      </p:sp>
      <p:sp>
        <p:nvSpPr>
          <p:cNvPr id="31" name="Shape 29"/>
          <p:cNvSpPr/>
          <p:nvPr/>
        </p:nvSpPr>
        <p:spPr>
          <a:xfrm>
            <a:off x="7815263" y="2252663"/>
            <a:ext cx="3990975" cy="3419475"/>
          </a:xfrm>
          <a:custGeom>
            <a:avLst/>
            <a:gdLst/>
            <a:ahLst/>
            <a:cxnLst/>
            <a:rect l="l" t="t" r="r" b="b"/>
            <a:pathLst>
              <a:path w="3990975" h="3419475">
                <a:moveTo>
                  <a:pt x="114313" y="0"/>
                </a:moveTo>
                <a:lnTo>
                  <a:pt x="3876662" y="0"/>
                </a:lnTo>
                <a:cubicBezTo>
                  <a:pt x="3939795" y="0"/>
                  <a:pt x="3990975" y="51180"/>
                  <a:pt x="3990975" y="114313"/>
                </a:cubicBezTo>
                <a:lnTo>
                  <a:pt x="3990975" y="3305162"/>
                </a:lnTo>
                <a:cubicBezTo>
                  <a:pt x="3990975" y="3368295"/>
                  <a:pt x="3939795" y="3419475"/>
                  <a:pt x="3876662" y="3419475"/>
                </a:cubicBezTo>
                <a:lnTo>
                  <a:pt x="114313" y="3419475"/>
                </a:lnTo>
                <a:cubicBezTo>
                  <a:pt x="51180" y="3419475"/>
                  <a:pt x="0" y="3368295"/>
                  <a:pt x="0" y="3305162"/>
                </a:cubicBezTo>
                <a:lnTo>
                  <a:pt x="0" y="114313"/>
                </a:lnTo>
                <a:cubicBezTo>
                  <a:pt x="0" y="51180"/>
                  <a:pt x="51180" y="0"/>
                  <a:pt x="114313" y="0"/>
                </a:cubicBezTo>
                <a:close/>
              </a:path>
            </a:pathLst>
          </a:custGeom>
          <a:solidFill>
            <a:srgbClr val="2D3136">
              <a:alpha val="30196"/>
            </a:srgbClr>
          </a:solidFill>
          <a:ln w="12700">
            <a:solidFill>
              <a:srgbClr val="4A6D8C">
                <a:alpha val="20000"/>
              </a:srgbClr>
            </a:solidFill>
            <a:prstDash val="soli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2" name="Text 30"/>
          <p:cNvSpPr/>
          <p:nvPr/>
        </p:nvSpPr>
        <p:spPr>
          <a:xfrm>
            <a:off x="7991475" y="2486025"/>
            <a:ext cx="363855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10000"/>
              </a:lnSpc>
            </a:pPr>
            <a:r>
              <a:rPr lang="en-US" sz="1800" b="1" dirty="0">
                <a:solidFill>
                  <a:srgbClr val="00D2BE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技术对比</a:t>
            </a:r>
            <a:endParaRPr lang="en-US" sz="1600" dirty="0"/>
          </a:p>
        </p:txBody>
      </p:sp>
      <p:sp>
        <p:nvSpPr>
          <p:cNvPr id="33" name="Text 31"/>
          <p:cNvSpPr/>
          <p:nvPr/>
        </p:nvSpPr>
        <p:spPr>
          <a:xfrm>
            <a:off x="8048625" y="3019425"/>
            <a:ext cx="771525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350" b="1" dirty="0">
                <a:solidFill>
                  <a:srgbClr val="E0E2E5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减材制造</a:t>
            </a:r>
            <a:endParaRPr lang="en-US" sz="1600" dirty="0"/>
          </a:p>
        </p:txBody>
      </p:sp>
      <p:sp>
        <p:nvSpPr>
          <p:cNvPr id="34" name="Text 32"/>
          <p:cNvSpPr/>
          <p:nvPr/>
        </p:nvSpPr>
        <p:spPr>
          <a:xfrm>
            <a:off x="11039475" y="3057525"/>
            <a:ext cx="60007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50" dirty="0">
                <a:solidFill>
                  <a:srgbClr val="E0E2E5">
                    <a:alpha val="6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传统方式</a:t>
            </a:r>
            <a:endParaRPr lang="en-US" sz="1600" dirty="0"/>
          </a:p>
        </p:txBody>
      </p:sp>
      <p:sp>
        <p:nvSpPr>
          <p:cNvPr id="35" name="Shape 33"/>
          <p:cNvSpPr/>
          <p:nvPr/>
        </p:nvSpPr>
        <p:spPr>
          <a:xfrm>
            <a:off x="8048625" y="3362325"/>
            <a:ext cx="3524250" cy="114300"/>
          </a:xfrm>
          <a:custGeom>
            <a:avLst/>
            <a:gdLst/>
            <a:ahLst/>
            <a:cxnLst/>
            <a:rect l="l" t="t" r="r" b="b"/>
            <a:pathLst>
              <a:path w="3524250" h="114300">
                <a:moveTo>
                  <a:pt x="57150" y="0"/>
                </a:moveTo>
                <a:lnTo>
                  <a:pt x="3467100" y="0"/>
                </a:lnTo>
                <a:cubicBezTo>
                  <a:pt x="3498642" y="0"/>
                  <a:pt x="3524250" y="25608"/>
                  <a:pt x="3524250" y="57150"/>
                </a:cubicBezTo>
                <a:lnTo>
                  <a:pt x="3524250" y="57150"/>
                </a:lnTo>
                <a:cubicBezTo>
                  <a:pt x="3524250" y="88692"/>
                  <a:pt x="3498642" y="114300"/>
                  <a:pt x="3467100" y="114300"/>
                </a:cubicBezTo>
                <a:lnTo>
                  <a:pt x="57150" y="114300"/>
                </a:lnTo>
                <a:cubicBezTo>
                  <a:pt x="25608" y="114300"/>
                  <a:pt x="0" y="88692"/>
                  <a:pt x="0" y="57150"/>
                </a:cubicBezTo>
                <a:lnTo>
                  <a:pt x="0" y="57150"/>
                </a:lnTo>
                <a:cubicBezTo>
                  <a:pt x="0" y="25608"/>
                  <a:pt x="25608" y="0"/>
                  <a:pt x="57150" y="0"/>
                </a:cubicBezTo>
                <a:close/>
              </a:path>
            </a:pathLst>
          </a:custGeom>
          <a:solidFill>
            <a:srgbClr val="1A1D21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36" name="Shape 34"/>
          <p:cNvSpPr/>
          <p:nvPr/>
        </p:nvSpPr>
        <p:spPr>
          <a:xfrm>
            <a:off x="8048625" y="3362325"/>
            <a:ext cx="1409700" cy="114300"/>
          </a:xfrm>
          <a:custGeom>
            <a:avLst/>
            <a:gdLst/>
            <a:ahLst/>
            <a:cxnLst/>
            <a:rect l="l" t="t" r="r" b="b"/>
            <a:pathLst>
              <a:path w="1409700" h="114300">
                <a:moveTo>
                  <a:pt x="0" y="0"/>
                </a:moveTo>
                <a:lnTo>
                  <a:pt x="1409700" y="0"/>
                </a:lnTo>
                <a:lnTo>
                  <a:pt x="1409700" y="114300"/>
                </a:lnTo>
                <a:lnTo>
                  <a:pt x="0" y="114300"/>
                </a:lnTo>
                <a:lnTo>
                  <a:pt x="0" y="0"/>
                </a:lnTo>
                <a:close/>
              </a:path>
            </a:pathLst>
          </a:custGeom>
          <a:solidFill>
            <a:srgbClr val="6B7A8F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37" name="Text 35"/>
          <p:cNvSpPr/>
          <p:nvPr/>
        </p:nvSpPr>
        <p:spPr>
          <a:xfrm>
            <a:off x="8048625" y="3552825"/>
            <a:ext cx="359092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50" dirty="0">
                <a:solidFill>
                  <a:srgbClr val="E0E2E5">
                    <a:alpha val="6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材料浪费多，复杂结构难加工</a:t>
            </a:r>
            <a:endParaRPr lang="en-US" sz="1600" dirty="0"/>
          </a:p>
        </p:txBody>
      </p:sp>
      <p:sp>
        <p:nvSpPr>
          <p:cNvPr id="38" name="Text 36"/>
          <p:cNvSpPr/>
          <p:nvPr/>
        </p:nvSpPr>
        <p:spPr>
          <a:xfrm>
            <a:off x="8048625" y="3933825"/>
            <a:ext cx="771525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350" b="1" dirty="0">
                <a:solidFill>
                  <a:srgbClr val="00D2B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增材制造</a:t>
            </a:r>
            <a:endParaRPr lang="en-US" sz="1600" dirty="0"/>
          </a:p>
        </p:txBody>
      </p:sp>
      <p:sp>
        <p:nvSpPr>
          <p:cNvPr id="39" name="Text 37"/>
          <p:cNvSpPr/>
          <p:nvPr/>
        </p:nvSpPr>
        <p:spPr>
          <a:xfrm>
            <a:off x="11128921" y="3971925"/>
            <a:ext cx="51435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50" dirty="0">
                <a:solidFill>
                  <a:srgbClr val="00D2B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3D打印</a:t>
            </a:r>
            <a:endParaRPr lang="en-US" sz="1600" dirty="0"/>
          </a:p>
        </p:txBody>
      </p:sp>
      <p:sp>
        <p:nvSpPr>
          <p:cNvPr id="40" name="Shape 38"/>
          <p:cNvSpPr/>
          <p:nvPr/>
        </p:nvSpPr>
        <p:spPr>
          <a:xfrm>
            <a:off x="8048625" y="4276725"/>
            <a:ext cx="3524250" cy="114300"/>
          </a:xfrm>
          <a:custGeom>
            <a:avLst/>
            <a:gdLst/>
            <a:ahLst/>
            <a:cxnLst/>
            <a:rect l="l" t="t" r="r" b="b"/>
            <a:pathLst>
              <a:path w="3524250" h="114300">
                <a:moveTo>
                  <a:pt x="57150" y="0"/>
                </a:moveTo>
                <a:lnTo>
                  <a:pt x="3467100" y="0"/>
                </a:lnTo>
                <a:cubicBezTo>
                  <a:pt x="3498642" y="0"/>
                  <a:pt x="3524250" y="25608"/>
                  <a:pt x="3524250" y="57150"/>
                </a:cubicBezTo>
                <a:lnTo>
                  <a:pt x="3524250" y="57150"/>
                </a:lnTo>
                <a:cubicBezTo>
                  <a:pt x="3524250" y="88692"/>
                  <a:pt x="3498642" y="114300"/>
                  <a:pt x="3467100" y="114300"/>
                </a:cubicBezTo>
                <a:lnTo>
                  <a:pt x="57150" y="114300"/>
                </a:lnTo>
                <a:cubicBezTo>
                  <a:pt x="25608" y="114300"/>
                  <a:pt x="0" y="88692"/>
                  <a:pt x="0" y="57150"/>
                </a:cubicBezTo>
                <a:lnTo>
                  <a:pt x="0" y="57150"/>
                </a:lnTo>
                <a:cubicBezTo>
                  <a:pt x="0" y="25608"/>
                  <a:pt x="25608" y="0"/>
                  <a:pt x="57150" y="0"/>
                </a:cubicBezTo>
                <a:close/>
              </a:path>
            </a:pathLst>
          </a:custGeom>
          <a:solidFill>
            <a:srgbClr val="1A1D21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41" name="Shape 39"/>
          <p:cNvSpPr/>
          <p:nvPr/>
        </p:nvSpPr>
        <p:spPr>
          <a:xfrm>
            <a:off x="8048625" y="4276725"/>
            <a:ext cx="3352800" cy="114300"/>
          </a:xfrm>
          <a:custGeom>
            <a:avLst/>
            <a:gdLst/>
            <a:ahLst/>
            <a:cxnLst/>
            <a:rect l="l" t="t" r="r" b="b"/>
            <a:pathLst>
              <a:path w="3352800" h="114300">
                <a:moveTo>
                  <a:pt x="0" y="0"/>
                </a:moveTo>
                <a:lnTo>
                  <a:pt x="3352800" y="0"/>
                </a:lnTo>
                <a:lnTo>
                  <a:pt x="3352800" y="114300"/>
                </a:lnTo>
                <a:lnTo>
                  <a:pt x="0" y="11430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00D2BE"/>
              </a:gs>
              <a:gs pos="100000">
                <a:srgbClr val="4A6D8C"/>
              </a:gs>
            </a:gsLst>
            <a:lin ang="0" scaled="1"/>
          </a:gra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42" name="Text 40"/>
          <p:cNvSpPr/>
          <p:nvPr/>
        </p:nvSpPr>
        <p:spPr>
          <a:xfrm>
            <a:off x="8048625" y="4467225"/>
            <a:ext cx="359092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50" dirty="0">
                <a:solidFill>
                  <a:srgbClr val="E0E2E5">
                    <a:alpha val="6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材料利用率高，复杂结构轻松实现</a:t>
            </a:r>
            <a:endParaRPr lang="en-US" sz="1600" dirty="0"/>
          </a:p>
        </p:txBody>
      </p:sp>
      <p:sp>
        <p:nvSpPr>
          <p:cNvPr id="43" name="Shape 41"/>
          <p:cNvSpPr/>
          <p:nvPr/>
        </p:nvSpPr>
        <p:spPr>
          <a:xfrm>
            <a:off x="8053387" y="4891088"/>
            <a:ext cx="3514725" cy="542925"/>
          </a:xfrm>
          <a:custGeom>
            <a:avLst/>
            <a:gdLst/>
            <a:ahLst/>
            <a:cxnLst/>
            <a:rect l="l" t="t" r="r" b="b"/>
            <a:pathLst>
              <a:path w="3514725" h="542925">
                <a:moveTo>
                  <a:pt x="76200" y="0"/>
                </a:moveTo>
                <a:lnTo>
                  <a:pt x="3438525" y="0"/>
                </a:lnTo>
                <a:cubicBezTo>
                  <a:pt x="3480609" y="0"/>
                  <a:pt x="3514725" y="34116"/>
                  <a:pt x="3514725" y="76200"/>
                </a:cubicBezTo>
                <a:lnTo>
                  <a:pt x="3514725" y="466725"/>
                </a:lnTo>
                <a:cubicBezTo>
                  <a:pt x="3514725" y="508809"/>
                  <a:pt x="3480609" y="542925"/>
                  <a:pt x="3438525" y="542925"/>
                </a:cubicBezTo>
                <a:lnTo>
                  <a:pt x="76200" y="542925"/>
                </a:lnTo>
                <a:cubicBezTo>
                  <a:pt x="34116" y="542925"/>
                  <a:pt x="0" y="508809"/>
                  <a:pt x="0" y="466725"/>
                </a:cubicBezTo>
                <a:lnTo>
                  <a:pt x="0" y="76200"/>
                </a:lnTo>
                <a:cubicBezTo>
                  <a:pt x="0" y="34144"/>
                  <a:pt x="34144" y="0"/>
                  <a:pt x="76200" y="0"/>
                </a:cubicBezTo>
                <a:close/>
              </a:path>
            </a:pathLst>
          </a:custGeom>
          <a:solidFill>
            <a:srgbClr val="00D2BE">
              <a:alpha val="10196"/>
            </a:srgbClr>
          </a:solidFill>
          <a:ln w="12700">
            <a:solidFill>
              <a:srgbClr val="00D2BE">
                <a:alpha val="30196"/>
              </a:srgbClr>
            </a:solidFill>
            <a:prstDash val="soli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4" name="Shape 42"/>
          <p:cNvSpPr/>
          <p:nvPr/>
        </p:nvSpPr>
        <p:spPr>
          <a:xfrm>
            <a:off x="8582471" y="5076825"/>
            <a:ext cx="152400" cy="152400"/>
          </a:xfrm>
          <a:custGeom>
            <a:avLst/>
            <a:gdLst/>
            <a:ahLst/>
            <a:cxnLst/>
            <a:rect l="l" t="t" r="r" b="b"/>
            <a:pathLst>
              <a:path w="152400" h="152400">
                <a:moveTo>
                  <a:pt x="76200" y="152400"/>
                </a:moveTo>
                <a:cubicBezTo>
                  <a:pt x="118256" y="152400"/>
                  <a:pt x="152400" y="118256"/>
                  <a:pt x="152400" y="76200"/>
                </a:cubicBezTo>
                <a:cubicBezTo>
                  <a:pt x="152400" y="34144"/>
                  <a:pt x="118256" y="0"/>
                  <a:pt x="76200" y="0"/>
                </a:cubicBezTo>
                <a:cubicBezTo>
                  <a:pt x="34144" y="0"/>
                  <a:pt x="0" y="34144"/>
                  <a:pt x="0" y="76200"/>
                </a:cubicBezTo>
                <a:cubicBezTo>
                  <a:pt x="0" y="118256"/>
                  <a:pt x="34144" y="152400"/>
                  <a:pt x="76200" y="152400"/>
                </a:cubicBezTo>
                <a:close/>
                <a:moveTo>
                  <a:pt x="66675" y="47625"/>
                </a:moveTo>
                <a:cubicBezTo>
                  <a:pt x="66675" y="42368"/>
                  <a:pt x="70943" y="38100"/>
                  <a:pt x="76200" y="38100"/>
                </a:cubicBezTo>
                <a:cubicBezTo>
                  <a:pt x="81457" y="38100"/>
                  <a:pt x="85725" y="42368"/>
                  <a:pt x="85725" y="47625"/>
                </a:cubicBezTo>
                <a:cubicBezTo>
                  <a:pt x="85725" y="52882"/>
                  <a:pt x="81457" y="57150"/>
                  <a:pt x="76200" y="57150"/>
                </a:cubicBezTo>
                <a:cubicBezTo>
                  <a:pt x="70943" y="57150"/>
                  <a:pt x="66675" y="52882"/>
                  <a:pt x="66675" y="47625"/>
                </a:cubicBezTo>
                <a:close/>
                <a:moveTo>
                  <a:pt x="64294" y="66675"/>
                </a:moveTo>
                <a:lnTo>
                  <a:pt x="78581" y="66675"/>
                </a:lnTo>
                <a:cubicBezTo>
                  <a:pt x="82540" y="66675"/>
                  <a:pt x="85725" y="69860"/>
                  <a:pt x="85725" y="73819"/>
                </a:cubicBezTo>
                <a:lnTo>
                  <a:pt x="85725" y="100013"/>
                </a:lnTo>
                <a:lnTo>
                  <a:pt x="88106" y="100013"/>
                </a:lnTo>
                <a:cubicBezTo>
                  <a:pt x="92065" y="100013"/>
                  <a:pt x="95250" y="103197"/>
                  <a:pt x="95250" y="107156"/>
                </a:cubicBezTo>
                <a:cubicBezTo>
                  <a:pt x="95250" y="111115"/>
                  <a:pt x="92065" y="114300"/>
                  <a:pt x="88106" y="114300"/>
                </a:cubicBezTo>
                <a:lnTo>
                  <a:pt x="64294" y="114300"/>
                </a:lnTo>
                <a:cubicBezTo>
                  <a:pt x="60335" y="114300"/>
                  <a:pt x="57150" y="111115"/>
                  <a:pt x="57150" y="107156"/>
                </a:cubicBezTo>
                <a:cubicBezTo>
                  <a:pt x="57150" y="103197"/>
                  <a:pt x="60335" y="100013"/>
                  <a:pt x="64294" y="100013"/>
                </a:cubicBezTo>
                <a:lnTo>
                  <a:pt x="71438" y="100013"/>
                </a:lnTo>
                <a:lnTo>
                  <a:pt x="71438" y="80962"/>
                </a:lnTo>
                <a:lnTo>
                  <a:pt x="64294" y="80962"/>
                </a:lnTo>
                <a:cubicBezTo>
                  <a:pt x="60335" y="80962"/>
                  <a:pt x="57150" y="77778"/>
                  <a:pt x="57150" y="73819"/>
                </a:cubicBezTo>
                <a:cubicBezTo>
                  <a:pt x="57150" y="69860"/>
                  <a:pt x="60335" y="66675"/>
                  <a:pt x="64294" y="66675"/>
                </a:cubicBezTo>
                <a:close/>
              </a:path>
            </a:pathLst>
          </a:custGeom>
          <a:solidFill>
            <a:srgbClr val="00D2BE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45" name="Text 43"/>
          <p:cNvSpPr/>
          <p:nvPr/>
        </p:nvSpPr>
        <p:spPr>
          <a:xfrm>
            <a:off x="8420100" y="5048250"/>
            <a:ext cx="302895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200" dirty="0">
                <a:solidFill>
                  <a:srgbClr val="E0E2E5">
                    <a:alpha val="8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3D打印让复杂设计变得简单可行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1A1D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381000" y="381000"/>
            <a:ext cx="38100" cy="304800"/>
          </a:xfrm>
          <a:custGeom>
            <a:avLst/>
            <a:gdLst/>
            <a:ahLst/>
            <a:cxnLst/>
            <a:rect l="l" t="t" r="r" b="b"/>
            <a:pathLst>
              <a:path w="38100" h="304800">
                <a:moveTo>
                  <a:pt x="0" y="0"/>
                </a:moveTo>
                <a:lnTo>
                  <a:pt x="38100" y="0"/>
                </a:lnTo>
                <a:lnTo>
                  <a:pt x="38100" y="304800"/>
                </a:lnTo>
                <a:lnTo>
                  <a:pt x="0" y="304800"/>
                </a:lnTo>
                <a:lnTo>
                  <a:pt x="0" y="0"/>
                </a:lnTo>
                <a:close/>
              </a:path>
            </a:pathLst>
          </a:custGeom>
          <a:solidFill>
            <a:srgbClr val="00D2BE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3" name="Text 1"/>
          <p:cNvSpPr/>
          <p:nvPr/>
        </p:nvSpPr>
        <p:spPr>
          <a:xfrm>
            <a:off x="533400" y="438150"/>
            <a:ext cx="93345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50" b="1" kern="0" spc="53" dirty="0">
                <a:solidFill>
                  <a:srgbClr val="00D2B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CHAPTER 02</a:t>
            </a:r>
            <a:endParaRPr lang="en-US" sz="1600" dirty="0"/>
          </a:p>
        </p:txBody>
      </p:sp>
      <p:sp>
        <p:nvSpPr>
          <p:cNvPr id="4" name="Text 2"/>
          <p:cNvSpPr/>
          <p:nvPr/>
        </p:nvSpPr>
        <p:spPr>
          <a:xfrm>
            <a:off x="381000" y="762000"/>
            <a:ext cx="116586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80000"/>
              </a:lnSpc>
            </a:pPr>
            <a:r>
              <a:rPr lang="en-US" sz="3600" b="1" dirty="0">
                <a:solidFill>
                  <a:srgbClr val="E0E2E5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图书馆创意空间设备概览</a:t>
            </a:r>
            <a:endParaRPr lang="en-US" sz="1600" dirty="0"/>
          </a:p>
        </p:txBody>
      </p:sp>
      <p:sp>
        <p:nvSpPr>
          <p:cNvPr id="5" name="Text 3"/>
          <p:cNvSpPr/>
          <p:nvPr/>
        </p:nvSpPr>
        <p:spPr>
          <a:xfrm>
            <a:off x="381000" y="1295400"/>
            <a:ext cx="11525250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500" dirty="0">
                <a:solidFill>
                  <a:srgbClr val="E0E2E5">
                    <a:alpha val="7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本馆配备三台专业级3D打印设备，满足不同打印需求</a:t>
            </a:r>
            <a:endParaRPr lang="en-US" sz="1600" dirty="0"/>
          </a:p>
        </p:txBody>
      </p:sp>
      <p:sp>
        <p:nvSpPr>
          <p:cNvPr id="6" name="Shape 4"/>
          <p:cNvSpPr/>
          <p:nvPr/>
        </p:nvSpPr>
        <p:spPr>
          <a:xfrm>
            <a:off x="385763" y="1719263"/>
            <a:ext cx="3648075" cy="4514850"/>
          </a:xfrm>
          <a:custGeom>
            <a:avLst/>
            <a:gdLst/>
            <a:ahLst/>
            <a:cxnLst/>
            <a:rect l="l" t="t" r="r" b="b"/>
            <a:pathLst>
              <a:path w="3648075" h="4514850">
                <a:moveTo>
                  <a:pt x="114294" y="0"/>
                </a:moveTo>
                <a:lnTo>
                  <a:pt x="3533781" y="0"/>
                </a:lnTo>
                <a:cubicBezTo>
                  <a:pt x="3596904" y="0"/>
                  <a:pt x="3648075" y="51171"/>
                  <a:pt x="3648075" y="114294"/>
                </a:cubicBezTo>
                <a:lnTo>
                  <a:pt x="3648075" y="4400556"/>
                </a:lnTo>
                <a:cubicBezTo>
                  <a:pt x="3648075" y="4463679"/>
                  <a:pt x="3596904" y="4514850"/>
                  <a:pt x="3533781" y="4514850"/>
                </a:cubicBezTo>
                <a:lnTo>
                  <a:pt x="114294" y="4514850"/>
                </a:lnTo>
                <a:cubicBezTo>
                  <a:pt x="51171" y="4514850"/>
                  <a:pt x="0" y="4463679"/>
                  <a:pt x="0" y="4400556"/>
                </a:cubicBezTo>
                <a:lnTo>
                  <a:pt x="0" y="114294"/>
                </a:lnTo>
                <a:cubicBezTo>
                  <a:pt x="0" y="51214"/>
                  <a:pt x="51214" y="0"/>
                  <a:pt x="114294" y="0"/>
                </a:cubicBezTo>
                <a:close/>
              </a:path>
            </a:pathLst>
          </a:custGeom>
          <a:gradFill flip="none" rotWithShape="1">
            <a:gsLst>
              <a:gs pos="0">
                <a:srgbClr val="2D3136">
                  <a:alpha val="80000"/>
                </a:srgbClr>
              </a:gs>
              <a:gs pos="100000">
                <a:srgbClr val="1A1D21">
                  <a:alpha val="80000"/>
                </a:srgbClr>
              </a:gs>
            </a:gsLst>
            <a:lin ang="2700000" scaled="1"/>
          </a:gradFill>
          <a:ln w="12700">
            <a:solidFill>
              <a:srgbClr val="00D2BE">
                <a:alpha val="30196"/>
              </a:srgbClr>
            </a:solidFill>
            <a:prstDash val="soli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7" name="Shape 5"/>
          <p:cNvSpPr/>
          <p:nvPr/>
        </p:nvSpPr>
        <p:spPr>
          <a:xfrm>
            <a:off x="619125" y="1952625"/>
            <a:ext cx="762000" cy="304800"/>
          </a:xfrm>
          <a:custGeom>
            <a:avLst/>
            <a:gdLst/>
            <a:ahLst/>
            <a:cxnLst/>
            <a:rect l="l" t="t" r="r" b="b"/>
            <a:pathLst>
              <a:path w="762000" h="304800">
                <a:moveTo>
                  <a:pt x="152400" y="0"/>
                </a:moveTo>
                <a:lnTo>
                  <a:pt x="609600" y="0"/>
                </a:lnTo>
                <a:cubicBezTo>
                  <a:pt x="693712" y="0"/>
                  <a:pt x="762000" y="68288"/>
                  <a:pt x="762000" y="152400"/>
                </a:cubicBezTo>
                <a:lnTo>
                  <a:pt x="762000" y="152400"/>
                </a:lnTo>
                <a:cubicBezTo>
                  <a:pt x="762000" y="236512"/>
                  <a:pt x="693712" y="304800"/>
                  <a:pt x="609600" y="304800"/>
                </a:cubicBezTo>
                <a:lnTo>
                  <a:pt x="152400" y="304800"/>
                </a:lnTo>
                <a:cubicBezTo>
                  <a:pt x="68288" y="304800"/>
                  <a:pt x="0" y="236512"/>
                  <a:pt x="0" y="152400"/>
                </a:cubicBezTo>
                <a:lnTo>
                  <a:pt x="0" y="152400"/>
                </a:lnTo>
                <a:cubicBezTo>
                  <a:pt x="0" y="68288"/>
                  <a:pt x="68288" y="0"/>
                  <a:pt x="152400" y="0"/>
                </a:cubicBezTo>
                <a:close/>
              </a:path>
            </a:pathLst>
          </a:custGeom>
          <a:solidFill>
            <a:srgbClr val="00D2BE">
              <a:alpha val="20000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8" name="Text 6"/>
          <p:cNvSpPr/>
          <p:nvPr/>
        </p:nvSpPr>
        <p:spPr>
          <a:xfrm>
            <a:off x="733425" y="2019300"/>
            <a:ext cx="600075" cy="18097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50" b="1" dirty="0">
                <a:solidFill>
                  <a:srgbClr val="00D2B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高速多色</a:t>
            </a:r>
            <a:endParaRPr lang="en-US" sz="1600" dirty="0"/>
          </a:p>
        </p:txBody>
      </p:sp>
      <p:sp>
        <p:nvSpPr>
          <p:cNvPr id="9" name="Shape 7"/>
          <p:cNvSpPr/>
          <p:nvPr/>
        </p:nvSpPr>
        <p:spPr>
          <a:xfrm>
            <a:off x="3574256" y="2009775"/>
            <a:ext cx="214313" cy="190500"/>
          </a:xfrm>
          <a:custGeom>
            <a:avLst/>
            <a:gdLst/>
            <a:ahLst/>
            <a:cxnLst/>
            <a:rect l="l" t="t" r="r" b="b"/>
            <a:pathLst>
              <a:path w="214313" h="190500">
                <a:moveTo>
                  <a:pt x="115156" y="-7032"/>
                </a:moveTo>
                <a:cubicBezTo>
                  <a:pt x="113630" y="-10009"/>
                  <a:pt x="110542" y="-11906"/>
                  <a:pt x="107193" y="-11906"/>
                </a:cubicBezTo>
                <a:cubicBezTo>
                  <a:pt x="103845" y="-11906"/>
                  <a:pt x="100757" y="-10009"/>
                  <a:pt x="99231" y="-7032"/>
                </a:cubicBezTo>
                <a:lnTo>
                  <a:pt x="71847" y="46620"/>
                </a:lnTo>
                <a:lnTo>
                  <a:pt x="12353" y="56071"/>
                </a:lnTo>
                <a:cubicBezTo>
                  <a:pt x="9041" y="56592"/>
                  <a:pt x="6288" y="58936"/>
                  <a:pt x="5246" y="62136"/>
                </a:cubicBezTo>
                <a:cubicBezTo>
                  <a:pt x="4204" y="65336"/>
                  <a:pt x="5060" y="68833"/>
                  <a:pt x="7404" y="71214"/>
                </a:cubicBezTo>
                <a:lnTo>
                  <a:pt x="49969" y="113816"/>
                </a:lnTo>
                <a:lnTo>
                  <a:pt x="40593" y="173310"/>
                </a:lnTo>
                <a:cubicBezTo>
                  <a:pt x="40072" y="176622"/>
                  <a:pt x="41449" y="179970"/>
                  <a:pt x="44165" y="181942"/>
                </a:cubicBezTo>
                <a:cubicBezTo>
                  <a:pt x="46881" y="183914"/>
                  <a:pt x="50453" y="184212"/>
                  <a:pt x="53467" y="182687"/>
                </a:cubicBezTo>
                <a:lnTo>
                  <a:pt x="107193" y="155377"/>
                </a:lnTo>
                <a:lnTo>
                  <a:pt x="160883" y="182687"/>
                </a:lnTo>
                <a:cubicBezTo>
                  <a:pt x="163860" y="184212"/>
                  <a:pt x="167469" y="183914"/>
                  <a:pt x="170185" y="181942"/>
                </a:cubicBezTo>
                <a:cubicBezTo>
                  <a:pt x="172901" y="179970"/>
                  <a:pt x="174278" y="176659"/>
                  <a:pt x="173757" y="173310"/>
                </a:cubicBezTo>
                <a:lnTo>
                  <a:pt x="164343" y="113816"/>
                </a:lnTo>
                <a:lnTo>
                  <a:pt x="206908" y="71214"/>
                </a:lnTo>
                <a:cubicBezTo>
                  <a:pt x="209290" y="68833"/>
                  <a:pt x="210108" y="65336"/>
                  <a:pt x="209066" y="62136"/>
                </a:cubicBezTo>
                <a:cubicBezTo>
                  <a:pt x="208025" y="58936"/>
                  <a:pt x="205308" y="56592"/>
                  <a:pt x="201960" y="56071"/>
                </a:cubicBezTo>
                <a:lnTo>
                  <a:pt x="142503" y="46620"/>
                </a:lnTo>
                <a:lnTo>
                  <a:pt x="115156" y="-7032"/>
                </a:lnTo>
                <a:close/>
              </a:path>
            </a:pathLst>
          </a:custGeom>
          <a:solidFill>
            <a:srgbClr val="00D2BE"/>
          </a:solidFill>
          <a:ln/>
        </p:spPr>
        <p:txBody>
          <a:bodyPr/>
          <a:lstStyle/>
          <a:p>
            <a:endParaRPr lang="zh-CN" altLang="en-US"/>
          </a:p>
        </p:txBody>
      </p:sp>
      <p:pic>
        <p:nvPicPr>
          <p:cNvPr id="10" name="Image 0" descr="https://kimi-web-img.moonshot.cn/img/center3dprint.com/ccdeb89f07a86daaac78811827802096ebd28bb4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371600" y="2409825"/>
            <a:ext cx="1676400" cy="1676400"/>
          </a:xfrm>
          <a:prstGeom prst="roundRect">
            <a:avLst>
              <a:gd name="adj" fmla="val 0"/>
            </a:avLst>
          </a:prstGeom>
        </p:spPr>
      </p:pic>
      <p:sp>
        <p:nvSpPr>
          <p:cNvPr id="11" name="Text 8"/>
          <p:cNvSpPr/>
          <p:nvPr/>
        </p:nvSpPr>
        <p:spPr>
          <a:xfrm>
            <a:off x="619125" y="4238625"/>
            <a:ext cx="329565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1800" b="1" dirty="0">
                <a:solidFill>
                  <a:srgbClr val="E0E2E5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拓竹 H2D</a:t>
            </a:r>
            <a:endParaRPr lang="en-US" sz="1600" dirty="0"/>
          </a:p>
        </p:txBody>
      </p:sp>
      <p:sp>
        <p:nvSpPr>
          <p:cNvPr id="12" name="Shape 9"/>
          <p:cNvSpPr/>
          <p:nvPr/>
        </p:nvSpPr>
        <p:spPr>
          <a:xfrm>
            <a:off x="638175" y="4705350"/>
            <a:ext cx="133350" cy="133350"/>
          </a:xfrm>
          <a:custGeom>
            <a:avLst/>
            <a:gdLst/>
            <a:ahLst/>
            <a:cxnLst/>
            <a:rect l="l" t="t" r="r" b="b"/>
            <a:pathLst>
              <a:path w="133350" h="133350">
                <a:moveTo>
                  <a:pt x="66675" y="133350"/>
                </a:moveTo>
                <a:cubicBezTo>
                  <a:pt x="103474" y="133350"/>
                  <a:pt x="133350" y="103474"/>
                  <a:pt x="133350" y="66675"/>
                </a:cubicBezTo>
                <a:cubicBezTo>
                  <a:pt x="133350" y="29876"/>
                  <a:pt x="103474" y="0"/>
                  <a:pt x="66675" y="0"/>
                </a:cubicBezTo>
                <a:cubicBezTo>
                  <a:pt x="29876" y="0"/>
                  <a:pt x="0" y="29876"/>
                  <a:pt x="0" y="66675"/>
                </a:cubicBezTo>
                <a:cubicBezTo>
                  <a:pt x="0" y="103474"/>
                  <a:pt x="29876" y="133350"/>
                  <a:pt x="66675" y="133350"/>
                </a:cubicBezTo>
                <a:close/>
                <a:moveTo>
                  <a:pt x="88657" y="55398"/>
                </a:moveTo>
                <a:lnTo>
                  <a:pt x="67821" y="88735"/>
                </a:lnTo>
                <a:cubicBezTo>
                  <a:pt x="66727" y="90480"/>
                  <a:pt x="64852" y="91574"/>
                  <a:pt x="62794" y="91678"/>
                </a:cubicBezTo>
                <a:cubicBezTo>
                  <a:pt x="60737" y="91782"/>
                  <a:pt x="58757" y="90845"/>
                  <a:pt x="57533" y="89178"/>
                </a:cubicBezTo>
                <a:lnTo>
                  <a:pt x="45032" y="72509"/>
                </a:lnTo>
                <a:cubicBezTo>
                  <a:pt x="42948" y="69748"/>
                  <a:pt x="43521" y="65842"/>
                  <a:pt x="46282" y="63758"/>
                </a:cubicBezTo>
                <a:cubicBezTo>
                  <a:pt x="49043" y="61674"/>
                  <a:pt x="52949" y="62247"/>
                  <a:pt x="55033" y="65008"/>
                </a:cubicBezTo>
                <a:lnTo>
                  <a:pt x="62065" y="74384"/>
                </a:lnTo>
                <a:lnTo>
                  <a:pt x="78057" y="48782"/>
                </a:lnTo>
                <a:cubicBezTo>
                  <a:pt x="79880" y="45865"/>
                  <a:pt x="83734" y="44954"/>
                  <a:pt x="86678" y="46803"/>
                </a:cubicBezTo>
                <a:cubicBezTo>
                  <a:pt x="89621" y="48652"/>
                  <a:pt x="90506" y="52481"/>
                  <a:pt x="88657" y="55424"/>
                </a:cubicBezTo>
                <a:close/>
              </a:path>
            </a:pathLst>
          </a:custGeom>
          <a:solidFill>
            <a:srgbClr val="00D2BE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13" name="Text 10"/>
          <p:cNvSpPr/>
          <p:nvPr/>
        </p:nvSpPr>
        <p:spPr>
          <a:xfrm>
            <a:off x="862013" y="4657725"/>
            <a:ext cx="146685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dirty="0">
                <a:solidFill>
                  <a:srgbClr val="E0E2E5">
                    <a:alpha val="8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AMS 2 Pro 多色系统</a:t>
            </a:r>
            <a:endParaRPr lang="en-US" sz="1600" dirty="0"/>
          </a:p>
        </p:txBody>
      </p:sp>
      <p:sp>
        <p:nvSpPr>
          <p:cNvPr id="14" name="Shape 11"/>
          <p:cNvSpPr/>
          <p:nvPr/>
        </p:nvSpPr>
        <p:spPr>
          <a:xfrm>
            <a:off x="638175" y="5010150"/>
            <a:ext cx="133350" cy="133350"/>
          </a:xfrm>
          <a:custGeom>
            <a:avLst/>
            <a:gdLst/>
            <a:ahLst/>
            <a:cxnLst/>
            <a:rect l="l" t="t" r="r" b="b"/>
            <a:pathLst>
              <a:path w="133350" h="133350">
                <a:moveTo>
                  <a:pt x="66675" y="133350"/>
                </a:moveTo>
                <a:cubicBezTo>
                  <a:pt x="103474" y="133350"/>
                  <a:pt x="133350" y="103474"/>
                  <a:pt x="133350" y="66675"/>
                </a:cubicBezTo>
                <a:cubicBezTo>
                  <a:pt x="133350" y="29876"/>
                  <a:pt x="103474" y="0"/>
                  <a:pt x="66675" y="0"/>
                </a:cubicBezTo>
                <a:cubicBezTo>
                  <a:pt x="29876" y="0"/>
                  <a:pt x="0" y="29876"/>
                  <a:pt x="0" y="66675"/>
                </a:cubicBezTo>
                <a:cubicBezTo>
                  <a:pt x="0" y="103474"/>
                  <a:pt x="29876" y="133350"/>
                  <a:pt x="66675" y="133350"/>
                </a:cubicBezTo>
                <a:close/>
                <a:moveTo>
                  <a:pt x="88657" y="55398"/>
                </a:moveTo>
                <a:lnTo>
                  <a:pt x="67821" y="88735"/>
                </a:lnTo>
                <a:cubicBezTo>
                  <a:pt x="66727" y="90480"/>
                  <a:pt x="64852" y="91574"/>
                  <a:pt x="62794" y="91678"/>
                </a:cubicBezTo>
                <a:cubicBezTo>
                  <a:pt x="60737" y="91782"/>
                  <a:pt x="58757" y="90845"/>
                  <a:pt x="57533" y="89178"/>
                </a:cubicBezTo>
                <a:lnTo>
                  <a:pt x="45032" y="72509"/>
                </a:lnTo>
                <a:cubicBezTo>
                  <a:pt x="42948" y="69748"/>
                  <a:pt x="43521" y="65842"/>
                  <a:pt x="46282" y="63758"/>
                </a:cubicBezTo>
                <a:cubicBezTo>
                  <a:pt x="49043" y="61674"/>
                  <a:pt x="52949" y="62247"/>
                  <a:pt x="55033" y="65008"/>
                </a:cubicBezTo>
                <a:lnTo>
                  <a:pt x="62065" y="74384"/>
                </a:lnTo>
                <a:lnTo>
                  <a:pt x="78057" y="48782"/>
                </a:lnTo>
                <a:cubicBezTo>
                  <a:pt x="79880" y="45865"/>
                  <a:pt x="83734" y="44954"/>
                  <a:pt x="86678" y="46803"/>
                </a:cubicBezTo>
                <a:cubicBezTo>
                  <a:pt x="89621" y="48652"/>
                  <a:pt x="90506" y="52481"/>
                  <a:pt x="88657" y="55424"/>
                </a:cubicBezTo>
                <a:close/>
              </a:path>
            </a:pathLst>
          </a:custGeom>
          <a:solidFill>
            <a:srgbClr val="00D2BE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15" name="Text 12"/>
          <p:cNvSpPr/>
          <p:nvPr/>
        </p:nvSpPr>
        <p:spPr>
          <a:xfrm>
            <a:off x="862013" y="4962525"/>
            <a:ext cx="14478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dirty="0">
                <a:solidFill>
                  <a:srgbClr val="E0E2E5">
                    <a:alpha val="8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自动校准与智能检测</a:t>
            </a:r>
            <a:endParaRPr lang="en-US" sz="1600" dirty="0"/>
          </a:p>
        </p:txBody>
      </p:sp>
      <p:sp>
        <p:nvSpPr>
          <p:cNvPr id="16" name="Shape 13"/>
          <p:cNvSpPr/>
          <p:nvPr/>
        </p:nvSpPr>
        <p:spPr>
          <a:xfrm>
            <a:off x="638175" y="5314950"/>
            <a:ext cx="133350" cy="133350"/>
          </a:xfrm>
          <a:custGeom>
            <a:avLst/>
            <a:gdLst/>
            <a:ahLst/>
            <a:cxnLst/>
            <a:rect l="l" t="t" r="r" b="b"/>
            <a:pathLst>
              <a:path w="133350" h="133350">
                <a:moveTo>
                  <a:pt x="66675" y="133350"/>
                </a:moveTo>
                <a:cubicBezTo>
                  <a:pt x="103474" y="133350"/>
                  <a:pt x="133350" y="103474"/>
                  <a:pt x="133350" y="66675"/>
                </a:cubicBezTo>
                <a:cubicBezTo>
                  <a:pt x="133350" y="29876"/>
                  <a:pt x="103474" y="0"/>
                  <a:pt x="66675" y="0"/>
                </a:cubicBezTo>
                <a:cubicBezTo>
                  <a:pt x="29876" y="0"/>
                  <a:pt x="0" y="29876"/>
                  <a:pt x="0" y="66675"/>
                </a:cubicBezTo>
                <a:cubicBezTo>
                  <a:pt x="0" y="103474"/>
                  <a:pt x="29876" y="133350"/>
                  <a:pt x="66675" y="133350"/>
                </a:cubicBezTo>
                <a:close/>
                <a:moveTo>
                  <a:pt x="88657" y="55398"/>
                </a:moveTo>
                <a:lnTo>
                  <a:pt x="67821" y="88735"/>
                </a:lnTo>
                <a:cubicBezTo>
                  <a:pt x="66727" y="90480"/>
                  <a:pt x="64852" y="91574"/>
                  <a:pt x="62794" y="91678"/>
                </a:cubicBezTo>
                <a:cubicBezTo>
                  <a:pt x="60737" y="91782"/>
                  <a:pt x="58757" y="90845"/>
                  <a:pt x="57533" y="89178"/>
                </a:cubicBezTo>
                <a:lnTo>
                  <a:pt x="45032" y="72509"/>
                </a:lnTo>
                <a:cubicBezTo>
                  <a:pt x="42948" y="69748"/>
                  <a:pt x="43521" y="65842"/>
                  <a:pt x="46282" y="63758"/>
                </a:cubicBezTo>
                <a:cubicBezTo>
                  <a:pt x="49043" y="61674"/>
                  <a:pt x="52949" y="62247"/>
                  <a:pt x="55033" y="65008"/>
                </a:cubicBezTo>
                <a:lnTo>
                  <a:pt x="62065" y="74384"/>
                </a:lnTo>
                <a:lnTo>
                  <a:pt x="78057" y="48782"/>
                </a:lnTo>
                <a:cubicBezTo>
                  <a:pt x="79880" y="45865"/>
                  <a:pt x="83734" y="44954"/>
                  <a:pt x="86678" y="46803"/>
                </a:cubicBezTo>
                <a:cubicBezTo>
                  <a:pt x="89621" y="48652"/>
                  <a:pt x="90506" y="52481"/>
                  <a:pt x="88657" y="55424"/>
                </a:cubicBezTo>
                <a:close/>
              </a:path>
            </a:pathLst>
          </a:custGeom>
          <a:solidFill>
            <a:srgbClr val="00D2BE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17" name="Text 14"/>
          <p:cNvSpPr/>
          <p:nvPr/>
        </p:nvSpPr>
        <p:spPr>
          <a:xfrm>
            <a:off x="862013" y="5267325"/>
            <a:ext cx="9906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dirty="0">
                <a:solidFill>
                  <a:srgbClr val="E0E2E5">
                    <a:alpha val="8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远程管理功能</a:t>
            </a:r>
            <a:endParaRPr lang="en-US" sz="1600" dirty="0"/>
          </a:p>
        </p:txBody>
      </p:sp>
      <p:sp>
        <p:nvSpPr>
          <p:cNvPr id="18" name="Shape 15"/>
          <p:cNvSpPr/>
          <p:nvPr/>
        </p:nvSpPr>
        <p:spPr>
          <a:xfrm>
            <a:off x="619125" y="5653088"/>
            <a:ext cx="3181350" cy="9525"/>
          </a:xfrm>
          <a:custGeom>
            <a:avLst/>
            <a:gdLst/>
            <a:ahLst/>
            <a:cxnLst/>
            <a:rect l="l" t="t" r="r" b="b"/>
            <a:pathLst>
              <a:path w="3181350" h="9525">
                <a:moveTo>
                  <a:pt x="0" y="0"/>
                </a:moveTo>
                <a:lnTo>
                  <a:pt x="3181350" y="0"/>
                </a:lnTo>
                <a:lnTo>
                  <a:pt x="3181350" y="9525"/>
                </a:lnTo>
                <a:lnTo>
                  <a:pt x="0" y="9525"/>
                </a:lnTo>
                <a:lnTo>
                  <a:pt x="0" y="0"/>
                </a:lnTo>
                <a:close/>
              </a:path>
            </a:pathLst>
          </a:custGeom>
          <a:solidFill>
            <a:srgbClr val="4A6D8C">
              <a:alpha val="30196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19" name="Shape 16"/>
          <p:cNvSpPr/>
          <p:nvPr/>
        </p:nvSpPr>
        <p:spPr>
          <a:xfrm>
            <a:off x="638175" y="5829300"/>
            <a:ext cx="133350" cy="133350"/>
          </a:xfrm>
          <a:custGeom>
            <a:avLst/>
            <a:gdLst/>
            <a:ahLst/>
            <a:cxnLst/>
            <a:rect l="l" t="t" r="r" b="b"/>
            <a:pathLst>
              <a:path w="133350" h="133350">
                <a:moveTo>
                  <a:pt x="116681" y="66675"/>
                </a:moveTo>
                <a:cubicBezTo>
                  <a:pt x="116681" y="39076"/>
                  <a:pt x="94274" y="16669"/>
                  <a:pt x="66675" y="16669"/>
                </a:cubicBezTo>
                <a:cubicBezTo>
                  <a:pt x="39076" y="16669"/>
                  <a:pt x="16669" y="39076"/>
                  <a:pt x="16669" y="66675"/>
                </a:cubicBezTo>
                <a:cubicBezTo>
                  <a:pt x="16669" y="94274"/>
                  <a:pt x="39076" y="116681"/>
                  <a:pt x="66675" y="116681"/>
                </a:cubicBezTo>
                <a:cubicBezTo>
                  <a:pt x="94274" y="116681"/>
                  <a:pt x="116681" y="94274"/>
                  <a:pt x="116681" y="66675"/>
                </a:cubicBezTo>
                <a:close/>
                <a:moveTo>
                  <a:pt x="0" y="66675"/>
                </a:moveTo>
                <a:cubicBezTo>
                  <a:pt x="0" y="29876"/>
                  <a:pt x="29876" y="0"/>
                  <a:pt x="66675" y="0"/>
                </a:cubicBezTo>
                <a:cubicBezTo>
                  <a:pt x="103474" y="0"/>
                  <a:pt x="133350" y="29876"/>
                  <a:pt x="133350" y="66675"/>
                </a:cubicBezTo>
                <a:cubicBezTo>
                  <a:pt x="133350" y="103474"/>
                  <a:pt x="103474" y="133350"/>
                  <a:pt x="66675" y="133350"/>
                </a:cubicBezTo>
                <a:cubicBezTo>
                  <a:pt x="29876" y="133350"/>
                  <a:pt x="0" y="103474"/>
                  <a:pt x="0" y="66675"/>
                </a:cubicBezTo>
                <a:close/>
                <a:moveTo>
                  <a:pt x="66675" y="87511"/>
                </a:moveTo>
                <a:cubicBezTo>
                  <a:pt x="78175" y="87511"/>
                  <a:pt x="87511" y="78175"/>
                  <a:pt x="87511" y="66675"/>
                </a:cubicBezTo>
                <a:cubicBezTo>
                  <a:pt x="87511" y="55175"/>
                  <a:pt x="78175" y="45839"/>
                  <a:pt x="66675" y="45839"/>
                </a:cubicBezTo>
                <a:cubicBezTo>
                  <a:pt x="55175" y="45839"/>
                  <a:pt x="45839" y="55175"/>
                  <a:pt x="45839" y="66675"/>
                </a:cubicBezTo>
                <a:cubicBezTo>
                  <a:pt x="45839" y="78175"/>
                  <a:pt x="55175" y="87511"/>
                  <a:pt x="66675" y="87511"/>
                </a:cubicBezTo>
                <a:close/>
                <a:moveTo>
                  <a:pt x="66675" y="29170"/>
                </a:moveTo>
                <a:cubicBezTo>
                  <a:pt x="87374" y="29170"/>
                  <a:pt x="104180" y="45976"/>
                  <a:pt x="104180" y="66675"/>
                </a:cubicBezTo>
                <a:cubicBezTo>
                  <a:pt x="104180" y="87374"/>
                  <a:pt x="87374" y="104180"/>
                  <a:pt x="66675" y="104180"/>
                </a:cubicBezTo>
                <a:cubicBezTo>
                  <a:pt x="45976" y="104180"/>
                  <a:pt x="29170" y="87374"/>
                  <a:pt x="29170" y="66675"/>
                </a:cubicBezTo>
                <a:cubicBezTo>
                  <a:pt x="29170" y="45976"/>
                  <a:pt x="45976" y="29170"/>
                  <a:pt x="66675" y="29170"/>
                </a:cubicBezTo>
                <a:close/>
                <a:moveTo>
                  <a:pt x="58341" y="66675"/>
                </a:moveTo>
                <a:cubicBezTo>
                  <a:pt x="58341" y="62075"/>
                  <a:pt x="62075" y="58341"/>
                  <a:pt x="66675" y="58341"/>
                </a:cubicBezTo>
                <a:cubicBezTo>
                  <a:pt x="71275" y="58341"/>
                  <a:pt x="75009" y="62075"/>
                  <a:pt x="75009" y="66675"/>
                </a:cubicBezTo>
                <a:cubicBezTo>
                  <a:pt x="75009" y="71275"/>
                  <a:pt x="71275" y="75009"/>
                  <a:pt x="66675" y="75009"/>
                </a:cubicBezTo>
                <a:cubicBezTo>
                  <a:pt x="62075" y="75009"/>
                  <a:pt x="58341" y="71275"/>
                  <a:pt x="58341" y="66675"/>
                </a:cubicBezTo>
                <a:close/>
              </a:path>
            </a:pathLst>
          </a:custGeom>
          <a:solidFill>
            <a:srgbClr val="00D2BE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20" name="Text 17"/>
          <p:cNvSpPr/>
          <p:nvPr/>
        </p:nvSpPr>
        <p:spPr>
          <a:xfrm>
            <a:off x="847725" y="5810250"/>
            <a:ext cx="301942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50" b="1" dirty="0">
                <a:solidFill>
                  <a:srgbClr val="00D2B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适合：创意作品、多色模型</a:t>
            </a:r>
            <a:endParaRPr lang="en-US" sz="1600" dirty="0"/>
          </a:p>
        </p:txBody>
      </p:sp>
      <p:sp>
        <p:nvSpPr>
          <p:cNvPr id="21" name="Shape 18"/>
          <p:cNvSpPr/>
          <p:nvPr/>
        </p:nvSpPr>
        <p:spPr>
          <a:xfrm>
            <a:off x="4271963" y="1719263"/>
            <a:ext cx="3648075" cy="4514850"/>
          </a:xfrm>
          <a:custGeom>
            <a:avLst/>
            <a:gdLst/>
            <a:ahLst/>
            <a:cxnLst/>
            <a:rect l="l" t="t" r="r" b="b"/>
            <a:pathLst>
              <a:path w="3648075" h="4514850">
                <a:moveTo>
                  <a:pt x="114294" y="0"/>
                </a:moveTo>
                <a:lnTo>
                  <a:pt x="3533781" y="0"/>
                </a:lnTo>
                <a:cubicBezTo>
                  <a:pt x="3596904" y="0"/>
                  <a:pt x="3648075" y="51171"/>
                  <a:pt x="3648075" y="114294"/>
                </a:cubicBezTo>
                <a:lnTo>
                  <a:pt x="3648075" y="4400556"/>
                </a:lnTo>
                <a:cubicBezTo>
                  <a:pt x="3648075" y="4463679"/>
                  <a:pt x="3596904" y="4514850"/>
                  <a:pt x="3533781" y="4514850"/>
                </a:cubicBezTo>
                <a:lnTo>
                  <a:pt x="114294" y="4514850"/>
                </a:lnTo>
                <a:cubicBezTo>
                  <a:pt x="51171" y="4514850"/>
                  <a:pt x="0" y="4463679"/>
                  <a:pt x="0" y="4400556"/>
                </a:cubicBezTo>
                <a:lnTo>
                  <a:pt x="0" y="114294"/>
                </a:lnTo>
                <a:cubicBezTo>
                  <a:pt x="0" y="51214"/>
                  <a:pt x="51214" y="0"/>
                  <a:pt x="114294" y="0"/>
                </a:cubicBezTo>
                <a:close/>
              </a:path>
            </a:pathLst>
          </a:custGeom>
          <a:gradFill flip="none" rotWithShape="1">
            <a:gsLst>
              <a:gs pos="0">
                <a:srgbClr val="2D3136">
                  <a:alpha val="80000"/>
                </a:srgbClr>
              </a:gs>
              <a:gs pos="100000">
                <a:srgbClr val="1A1D21">
                  <a:alpha val="80000"/>
                </a:srgbClr>
              </a:gs>
            </a:gsLst>
            <a:lin ang="2700000" scaled="1"/>
          </a:gradFill>
          <a:ln w="12700">
            <a:solidFill>
              <a:srgbClr val="4A6D8C">
                <a:alpha val="30196"/>
              </a:srgbClr>
            </a:solidFill>
            <a:prstDash val="soli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2" name="Shape 19"/>
          <p:cNvSpPr/>
          <p:nvPr/>
        </p:nvSpPr>
        <p:spPr>
          <a:xfrm>
            <a:off x="4505325" y="1952625"/>
            <a:ext cx="762000" cy="304800"/>
          </a:xfrm>
          <a:custGeom>
            <a:avLst/>
            <a:gdLst/>
            <a:ahLst/>
            <a:cxnLst/>
            <a:rect l="l" t="t" r="r" b="b"/>
            <a:pathLst>
              <a:path w="762000" h="304800">
                <a:moveTo>
                  <a:pt x="152400" y="0"/>
                </a:moveTo>
                <a:lnTo>
                  <a:pt x="609600" y="0"/>
                </a:lnTo>
                <a:cubicBezTo>
                  <a:pt x="693712" y="0"/>
                  <a:pt x="762000" y="68288"/>
                  <a:pt x="762000" y="152400"/>
                </a:cubicBezTo>
                <a:lnTo>
                  <a:pt x="762000" y="152400"/>
                </a:lnTo>
                <a:cubicBezTo>
                  <a:pt x="762000" y="236512"/>
                  <a:pt x="693712" y="304800"/>
                  <a:pt x="609600" y="304800"/>
                </a:cubicBezTo>
                <a:lnTo>
                  <a:pt x="152400" y="304800"/>
                </a:lnTo>
                <a:cubicBezTo>
                  <a:pt x="68288" y="304800"/>
                  <a:pt x="0" y="236512"/>
                  <a:pt x="0" y="152400"/>
                </a:cubicBezTo>
                <a:lnTo>
                  <a:pt x="0" y="152400"/>
                </a:lnTo>
                <a:cubicBezTo>
                  <a:pt x="0" y="68288"/>
                  <a:pt x="68288" y="0"/>
                  <a:pt x="152400" y="0"/>
                </a:cubicBezTo>
                <a:close/>
              </a:path>
            </a:pathLst>
          </a:custGeom>
          <a:solidFill>
            <a:srgbClr val="4A6D8C">
              <a:alpha val="20000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23" name="Text 20"/>
          <p:cNvSpPr/>
          <p:nvPr/>
        </p:nvSpPr>
        <p:spPr>
          <a:xfrm>
            <a:off x="4619625" y="2019300"/>
            <a:ext cx="600075" cy="18097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50" b="1" dirty="0">
                <a:solidFill>
                  <a:srgbClr val="4A6D8C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工程稳定</a:t>
            </a:r>
            <a:endParaRPr lang="en-US" sz="1600" dirty="0"/>
          </a:p>
        </p:txBody>
      </p:sp>
      <p:sp>
        <p:nvSpPr>
          <p:cNvPr id="24" name="Shape 21"/>
          <p:cNvSpPr/>
          <p:nvPr/>
        </p:nvSpPr>
        <p:spPr>
          <a:xfrm>
            <a:off x="7472363" y="2009775"/>
            <a:ext cx="190500" cy="190500"/>
          </a:xfrm>
          <a:custGeom>
            <a:avLst/>
            <a:gdLst/>
            <a:ahLst/>
            <a:cxnLst/>
            <a:rect l="l" t="t" r="r" b="b"/>
            <a:pathLst>
              <a:path w="190500" h="190500">
                <a:moveTo>
                  <a:pt x="72591" y="3535"/>
                </a:moveTo>
                <a:cubicBezTo>
                  <a:pt x="73707" y="-1972"/>
                  <a:pt x="78581" y="-5953"/>
                  <a:pt x="84237" y="-5953"/>
                </a:cubicBezTo>
                <a:lnTo>
                  <a:pt x="106487" y="-5953"/>
                </a:lnTo>
                <a:cubicBezTo>
                  <a:pt x="112142" y="-5953"/>
                  <a:pt x="117016" y="-1972"/>
                  <a:pt x="118132" y="3535"/>
                </a:cubicBezTo>
                <a:lnTo>
                  <a:pt x="123527" y="29580"/>
                </a:lnTo>
                <a:cubicBezTo>
                  <a:pt x="128774" y="31812"/>
                  <a:pt x="133685" y="34677"/>
                  <a:pt x="138150" y="38063"/>
                </a:cubicBezTo>
                <a:lnTo>
                  <a:pt x="163376" y="29691"/>
                </a:lnTo>
                <a:cubicBezTo>
                  <a:pt x="168734" y="27905"/>
                  <a:pt x="174613" y="30138"/>
                  <a:pt x="177440" y="35049"/>
                </a:cubicBezTo>
                <a:lnTo>
                  <a:pt x="188565" y="54322"/>
                </a:lnTo>
                <a:cubicBezTo>
                  <a:pt x="191393" y="59234"/>
                  <a:pt x="190388" y="65410"/>
                  <a:pt x="186147" y="69168"/>
                </a:cubicBezTo>
                <a:lnTo>
                  <a:pt x="166315" y="86804"/>
                </a:lnTo>
                <a:cubicBezTo>
                  <a:pt x="166650" y="89557"/>
                  <a:pt x="166799" y="92385"/>
                  <a:pt x="166799" y="95250"/>
                </a:cubicBezTo>
                <a:cubicBezTo>
                  <a:pt x="166799" y="98115"/>
                  <a:pt x="166613" y="100943"/>
                  <a:pt x="166315" y="103696"/>
                </a:cubicBezTo>
                <a:lnTo>
                  <a:pt x="186184" y="121369"/>
                </a:lnTo>
                <a:cubicBezTo>
                  <a:pt x="190426" y="125127"/>
                  <a:pt x="191393" y="131341"/>
                  <a:pt x="188602" y="136215"/>
                </a:cubicBezTo>
                <a:lnTo>
                  <a:pt x="177478" y="155488"/>
                </a:lnTo>
                <a:cubicBezTo>
                  <a:pt x="174650" y="160362"/>
                  <a:pt x="168771" y="162632"/>
                  <a:pt x="163413" y="160846"/>
                </a:cubicBezTo>
                <a:lnTo>
                  <a:pt x="138187" y="152474"/>
                </a:lnTo>
                <a:cubicBezTo>
                  <a:pt x="133685" y="155860"/>
                  <a:pt x="128774" y="158688"/>
                  <a:pt x="123565" y="160958"/>
                </a:cubicBezTo>
                <a:lnTo>
                  <a:pt x="118207" y="186965"/>
                </a:lnTo>
                <a:cubicBezTo>
                  <a:pt x="117053" y="192509"/>
                  <a:pt x="112179" y="196453"/>
                  <a:pt x="106561" y="196453"/>
                </a:cubicBezTo>
                <a:lnTo>
                  <a:pt x="84311" y="196453"/>
                </a:lnTo>
                <a:cubicBezTo>
                  <a:pt x="78656" y="196453"/>
                  <a:pt x="73782" y="192472"/>
                  <a:pt x="72665" y="186965"/>
                </a:cubicBezTo>
                <a:lnTo>
                  <a:pt x="67308" y="160958"/>
                </a:lnTo>
                <a:cubicBezTo>
                  <a:pt x="62061" y="158725"/>
                  <a:pt x="57187" y="155860"/>
                  <a:pt x="52685" y="152474"/>
                </a:cubicBezTo>
                <a:lnTo>
                  <a:pt x="27347" y="160846"/>
                </a:lnTo>
                <a:cubicBezTo>
                  <a:pt x="21989" y="162632"/>
                  <a:pt x="16111" y="160400"/>
                  <a:pt x="13283" y="155488"/>
                </a:cubicBezTo>
                <a:lnTo>
                  <a:pt x="2158" y="136215"/>
                </a:lnTo>
                <a:cubicBezTo>
                  <a:pt x="-670" y="131304"/>
                  <a:pt x="335" y="125127"/>
                  <a:pt x="4576" y="121369"/>
                </a:cubicBezTo>
                <a:lnTo>
                  <a:pt x="24445" y="103696"/>
                </a:lnTo>
                <a:cubicBezTo>
                  <a:pt x="24110" y="100943"/>
                  <a:pt x="23961" y="98115"/>
                  <a:pt x="23961" y="95250"/>
                </a:cubicBezTo>
                <a:cubicBezTo>
                  <a:pt x="23961" y="92385"/>
                  <a:pt x="24147" y="89557"/>
                  <a:pt x="24445" y="86804"/>
                </a:cubicBezTo>
                <a:lnTo>
                  <a:pt x="4576" y="69131"/>
                </a:lnTo>
                <a:cubicBezTo>
                  <a:pt x="335" y="65373"/>
                  <a:pt x="-633" y="59159"/>
                  <a:pt x="2158" y="54285"/>
                </a:cubicBezTo>
                <a:lnTo>
                  <a:pt x="13283" y="35012"/>
                </a:lnTo>
                <a:cubicBezTo>
                  <a:pt x="16111" y="30100"/>
                  <a:pt x="21989" y="27868"/>
                  <a:pt x="27347" y="29654"/>
                </a:cubicBezTo>
                <a:lnTo>
                  <a:pt x="52574" y="38026"/>
                </a:lnTo>
                <a:cubicBezTo>
                  <a:pt x="57076" y="34640"/>
                  <a:pt x="61987" y="31812"/>
                  <a:pt x="67196" y="29542"/>
                </a:cubicBezTo>
                <a:lnTo>
                  <a:pt x="72591" y="3535"/>
                </a:lnTo>
                <a:close/>
                <a:moveTo>
                  <a:pt x="95362" y="125016"/>
                </a:moveTo>
                <a:cubicBezTo>
                  <a:pt x="105996" y="124976"/>
                  <a:pt x="115801" y="119266"/>
                  <a:pt x="121084" y="110036"/>
                </a:cubicBezTo>
                <a:cubicBezTo>
                  <a:pt x="126366" y="100807"/>
                  <a:pt x="126324" y="89460"/>
                  <a:pt x="120972" y="80271"/>
                </a:cubicBezTo>
                <a:cubicBezTo>
                  <a:pt x="115620" y="71081"/>
                  <a:pt x="105773" y="65444"/>
                  <a:pt x="95138" y="65484"/>
                </a:cubicBezTo>
                <a:cubicBezTo>
                  <a:pt x="84504" y="65524"/>
                  <a:pt x="74699" y="71234"/>
                  <a:pt x="69416" y="80464"/>
                </a:cubicBezTo>
                <a:cubicBezTo>
                  <a:pt x="64134" y="89693"/>
                  <a:pt x="64176" y="101040"/>
                  <a:pt x="69528" y="110229"/>
                </a:cubicBezTo>
                <a:cubicBezTo>
                  <a:pt x="74880" y="119419"/>
                  <a:pt x="84727" y="125056"/>
                  <a:pt x="95362" y="125016"/>
                </a:cubicBezTo>
                <a:close/>
              </a:path>
            </a:pathLst>
          </a:custGeom>
          <a:solidFill>
            <a:srgbClr val="4A6D8C"/>
          </a:solidFill>
          <a:ln/>
        </p:spPr>
        <p:txBody>
          <a:bodyPr/>
          <a:lstStyle/>
          <a:p>
            <a:endParaRPr lang="zh-CN" altLang="en-US"/>
          </a:p>
        </p:txBody>
      </p:sp>
      <p:pic>
        <p:nvPicPr>
          <p:cNvPr id="25" name="Image 1" descr="https://kimi-web-img.moonshot.cn/img/www.voxelmatters.com/6f82d76adeb52e1d0b21b30f3d35d5c78fb2ca1b.jpg"/>
          <p:cNvPicPr>
            <a:picLocks noChangeAspect="1"/>
          </p:cNvPicPr>
          <p:nvPr/>
        </p:nvPicPr>
        <p:blipFill>
          <a:blip r:embed="rId4"/>
          <a:srcRect l="52" r="52"/>
          <a:stretch/>
        </p:blipFill>
        <p:spPr>
          <a:xfrm>
            <a:off x="4627662" y="2409825"/>
            <a:ext cx="2933700" cy="1676400"/>
          </a:xfrm>
          <a:prstGeom prst="roundRect">
            <a:avLst>
              <a:gd name="adj" fmla="val 0"/>
            </a:avLst>
          </a:prstGeom>
        </p:spPr>
      </p:pic>
      <p:sp>
        <p:nvSpPr>
          <p:cNvPr id="26" name="Text 22"/>
          <p:cNvSpPr/>
          <p:nvPr/>
        </p:nvSpPr>
        <p:spPr>
          <a:xfrm>
            <a:off x="4505325" y="4238625"/>
            <a:ext cx="329565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1800" b="1" dirty="0">
                <a:solidFill>
                  <a:srgbClr val="E0E2E5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Raise3D E3 Pro</a:t>
            </a:r>
            <a:endParaRPr lang="en-US" sz="1600" dirty="0"/>
          </a:p>
        </p:txBody>
      </p:sp>
      <p:sp>
        <p:nvSpPr>
          <p:cNvPr id="27" name="Shape 23"/>
          <p:cNvSpPr/>
          <p:nvPr/>
        </p:nvSpPr>
        <p:spPr>
          <a:xfrm>
            <a:off x="4524375" y="4705350"/>
            <a:ext cx="133350" cy="133350"/>
          </a:xfrm>
          <a:custGeom>
            <a:avLst/>
            <a:gdLst/>
            <a:ahLst/>
            <a:cxnLst/>
            <a:rect l="l" t="t" r="r" b="b"/>
            <a:pathLst>
              <a:path w="133350" h="133350">
                <a:moveTo>
                  <a:pt x="66675" y="133350"/>
                </a:moveTo>
                <a:cubicBezTo>
                  <a:pt x="103474" y="133350"/>
                  <a:pt x="133350" y="103474"/>
                  <a:pt x="133350" y="66675"/>
                </a:cubicBezTo>
                <a:cubicBezTo>
                  <a:pt x="133350" y="29876"/>
                  <a:pt x="103474" y="0"/>
                  <a:pt x="66675" y="0"/>
                </a:cubicBezTo>
                <a:cubicBezTo>
                  <a:pt x="29876" y="0"/>
                  <a:pt x="0" y="29876"/>
                  <a:pt x="0" y="66675"/>
                </a:cubicBezTo>
                <a:cubicBezTo>
                  <a:pt x="0" y="103474"/>
                  <a:pt x="29876" y="133350"/>
                  <a:pt x="66675" y="133350"/>
                </a:cubicBezTo>
                <a:close/>
                <a:moveTo>
                  <a:pt x="88657" y="55398"/>
                </a:moveTo>
                <a:lnTo>
                  <a:pt x="67821" y="88735"/>
                </a:lnTo>
                <a:cubicBezTo>
                  <a:pt x="66727" y="90480"/>
                  <a:pt x="64852" y="91574"/>
                  <a:pt x="62794" y="91678"/>
                </a:cubicBezTo>
                <a:cubicBezTo>
                  <a:pt x="60737" y="91782"/>
                  <a:pt x="58757" y="90845"/>
                  <a:pt x="57533" y="89178"/>
                </a:cubicBezTo>
                <a:lnTo>
                  <a:pt x="45032" y="72509"/>
                </a:lnTo>
                <a:cubicBezTo>
                  <a:pt x="42948" y="69748"/>
                  <a:pt x="43521" y="65842"/>
                  <a:pt x="46282" y="63758"/>
                </a:cubicBezTo>
                <a:cubicBezTo>
                  <a:pt x="49043" y="61674"/>
                  <a:pt x="52949" y="62247"/>
                  <a:pt x="55033" y="65008"/>
                </a:cubicBezTo>
                <a:lnTo>
                  <a:pt x="62065" y="74384"/>
                </a:lnTo>
                <a:lnTo>
                  <a:pt x="78057" y="48782"/>
                </a:lnTo>
                <a:cubicBezTo>
                  <a:pt x="79880" y="45865"/>
                  <a:pt x="83734" y="44954"/>
                  <a:pt x="86678" y="46803"/>
                </a:cubicBezTo>
                <a:cubicBezTo>
                  <a:pt x="89621" y="48652"/>
                  <a:pt x="90506" y="52481"/>
                  <a:pt x="88657" y="55424"/>
                </a:cubicBezTo>
                <a:close/>
              </a:path>
            </a:pathLst>
          </a:custGeom>
          <a:solidFill>
            <a:srgbClr val="4A6D8C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28" name="Text 24"/>
          <p:cNvSpPr/>
          <p:nvPr/>
        </p:nvSpPr>
        <p:spPr>
          <a:xfrm>
            <a:off x="4748213" y="4657725"/>
            <a:ext cx="11430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dirty="0">
                <a:solidFill>
                  <a:srgbClr val="E0E2E5">
                    <a:alpha val="8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工业级结构设计</a:t>
            </a:r>
            <a:endParaRPr lang="en-US" sz="1600" dirty="0"/>
          </a:p>
        </p:txBody>
      </p:sp>
      <p:sp>
        <p:nvSpPr>
          <p:cNvPr id="29" name="Shape 25"/>
          <p:cNvSpPr/>
          <p:nvPr/>
        </p:nvSpPr>
        <p:spPr>
          <a:xfrm>
            <a:off x="4524375" y="5010150"/>
            <a:ext cx="133350" cy="133350"/>
          </a:xfrm>
          <a:custGeom>
            <a:avLst/>
            <a:gdLst/>
            <a:ahLst/>
            <a:cxnLst/>
            <a:rect l="l" t="t" r="r" b="b"/>
            <a:pathLst>
              <a:path w="133350" h="133350">
                <a:moveTo>
                  <a:pt x="66675" y="133350"/>
                </a:moveTo>
                <a:cubicBezTo>
                  <a:pt x="103474" y="133350"/>
                  <a:pt x="133350" y="103474"/>
                  <a:pt x="133350" y="66675"/>
                </a:cubicBezTo>
                <a:cubicBezTo>
                  <a:pt x="133350" y="29876"/>
                  <a:pt x="103474" y="0"/>
                  <a:pt x="66675" y="0"/>
                </a:cubicBezTo>
                <a:cubicBezTo>
                  <a:pt x="29876" y="0"/>
                  <a:pt x="0" y="29876"/>
                  <a:pt x="0" y="66675"/>
                </a:cubicBezTo>
                <a:cubicBezTo>
                  <a:pt x="0" y="103474"/>
                  <a:pt x="29876" y="133350"/>
                  <a:pt x="66675" y="133350"/>
                </a:cubicBezTo>
                <a:close/>
                <a:moveTo>
                  <a:pt x="88657" y="55398"/>
                </a:moveTo>
                <a:lnTo>
                  <a:pt x="67821" y="88735"/>
                </a:lnTo>
                <a:cubicBezTo>
                  <a:pt x="66727" y="90480"/>
                  <a:pt x="64852" y="91574"/>
                  <a:pt x="62794" y="91678"/>
                </a:cubicBezTo>
                <a:cubicBezTo>
                  <a:pt x="60737" y="91782"/>
                  <a:pt x="58757" y="90845"/>
                  <a:pt x="57533" y="89178"/>
                </a:cubicBezTo>
                <a:lnTo>
                  <a:pt x="45032" y="72509"/>
                </a:lnTo>
                <a:cubicBezTo>
                  <a:pt x="42948" y="69748"/>
                  <a:pt x="43521" y="65842"/>
                  <a:pt x="46282" y="63758"/>
                </a:cubicBezTo>
                <a:cubicBezTo>
                  <a:pt x="49043" y="61674"/>
                  <a:pt x="52949" y="62247"/>
                  <a:pt x="55033" y="65008"/>
                </a:cubicBezTo>
                <a:lnTo>
                  <a:pt x="62065" y="74384"/>
                </a:lnTo>
                <a:lnTo>
                  <a:pt x="78057" y="48782"/>
                </a:lnTo>
                <a:cubicBezTo>
                  <a:pt x="79880" y="45865"/>
                  <a:pt x="83734" y="44954"/>
                  <a:pt x="86678" y="46803"/>
                </a:cubicBezTo>
                <a:cubicBezTo>
                  <a:pt x="89621" y="48652"/>
                  <a:pt x="90506" y="52481"/>
                  <a:pt x="88657" y="55424"/>
                </a:cubicBezTo>
                <a:close/>
              </a:path>
            </a:pathLst>
          </a:custGeom>
          <a:solidFill>
            <a:srgbClr val="4A6D8C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30" name="Text 26"/>
          <p:cNvSpPr/>
          <p:nvPr/>
        </p:nvSpPr>
        <p:spPr>
          <a:xfrm>
            <a:off x="4748212" y="4962525"/>
            <a:ext cx="2813149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zh-CN" altLang="en-US" sz="1200" dirty="0">
                <a:solidFill>
                  <a:srgbClr val="E0E2E5">
                    <a:alpha val="8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独立双喷头，支持碳纤增强</a:t>
            </a:r>
            <a:r>
              <a:rPr lang="en-US" altLang="zh-CN" sz="1200" dirty="0">
                <a:solidFill>
                  <a:srgbClr val="E0E2E5">
                    <a:alpha val="8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/TPU</a:t>
            </a:r>
            <a:r>
              <a:rPr lang="zh-CN" altLang="en-US" sz="1200" dirty="0">
                <a:solidFill>
                  <a:srgbClr val="E0E2E5">
                    <a:alpha val="8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柔性材料</a:t>
            </a:r>
            <a:endParaRPr lang="en-US" sz="1600" dirty="0"/>
          </a:p>
        </p:txBody>
      </p:sp>
      <p:sp>
        <p:nvSpPr>
          <p:cNvPr id="31" name="Shape 27"/>
          <p:cNvSpPr/>
          <p:nvPr/>
        </p:nvSpPr>
        <p:spPr>
          <a:xfrm>
            <a:off x="4524375" y="5314950"/>
            <a:ext cx="133350" cy="133350"/>
          </a:xfrm>
          <a:custGeom>
            <a:avLst/>
            <a:gdLst/>
            <a:ahLst/>
            <a:cxnLst/>
            <a:rect l="l" t="t" r="r" b="b"/>
            <a:pathLst>
              <a:path w="133350" h="133350">
                <a:moveTo>
                  <a:pt x="66675" y="133350"/>
                </a:moveTo>
                <a:cubicBezTo>
                  <a:pt x="103474" y="133350"/>
                  <a:pt x="133350" y="103474"/>
                  <a:pt x="133350" y="66675"/>
                </a:cubicBezTo>
                <a:cubicBezTo>
                  <a:pt x="133350" y="29876"/>
                  <a:pt x="103474" y="0"/>
                  <a:pt x="66675" y="0"/>
                </a:cubicBezTo>
                <a:cubicBezTo>
                  <a:pt x="29876" y="0"/>
                  <a:pt x="0" y="29876"/>
                  <a:pt x="0" y="66675"/>
                </a:cubicBezTo>
                <a:cubicBezTo>
                  <a:pt x="0" y="103474"/>
                  <a:pt x="29876" y="133350"/>
                  <a:pt x="66675" y="133350"/>
                </a:cubicBezTo>
                <a:close/>
                <a:moveTo>
                  <a:pt x="88657" y="55398"/>
                </a:moveTo>
                <a:lnTo>
                  <a:pt x="67821" y="88735"/>
                </a:lnTo>
                <a:cubicBezTo>
                  <a:pt x="66727" y="90480"/>
                  <a:pt x="64852" y="91574"/>
                  <a:pt x="62794" y="91678"/>
                </a:cubicBezTo>
                <a:cubicBezTo>
                  <a:pt x="60737" y="91782"/>
                  <a:pt x="58757" y="90845"/>
                  <a:pt x="57533" y="89178"/>
                </a:cubicBezTo>
                <a:lnTo>
                  <a:pt x="45032" y="72509"/>
                </a:lnTo>
                <a:cubicBezTo>
                  <a:pt x="42948" y="69748"/>
                  <a:pt x="43521" y="65842"/>
                  <a:pt x="46282" y="63758"/>
                </a:cubicBezTo>
                <a:cubicBezTo>
                  <a:pt x="49043" y="61674"/>
                  <a:pt x="52949" y="62247"/>
                  <a:pt x="55033" y="65008"/>
                </a:cubicBezTo>
                <a:lnTo>
                  <a:pt x="62065" y="74384"/>
                </a:lnTo>
                <a:lnTo>
                  <a:pt x="78057" y="48782"/>
                </a:lnTo>
                <a:cubicBezTo>
                  <a:pt x="79880" y="45865"/>
                  <a:pt x="83734" y="44954"/>
                  <a:pt x="86678" y="46803"/>
                </a:cubicBezTo>
                <a:cubicBezTo>
                  <a:pt x="89621" y="48652"/>
                  <a:pt x="90506" y="52481"/>
                  <a:pt x="88657" y="55424"/>
                </a:cubicBezTo>
                <a:close/>
              </a:path>
            </a:pathLst>
          </a:custGeom>
          <a:solidFill>
            <a:srgbClr val="4A6D8C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32" name="Text 28"/>
          <p:cNvSpPr/>
          <p:nvPr/>
        </p:nvSpPr>
        <p:spPr>
          <a:xfrm>
            <a:off x="4748213" y="5267325"/>
            <a:ext cx="11430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dirty="0">
                <a:solidFill>
                  <a:srgbClr val="E0E2E5">
                    <a:alpha val="8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大尺寸打印能力</a:t>
            </a:r>
            <a:endParaRPr lang="en-US" sz="1600" dirty="0"/>
          </a:p>
        </p:txBody>
      </p:sp>
      <p:sp>
        <p:nvSpPr>
          <p:cNvPr id="33" name="Shape 29"/>
          <p:cNvSpPr/>
          <p:nvPr/>
        </p:nvSpPr>
        <p:spPr>
          <a:xfrm>
            <a:off x="4505325" y="5653088"/>
            <a:ext cx="3181350" cy="9525"/>
          </a:xfrm>
          <a:custGeom>
            <a:avLst/>
            <a:gdLst/>
            <a:ahLst/>
            <a:cxnLst/>
            <a:rect l="l" t="t" r="r" b="b"/>
            <a:pathLst>
              <a:path w="3181350" h="9525">
                <a:moveTo>
                  <a:pt x="0" y="0"/>
                </a:moveTo>
                <a:lnTo>
                  <a:pt x="3181350" y="0"/>
                </a:lnTo>
                <a:lnTo>
                  <a:pt x="3181350" y="9525"/>
                </a:lnTo>
                <a:lnTo>
                  <a:pt x="0" y="9525"/>
                </a:lnTo>
                <a:lnTo>
                  <a:pt x="0" y="0"/>
                </a:lnTo>
                <a:close/>
              </a:path>
            </a:pathLst>
          </a:custGeom>
          <a:solidFill>
            <a:srgbClr val="4A6D8C">
              <a:alpha val="30196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34" name="Shape 30"/>
          <p:cNvSpPr/>
          <p:nvPr/>
        </p:nvSpPr>
        <p:spPr>
          <a:xfrm>
            <a:off x="4524375" y="5829300"/>
            <a:ext cx="133350" cy="133350"/>
          </a:xfrm>
          <a:custGeom>
            <a:avLst/>
            <a:gdLst/>
            <a:ahLst/>
            <a:cxnLst/>
            <a:rect l="l" t="t" r="r" b="b"/>
            <a:pathLst>
              <a:path w="133350" h="133350">
                <a:moveTo>
                  <a:pt x="116681" y="66675"/>
                </a:moveTo>
                <a:cubicBezTo>
                  <a:pt x="116681" y="39076"/>
                  <a:pt x="94274" y="16669"/>
                  <a:pt x="66675" y="16669"/>
                </a:cubicBezTo>
                <a:cubicBezTo>
                  <a:pt x="39076" y="16669"/>
                  <a:pt x="16669" y="39076"/>
                  <a:pt x="16669" y="66675"/>
                </a:cubicBezTo>
                <a:cubicBezTo>
                  <a:pt x="16669" y="94274"/>
                  <a:pt x="39076" y="116681"/>
                  <a:pt x="66675" y="116681"/>
                </a:cubicBezTo>
                <a:cubicBezTo>
                  <a:pt x="94274" y="116681"/>
                  <a:pt x="116681" y="94274"/>
                  <a:pt x="116681" y="66675"/>
                </a:cubicBezTo>
                <a:close/>
                <a:moveTo>
                  <a:pt x="0" y="66675"/>
                </a:moveTo>
                <a:cubicBezTo>
                  <a:pt x="0" y="29876"/>
                  <a:pt x="29876" y="0"/>
                  <a:pt x="66675" y="0"/>
                </a:cubicBezTo>
                <a:cubicBezTo>
                  <a:pt x="103474" y="0"/>
                  <a:pt x="133350" y="29876"/>
                  <a:pt x="133350" y="66675"/>
                </a:cubicBezTo>
                <a:cubicBezTo>
                  <a:pt x="133350" y="103474"/>
                  <a:pt x="103474" y="133350"/>
                  <a:pt x="66675" y="133350"/>
                </a:cubicBezTo>
                <a:cubicBezTo>
                  <a:pt x="29876" y="133350"/>
                  <a:pt x="0" y="103474"/>
                  <a:pt x="0" y="66675"/>
                </a:cubicBezTo>
                <a:close/>
                <a:moveTo>
                  <a:pt x="66675" y="87511"/>
                </a:moveTo>
                <a:cubicBezTo>
                  <a:pt x="78175" y="87511"/>
                  <a:pt x="87511" y="78175"/>
                  <a:pt x="87511" y="66675"/>
                </a:cubicBezTo>
                <a:cubicBezTo>
                  <a:pt x="87511" y="55175"/>
                  <a:pt x="78175" y="45839"/>
                  <a:pt x="66675" y="45839"/>
                </a:cubicBezTo>
                <a:cubicBezTo>
                  <a:pt x="55175" y="45839"/>
                  <a:pt x="45839" y="55175"/>
                  <a:pt x="45839" y="66675"/>
                </a:cubicBezTo>
                <a:cubicBezTo>
                  <a:pt x="45839" y="78175"/>
                  <a:pt x="55175" y="87511"/>
                  <a:pt x="66675" y="87511"/>
                </a:cubicBezTo>
                <a:close/>
                <a:moveTo>
                  <a:pt x="66675" y="29170"/>
                </a:moveTo>
                <a:cubicBezTo>
                  <a:pt x="87374" y="29170"/>
                  <a:pt x="104180" y="45976"/>
                  <a:pt x="104180" y="66675"/>
                </a:cubicBezTo>
                <a:cubicBezTo>
                  <a:pt x="104180" y="87374"/>
                  <a:pt x="87374" y="104180"/>
                  <a:pt x="66675" y="104180"/>
                </a:cubicBezTo>
                <a:cubicBezTo>
                  <a:pt x="45976" y="104180"/>
                  <a:pt x="29170" y="87374"/>
                  <a:pt x="29170" y="66675"/>
                </a:cubicBezTo>
                <a:cubicBezTo>
                  <a:pt x="29170" y="45976"/>
                  <a:pt x="45976" y="29170"/>
                  <a:pt x="66675" y="29170"/>
                </a:cubicBezTo>
                <a:close/>
                <a:moveTo>
                  <a:pt x="58341" y="66675"/>
                </a:moveTo>
                <a:cubicBezTo>
                  <a:pt x="58341" y="62075"/>
                  <a:pt x="62075" y="58341"/>
                  <a:pt x="66675" y="58341"/>
                </a:cubicBezTo>
                <a:cubicBezTo>
                  <a:pt x="71275" y="58341"/>
                  <a:pt x="75009" y="62075"/>
                  <a:pt x="75009" y="66675"/>
                </a:cubicBezTo>
                <a:cubicBezTo>
                  <a:pt x="75009" y="71275"/>
                  <a:pt x="71275" y="75009"/>
                  <a:pt x="66675" y="75009"/>
                </a:cubicBezTo>
                <a:cubicBezTo>
                  <a:pt x="62075" y="75009"/>
                  <a:pt x="58341" y="71275"/>
                  <a:pt x="58341" y="66675"/>
                </a:cubicBezTo>
                <a:close/>
              </a:path>
            </a:pathLst>
          </a:custGeom>
          <a:solidFill>
            <a:srgbClr val="4A6D8C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35" name="Text 31"/>
          <p:cNvSpPr/>
          <p:nvPr/>
        </p:nvSpPr>
        <p:spPr>
          <a:xfrm>
            <a:off x="4733925" y="5810250"/>
            <a:ext cx="301942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50" b="1" dirty="0">
                <a:solidFill>
                  <a:srgbClr val="4A6D8C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适合：结构件、工程类模型</a:t>
            </a:r>
            <a:endParaRPr lang="en-US" sz="1600" dirty="0"/>
          </a:p>
        </p:txBody>
      </p:sp>
      <p:sp>
        <p:nvSpPr>
          <p:cNvPr id="36" name="Shape 32"/>
          <p:cNvSpPr/>
          <p:nvPr/>
        </p:nvSpPr>
        <p:spPr>
          <a:xfrm>
            <a:off x="8158163" y="1719263"/>
            <a:ext cx="3648075" cy="4514850"/>
          </a:xfrm>
          <a:custGeom>
            <a:avLst/>
            <a:gdLst/>
            <a:ahLst/>
            <a:cxnLst/>
            <a:rect l="l" t="t" r="r" b="b"/>
            <a:pathLst>
              <a:path w="3648075" h="4514850">
                <a:moveTo>
                  <a:pt x="114294" y="0"/>
                </a:moveTo>
                <a:lnTo>
                  <a:pt x="3533781" y="0"/>
                </a:lnTo>
                <a:cubicBezTo>
                  <a:pt x="3596904" y="0"/>
                  <a:pt x="3648075" y="51171"/>
                  <a:pt x="3648075" y="114294"/>
                </a:cubicBezTo>
                <a:lnTo>
                  <a:pt x="3648075" y="4400556"/>
                </a:lnTo>
                <a:cubicBezTo>
                  <a:pt x="3648075" y="4463679"/>
                  <a:pt x="3596904" y="4514850"/>
                  <a:pt x="3533781" y="4514850"/>
                </a:cubicBezTo>
                <a:lnTo>
                  <a:pt x="114294" y="4514850"/>
                </a:lnTo>
                <a:cubicBezTo>
                  <a:pt x="51171" y="4514850"/>
                  <a:pt x="0" y="4463679"/>
                  <a:pt x="0" y="4400556"/>
                </a:cubicBezTo>
                <a:lnTo>
                  <a:pt x="0" y="114294"/>
                </a:lnTo>
                <a:cubicBezTo>
                  <a:pt x="0" y="51214"/>
                  <a:pt x="51214" y="0"/>
                  <a:pt x="114294" y="0"/>
                </a:cubicBezTo>
                <a:close/>
              </a:path>
            </a:pathLst>
          </a:custGeom>
          <a:gradFill flip="none" rotWithShape="1">
            <a:gsLst>
              <a:gs pos="0">
                <a:srgbClr val="2D3136">
                  <a:alpha val="80000"/>
                </a:srgbClr>
              </a:gs>
              <a:gs pos="100000">
                <a:srgbClr val="1A1D21">
                  <a:alpha val="80000"/>
                </a:srgbClr>
              </a:gs>
            </a:gsLst>
            <a:lin ang="2700000" scaled="1"/>
          </a:gradFill>
          <a:ln w="12700">
            <a:solidFill>
              <a:srgbClr val="6B7A8F">
                <a:alpha val="30196"/>
              </a:srgbClr>
            </a:solidFill>
            <a:prstDash val="soli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7" name="Shape 33"/>
          <p:cNvSpPr/>
          <p:nvPr/>
        </p:nvSpPr>
        <p:spPr>
          <a:xfrm>
            <a:off x="8391525" y="1952625"/>
            <a:ext cx="895350" cy="304800"/>
          </a:xfrm>
          <a:custGeom>
            <a:avLst/>
            <a:gdLst/>
            <a:ahLst/>
            <a:cxnLst/>
            <a:rect l="l" t="t" r="r" b="b"/>
            <a:pathLst>
              <a:path w="895350" h="304800">
                <a:moveTo>
                  <a:pt x="152400" y="0"/>
                </a:moveTo>
                <a:lnTo>
                  <a:pt x="742950" y="0"/>
                </a:lnTo>
                <a:cubicBezTo>
                  <a:pt x="827062" y="0"/>
                  <a:pt x="895350" y="68288"/>
                  <a:pt x="895350" y="152400"/>
                </a:cubicBezTo>
                <a:lnTo>
                  <a:pt x="895350" y="152400"/>
                </a:lnTo>
                <a:cubicBezTo>
                  <a:pt x="895350" y="236512"/>
                  <a:pt x="827062" y="304800"/>
                  <a:pt x="742950" y="304800"/>
                </a:cubicBezTo>
                <a:lnTo>
                  <a:pt x="152400" y="304800"/>
                </a:lnTo>
                <a:cubicBezTo>
                  <a:pt x="68288" y="304800"/>
                  <a:pt x="0" y="236512"/>
                  <a:pt x="0" y="152400"/>
                </a:cubicBezTo>
                <a:lnTo>
                  <a:pt x="0" y="152400"/>
                </a:lnTo>
                <a:cubicBezTo>
                  <a:pt x="0" y="68288"/>
                  <a:pt x="68288" y="0"/>
                  <a:pt x="152400" y="0"/>
                </a:cubicBezTo>
                <a:close/>
              </a:path>
            </a:pathLst>
          </a:custGeom>
          <a:solidFill>
            <a:srgbClr val="6B7A8F">
              <a:alpha val="20000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38" name="Text 34"/>
          <p:cNvSpPr/>
          <p:nvPr/>
        </p:nvSpPr>
        <p:spPr>
          <a:xfrm>
            <a:off x="8505825" y="2019300"/>
            <a:ext cx="733425" cy="18097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50" b="1" dirty="0">
                <a:solidFill>
                  <a:srgbClr val="6B7A8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双喷头工业</a:t>
            </a:r>
            <a:endParaRPr lang="en-US" sz="1600" dirty="0"/>
          </a:p>
        </p:txBody>
      </p:sp>
      <p:sp>
        <p:nvSpPr>
          <p:cNvPr id="39" name="Shape 35"/>
          <p:cNvSpPr/>
          <p:nvPr/>
        </p:nvSpPr>
        <p:spPr>
          <a:xfrm>
            <a:off x="11358563" y="2009775"/>
            <a:ext cx="190500" cy="190500"/>
          </a:xfrm>
          <a:custGeom>
            <a:avLst/>
            <a:gdLst/>
            <a:ahLst/>
            <a:cxnLst/>
            <a:rect l="l" t="t" r="r" b="b"/>
            <a:pathLst>
              <a:path w="190500" h="190500">
                <a:moveTo>
                  <a:pt x="86506" y="1935"/>
                </a:moveTo>
                <a:cubicBezTo>
                  <a:pt x="92050" y="-633"/>
                  <a:pt x="98450" y="-633"/>
                  <a:pt x="103994" y="1935"/>
                </a:cubicBezTo>
                <a:lnTo>
                  <a:pt x="185328" y="39514"/>
                </a:lnTo>
                <a:cubicBezTo>
                  <a:pt x="188491" y="40965"/>
                  <a:pt x="190500" y="44128"/>
                  <a:pt x="190500" y="47625"/>
                </a:cubicBezTo>
                <a:cubicBezTo>
                  <a:pt x="190500" y="51122"/>
                  <a:pt x="188491" y="54285"/>
                  <a:pt x="185328" y="55736"/>
                </a:cubicBezTo>
                <a:lnTo>
                  <a:pt x="103994" y="93315"/>
                </a:lnTo>
                <a:cubicBezTo>
                  <a:pt x="98450" y="95883"/>
                  <a:pt x="92050" y="95883"/>
                  <a:pt x="86506" y="93315"/>
                </a:cubicBezTo>
                <a:lnTo>
                  <a:pt x="5172" y="55736"/>
                </a:lnTo>
                <a:cubicBezTo>
                  <a:pt x="2009" y="54248"/>
                  <a:pt x="0" y="51085"/>
                  <a:pt x="0" y="47625"/>
                </a:cubicBezTo>
                <a:cubicBezTo>
                  <a:pt x="0" y="44165"/>
                  <a:pt x="2009" y="40965"/>
                  <a:pt x="5172" y="39514"/>
                </a:cubicBezTo>
                <a:lnTo>
                  <a:pt x="86506" y="1935"/>
                </a:lnTo>
                <a:close/>
                <a:moveTo>
                  <a:pt x="17897" y="81260"/>
                </a:moveTo>
                <a:lnTo>
                  <a:pt x="79028" y="109500"/>
                </a:lnTo>
                <a:cubicBezTo>
                  <a:pt x="89334" y="114263"/>
                  <a:pt x="101203" y="114263"/>
                  <a:pt x="111509" y="109500"/>
                </a:cubicBezTo>
                <a:lnTo>
                  <a:pt x="172641" y="81260"/>
                </a:lnTo>
                <a:lnTo>
                  <a:pt x="185328" y="87139"/>
                </a:lnTo>
                <a:cubicBezTo>
                  <a:pt x="188491" y="88590"/>
                  <a:pt x="190500" y="91753"/>
                  <a:pt x="190500" y="95250"/>
                </a:cubicBezTo>
                <a:cubicBezTo>
                  <a:pt x="190500" y="98747"/>
                  <a:pt x="188491" y="101910"/>
                  <a:pt x="185328" y="103361"/>
                </a:cubicBezTo>
                <a:lnTo>
                  <a:pt x="103994" y="140940"/>
                </a:lnTo>
                <a:cubicBezTo>
                  <a:pt x="98450" y="143508"/>
                  <a:pt x="92050" y="143508"/>
                  <a:pt x="86506" y="140940"/>
                </a:cubicBezTo>
                <a:lnTo>
                  <a:pt x="5172" y="103361"/>
                </a:lnTo>
                <a:cubicBezTo>
                  <a:pt x="2009" y="101873"/>
                  <a:pt x="0" y="98710"/>
                  <a:pt x="0" y="95250"/>
                </a:cubicBezTo>
                <a:cubicBezTo>
                  <a:pt x="0" y="91790"/>
                  <a:pt x="2009" y="88590"/>
                  <a:pt x="5172" y="87139"/>
                </a:cubicBezTo>
                <a:lnTo>
                  <a:pt x="17859" y="81260"/>
                </a:lnTo>
                <a:close/>
                <a:moveTo>
                  <a:pt x="5172" y="134764"/>
                </a:moveTo>
                <a:lnTo>
                  <a:pt x="17859" y="128885"/>
                </a:lnTo>
                <a:lnTo>
                  <a:pt x="78991" y="157125"/>
                </a:lnTo>
                <a:cubicBezTo>
                  <a:pt x="89297" y="161888"/>
                  <a:pt x="101166" y="161888"/>
                  <a:pt x="111472" y="157125"/>
                </a:cubicBezTo>
                <a:lnTo>
                  <a:pt x="172603" y="128885"/>
                </a:lnTo>
                <a:lnTo>
                  <a:pt x="185291" y="134764"/>
                </a:lnTo>
                <a:cubicBezTo>
                  <a:pt x="188454" y="136215"/>
                  <a:pt x="190463" y="139378"/>
                  <a:pt x="190463" y="142875"/>
                </a:cubicBezTo>
                <a:cubicBezTo>
                  <a:pt x="190463" y="146372"/>
                  <a:pt x="188454" y="149535"/>
                  <a:pt x="185291" y="150986"/>
                </a:cubicBezTo>
                <a:lnTo>
                  <a:pt x="103956" y="188565"/>
                </a:lnTo>
                <a:cubicBezTo>
                  <a:pt x="98413" y="191133"/>
                  <a:pt x="92013" y="191133"/>
                  <a:pt x="86469" y="188565"/>
                </a:cubicBezTo>
                <a:lnTo>
                  <a:pt x="5172" y="150986"/>
                </a:lnTo>
                <a:cubicBezTo>
                  <a:pt x="2009" y="149498"/>
                  <a:pt x="0" y="146335"/>
                  <a:pt x="0" y="142875"/>
                </a:cubicBezTo>
                <a:cubicBezTo>
                  <a:pt x="0" y="139415"/>
                  <a:pt x="2009" y="136215"/>
                  <a:pt x="5172" y="134764"/>
                </a:cubicBezTo>
                <a:close/>
              </a:path>
            </a:pathLst>
          </a:custGeom>
          <a:solidFill>
            <a:srgbClr val="6B7A8F"/>
          </a:solidFill>
          <a:ln/>
        </p:spPr>
        <p:txBody>
          <a:bodyPr/>
          <a:lstStyle/>
          <a:p>
            <a:endParaRPr lang="zh-CN" altLang="en-US"/>
          </a:p>
        </p:txBody>
      </p:sp>
      <p:pic>
        <p:nvPicPr>
          <p:cNvPr id="40" name="Image 2" descr="https://kimi-web-img.moonshot.cn/img/profound3d.com/e2055ca7fcb6e8759c3afa3463c50812d0b5029c.png"/>
          <p:cNvPicPr>
            <a:picLocks noChangeAspect="1"/>
          </p:cNvPicPr>
          <p:nvPr/>
        </p:nvPicPr>
        <p:blipFill>
          <a:blip r:embed="rId5"/>
          <a:srcRect l="88" r="88"/>
          <a:stretch/>
        </p:blipFill>
        <p:spPr>
          <a:xfrm>
            <a:off x="9495532" y="2409825"/>
            <a:ext cx="971550" cy="1676400"/>
          </a:xfrm>
          <a:prstGeom prst="roundRect">
            <a:avLst>
              <a:gd name="adj" fmla="val 0"/>
            </a:avLst>
          </a:prstGeom>
        </p:spPr>
      </p:pic>
      <p:sp>
        <p:nvSpPr>
          <p:cNvPr id="41" name="Text 36"/>
          <p:cNvSpPr/>
          <p:nvPr/>
        </p:nvSpPr>
        <p:spPr>
          <a:xfrm>
            <a:off x="8391525" y="4238625"/>
            <a:ext cx="329565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1800" b="1" dirty="0">
                <a:solidFill>
                  <a:srgbClr val="E0E2E5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Raise3D Pro3</a:t>
            </a:r>
            <a:endParaRPr lang="en-US" sz="1600" dirty="0"/>
          </a:p>
        </p:txBody>
      </p:sp>
      <p:sp>
        <p:nvSpPr>
          <p:cNvPr id="42" name="Shape 37"/>
          <p:cNvSpPr/>
          <p:nvPr/>
        </p:nvSpPr>
        <p:spPr>
          <a:xfrm>
            <a:off x="8410575" y="4705350"/>
            <a:ext cx="133350" cy="133350"/>
          </a:xfrm>
          <a:custGeom>
            <a:avLst/>
            <a:gdLst/>
            <a:ahLst/>
            <a:cxnLst/>
            <a:rect l="l" t="t" r="r" b="b"/>
            <a:pathLst>
              <a:path w="133350" h="133350">
                <a:moveTo>
                  <a:pt x="66675" y="133350"/>
                </a:moveTo>
                <a:cubicBezTo>
                  <a:pt x="103474" y="133350"/>
                  <a:pt x="133350" y="103474"/>
                  <a:pt x="133350" y="66675"/>
                </a:cubicBezTo>
                <a:cubicBezTo>
                  <a:pt x="133350" y="29876"/>
                  <a:pt x="103474" y="0"/>
                  <a:pt x="66675" y="0"/>
                </a:cubicBezTo>
                <a:cubicBezTo>
                  <a:pt x="29876" y="0"/>
                  <a:pt x="0" y="29876"/>
                  <a:pt x="0" y="66675"/>
                </a:cubicBezTo>
                <a:cubicBezTo>
                  <a:pt x="0" y="103474"/>
                  <a:pt x="29876" y="133350"/>
                  <a:pt x="66675" y="133350"/>
                </a:cubicBezTo>
                <a:close/>
                <a:moveTo>
                  <a:pt x="88657" y="55398"/>
                </a:moveTo>
                <a:lnTo>
                  <a:pt x="67821" y="88735"/>
                </a:lnTo>
                <a:cubicBezTo>
                  <a:pt x="66727" y="90480"/>
                  <a:pt x="64852" y="91574"/>
                  <a:pt x="62794" y="91678"/>
                </a:cubicBezTo>
                <a:cubicBezTo>
                  <a:pt x="60737" y="91782"/>
                  <a:pt x="58757" y="90845"/>
                  <a:pt x="57533" y="89178"/>
                </a:cubicBezTo>
                <a:lnTo>
                  <a:pt x="45032" y="72509"/>
                </a:lnTo>
                <a:cubicBezTo>
                  <a:pt x="42948" y="69748"/>
                  <a:pt x="43521" y="65842"/>
                  <a:pt x="46282" y="63758"/>
                </a:cubicBezTo>
                <a:cubicBezTo>
                  <a:pt x="49043" y="61674"/>
                  <a:pt x="52949" y="62247"/>
                  <a:pt x="55033" y="65008"/>
                </a:cubicBezTo>
                <a:lnTo>
                  <a:pt x="62065" y="74384"/>
                </a:lnTo>
                <a:lnTo>
                  <a:pt x="78057" y="48782"/>
                </a:lnTo>
                <a:cubicBezTo>
                  <a:pt x="79880" y="45865"/>
                  <a:pt x="83734" y="44954"/>
                  <a:pt x="86678" y="46803"/>
                </a:cubicBezTo>
                <a:cubicBezTo>
                  <a:pt x="89621" y="48652"/>
                  <a:pt x="90506" y="52481"/>
                  <a:pt x="88657" y="55424"/>
                </a:cubicBezTo>
                <a:close/>
              </a:path>
            </a:pathLst>
          </a:custGeom>
          <a:solidFill>
            <a:srgbClr val="6B7A8F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43" name="Text 38"/>
          <p:cNvSpPr/>
          <p:nvPr/>
        </p:nvSpPr>
        <p:spPr>
          <a:xfrm>
            <a:off x="8634412" y="4657725"/>
            <a:ext cx="1415361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zh-CN" altLang="en-US" sz="1200" dirty="0">
                <a:solidFill>
                  <a:srgbClr val="E0E2E5">
                    <a:alpha val="8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一体</a:t>
            </a:r>
            <a:r>
              <a:rPr lang="en-US" sz="1200" dirty="0">
                <a:solidFill>
                  <a:srgbClr val="E0E2E5">
                    <a:alpha val="8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双喷头设计</a:t>
            </a:r>
            <a:endParaRPr lang="en-US" sz="1600" dirty="0"/>
          </a:p>
        </p:txBody>
      </p:sp>
      <p:sp>
        <p:nvSpPr>
          <p:cNvPr id="44" name="Shape 39"/>
          <p:cNvSpPr/>
          <p:nvPr/>
        </p:nvSpPr>
        <p:spPr>
          <a:xfrm>
            <a:off x="8410575" y="5010150"/>
            <a:ext cx="133350" cy="133350"/>
          </a:xfrm>
          <a:custGeom>
            <a:avLst/>
            <a:gdLst/>
            <a:ahLst/>
            <a:cxnLst/>
            <a:rect l="l" t="t" r="r" b="b"/>
            <a:pathLst>
              <a:path w="133350" h="133350">
                <a:moveTo>
                  <a:pt x="66675" y="133350"/>
                </a:moveTo>
                <a:cubicBezTo>
                  <a:pt x="103474" y="133350"/>
                  <a:pt x="133350" y="103474"/>
                  <a:pt x="133350" y="66675"/>
                </a:cubicBezTo>
                <a:cubicBezTo>
                  <a:pt x="133350" y="29876"/>
                  <a:pt x="103474" y="0"/>
                  <a:pt x="66675" y="0"/>
                </a:cubicBezTo>
                <a:cubicBezTo>
                  <a:pt x="29876" y="0"/>
                  <a:pt x="0" y="29876"/>
                  <a:pt x="0" y="66675"/>
                </a:cubicBezTo>
                <a:cubicBezTo>
                  <a:pt x="0" y="103474"/>
                  <a:pt x="29876" y="133350"/>
                  <a:pt x="66675" y="133350"/>
                </a:cubicBezTo>
                <a:close/>
                <a:moveTo>
                  <a:pt x="88657" y="55398"/>
                </a:moveTo>
                <a:lnTo>
                  <a:pt x="67821" y="88735"/>
                </a:lnTo>
                <a:cubicBezTo>
                  <a:pt x="66727" y="90480"/>
                  <a:pt x="64852" y="91574"/>
                  <a:pt x="62794" y="91678"/>
                </a:cubicBezTo>
                <a:cubicBezTo>
                  <a:pt x="60737" y="91782"/>
                  <a:pt x="58757" y="90845"/>
                  <a:pt x="57533" y="89178"/>
                </a:cubicBezTo>
                <a:lnTo>
                  <a:pt x="45032" y="72509"/>
                </a:lnTo>
                <a:cubicBezTo>
                  <a:pt x="42948" y="69748"/>
                  <a:pt x="43521" y="65842"/>
                  <a:pt x="46282" y="63758"/>
                </a:cubicBezTo>
                <a:cubicBezTo>
                  <a:pt x="49043" y="61674"/>
                  <a:pt x="52949" y="62247"/>
                  <a:pt x="55033" y="65008"/>
                </a:cubicBezTo>
                <a:lnTo>
                  <a:pt x="62065" y="74384"/>
                </a:lnTo>
                <a:lnTo>
                  <a:pt x="78057" y="48782"/>
                </a:lnTo>
                <a:cubicBezTo>
                  <a:pt x="79880" y="45865"/>
                  <a:pt x="83734" y="44954"/>
                  <a:pt x="86678" y="46803"/>
                </a:cubicBezTo>
                <a:cubicBezTo>
                  <a:pt x="89621" y="48652"/>
                  <a:pt x="90506" y="52481"/>
                  <a:pt x="88657" y="55424"/>
                </a:cubicBezTo>
                <a:close/>
              </a:path>
            </a:pathLst>
          </a:custGeom>
          <a:solidFill>
            <a:srgbClr val="6B7A8F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45" name="Text 40"/>
          <p:cNvSpPr/>
          <p:nvPr/>
        </p:nvSpPr>
        <p:spPr>
          <a:xfrm>
            <a:off x="8634413" y="4962525"/>
            <a:ext cx="9906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dirty="0">
                <a:solidFill>
                  <a:srgbClr val="E0E2E5">
                    <a:alpha val="8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可溶支撑材料</a:t>
            </a:r>
            <a:endParaRPr lang="en-US" sz="1600" dirty="0"/>
          </a:p>
        </p:txBody>
      </p:sp>
      <p:sp>
        <p:nvSpPr>
          <p:cNvPr id="46" name="Shape 41"/>
          <p:cNvSpPr/>
          <p:nvPr/>
        </p:nvSpPr>
        <p:spPr>
          <a:xfrm>
            <a:off x="8410575" y="5314950"/>
            <a:ext cx="133350" cy="133350"/>
          </a:xfrm>
          <a:custGeom>
            <a:avLst/>
            <a:gdLst/>
            <a:ahLst/>
            <a:cxnLst/>
            <a:rect l="l" t="t" r="r" b="b"/>
            <a:pathLst>
              <a:path w="133350" h="133350">
                <a:moveTo>
                  <a:pt x="66675" y="133350"/>
                </a:moveTo>
                <a:cubicBezTo>
                  <a:pt x="103474" y="133350"/>
                  <a:pt x="133350" y="103474"/>
                  <a:pt x="133350" y="66675"/>
                </a:cubicBezTo>
                <a:cubicBezTo>
                  <a:pt x="133350" y="29876"/>
                  <a:pt x="103474" y="0"/>
                  <a:pt x="66675" y="0"/>
                </a:cubicBezTo>
                <a:cubicBezTo>
                  <a:pt x="29876" y="0"/>
                  <a:pt x="0" y="29876"/>
                  <a:pt x="0" y="66675"/>
                </a:cubicBezTo>
                <a:cubicBezTo>
                  <a:pt x="0" y="103474"/>
                  <a:pt x="29876" y="133350"/>
                  <a:pt x="66675" y="133350"/>
                </a:cubicBezTo>
                <a:close/>
                <a:moveTo>
                  <a:pt x="88657" y="55398"/>
                </a:moveTo>
                <a:lnTo>
                  <a:pt x="67821" y="88735"/>
                </a:lnTo>
                <a:cubicBezTo>
                  <a:pt x="66727" y="90480"/>
                  <a:pt x="64852" y="91574"/>
                  <a:pt x="62794" y="91678"/>
                </a:cubicBezTo>
                <a:cubicBezTo>
                  <a:pt x="60737" y="91782"/>
                  <a:pt x="58757" y="90845"/>
                  <a:pt x="57533" y="89178"/>
                </a:cubicBezTo>
                <a:lnTo>
                  <a:pt x="45032" y="72509"/>
                </a:lnTo>
                <a:cubicBezTo>
                  <a:pt x="42948" y="69748"/>
                  <a:pt x="43521" y="65842"/>
                  <a:pt x="46282" y="63758"/>
                </a:cubicBezTo>
                <a:cubicBezTo>
                  <a:pt x="49043" y="61674"/>
                  <a:pt x="52949" y="62247"/>
                  <a:pt x="55033" y="65008"/>
                </a:cubicBezTo>
                <a:lnTo>
                  <a:pt x="62065" y="74384"/>
                </a:lnTo>
                <a:lnTo>
                  <a:pt x="78057" y="48782"/>
                </a:lnTo>
                <a:cubicBezTo>
                  <a:pt x="79880" y="45865"/>
                  <a:pt x="83734" y="44954"/>
                  <a:pt x="86678" y="46803"/>
                </a:cubicBezTo>
                <a:cubicBezTo>
                  <a:pt x="89621" y="48652"/>
                  <a:pt x="90506" y="52481"/>
                  <a:pt x="88657" y="55424"/>
                </a:cubicBezTo>
                <a:close/>
              </a:path>
            </a:pathLst>
          </a:custGeom>
          <a:solidFill>
            <a:srgbClr val="6B7A8F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47" name="Text 42"/>
          <p:cNvSpPr/>
          <p:nvPr/>
        </p:nvSpPr>
        <p:spPr>
          <a:xfrm>
            <a:off x="8634413" y="5267325"/>
            <a:ext cx="8382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dirty="0">
                <a:solidFill>
                  <a:srgbClr val="E0E2E5">
                    <a:alpha val="8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高尺寸精度</a:t>
            </a:r>
            <a:endParaRPr lang="en-US" sz="1600" dirty="0"/>
          </a:p>
        </p:txBody>
      </p:sp>
      <p:sp>
        <p:nvSpPr>
          <p:cNvPr id="48" name="Shape 43"/>
          <p:cNvSpPr/>
          <p:nvPr/>
        </p:nvSpPr>
        <p:spPr>
          <a:xfrm>
            <a:off x="8391525" y="5653088"/>
            <a:ext cx="3181350" cy="9525"/>
          </a:xfrm>
          <a:custGeom>
            <a:avLst/>
            <a:gdLst/>
            <a:ahLst/>
            <a:cxnLst/>
            <a:rect l="l" t="t" r="r" b="b"/>
            <a:pathLst>
              <a:path w="3181350" h="9525">
                <a:moveTo>
                  <a:pt x="0" y="0"/>
                </a:moveTo>
                <a:lnTo>
                  <a:pt x="3181350" y="0"/>
                </a:lnTo>
                <a:lnTo>
                  <a:pt x="3181350" y="9525"/>
                </a:lnTo>
                <a:lnTo>
                  <a:pt x="0" y="9525"/>
                </a:lnTo>
                <a:lnTo>
                  <a:pt x="0" y="0"/>
                </a:lnTo>
                <a:close/>
              </a:path>
            </a:pathLst>
          </a:custGeom>
          <a:solidFill>
            <a:srgbClr val="4A6D8C">
              <a:alpha val="30196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49" name="Shape 44"/>
          <p:cNvSpPr/>
          <p:nvPr/>
        </p:nvSpPr>
        <p:spPr>
          <a:xfrm>
            <a:off x="8410575" y="5829300"/>
            <a:ext cx="133350" cy="133350"/>
          </a:xfrm>
          <a:custGeom>
            <a:avLst/>
            <a:gdLst/>
            <a:ahLst/>
            <a:cxnLst/>
            <a:rect l="l" t="t" r="r" b="b"/>
            <a:pathLst>
              <a:path w="133350" h="133350">
                <a:moveTo>
                  <a:pt x="116681" y="66675"/>
                </a:moveTo>
                <a:cubicBezTo>
                  <a:pt x="116681" y="39076"/>
                  <a:pt x="94274" y="16669"/>
                  <a:pt x="66675" y="16669"/>
                </a:cubicBezTo>
                <a:cubicBezTo>
                  <a:pt x="39076" y="16669"/>
                  <a:pt x="16669" y="39076"/>
                  <a:pt x="16669" y="66675"/>
                </a:cubicBezTo>
                <a:cubicBezTo>
                  <a:pt x="16669" y="94274"/>
                  <a:pt x="39076" y="116681"/>
                  <a:pt x="66675" y="116681"/>
                </a:cubicBezTo>
                <a:cubicBezTo>
                  <a:pt x="94274" y="116681"/>
                  <a:pt x="116681" y="94274"/>
                  <a:pt x="116681" y="66675"/>
                </a:cubicBezTo>
                <a:close/>
                <a:moveTo>
                  <a:pt x="0" y="66675"/>
                </a:moveTo>
                <a:cubicBezTo>
                  <a:pt x="0" y="29876"/>
                  <a:pt x="29876" y="0"/>
                  <a:pt x="66675" y="0"/>
                </a:cubicBezTo>
                <a:cubicBezTo>
                  <a:pt x="103474" y="0"/>
                  <a:pt x="133350" y="29876"/>
                  <a:pt x="133350" y="66675"/>
                </a:cubicBezTo>
                <a:cubicBezTo>
                  <a:pt x="133350" y="103474"/>
                  <a:pt x="103474" y="133350"/>
                  <a:pt x="66675" y="133350"/>
                </a:cubicBezTo>
                <a:cubicBezTo>
                  <a:pt x="29876" y="133350"/>
                  <a:pt x="0" y="103474"/>
                  <a:pt x="0" y="66675"/>
                </a:cubicBezTo>
                <a:close/>
                <a:moveTo>
                  <a:pt x="66675" y="87511"/>
                </a:moveTo>
                <a:cubicBezTo>
                  <a:pt x="78175" y="87511"/>
                  <a:pt x="87511" y="78175"/>
                  <a:pt x="87511" y="66675"/>
                </a:cubicBezTo>
                <a:cubicBezTo>
                  <a:pt x="87511" y="55175"/>
                  <a:pt x="78175" y="45839"/>
                  <a:pt x="66675" y="45839"/>
                </a:cubicBezTo>
                <a:cubicBezTo>
                  <a:pt x="55175" y="45839"/>
                  <a:pt x="45839" y="55175"/>
                  <a:pt x="45839" y="66675"/>
                </a:cubicBezTo>
                <a:cubicBezTo>
                  <a:pt x="45839" y="78175"/>
                  <a:pt x="55175" y="87511"/>
                  <a:pt x="66675" y="87511"/>
                </a:cubicBezTo>
                <a:close/>
                <a:moveTo>
                  <a:pt x="66675" y="29170"/>
                </a:moveTo>
                <a:cubicBezTo>
                  <a:pt x="87374" y="29170"/>
                  <a:pt x="104180" y="45976"/>
                  <a:pt x="104180" y="66675"/>
                </a:cubicBezTo>
                <a:cubicBezTo>
                  <a:pt x="104180" y="87374"/>
                  <a:pt x="87374" y="104180"/>
                  <a:pt x="66675" y="104180"/>
                </a:cubicBezTo>
                <a:cubicBezTo>
                  <a:pt x="45976" y="104180"/>
                  <a:pt x="29170" y="87374"/>
                  <a:pt x="29170" y="66675"/>
                </a:cubicBezTo>
                <a:cubicBezTo>
                  <a:pt x="29170" y="45976"/>
                  <a:pt x="45976" y="29170"/>
                  <a:pt x="66675" y="29170"/>
                </a:cubicBezTo>
                <a:close/>
                <a:moveTo>
                  <a:pt x="58341" y="66675"/>
                </a:moveTo>
                <a:cubicBezTo>
                  <a:pt x="58341" y="62075"/>
                  <a:pt x="62075" y="58341"/>
                  <a:pt x="66675" y="58341"/>
                </a:cubicBezTo>
                <a:cubicBezTo>
                  <a:pt x="71275" y="58341"/>
                  <a:pt x="75009" y="62075"/>
                  <a:pt x="75009" y="66675"/>
                </a:cubicBezTo>
                <a:cubicBezTo>
                  <a:pt x="75009" y="71275"/>
                  <a:pt x="71275" y="75009"/>
                  <a:pt x="66675" y="75009"/>
                </a:cubicBezTo>
                <a:cubicBezTo>
                  <a:pt x="62075" y="75009"/>
                  <a:pt x="58341" y="71275"/>
                  <a:pt x="58341" y="66675"/>
                </a:cubicBezTo>
                <a:close/>
              </a:path>
            </a:pathLst>
          </a:custGeom>
          <a:solidFill>
            <a:srgbClr val="6B7A8F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50" name="Text 45"/>
          <p:cNvSpPr/>
          <p:nvPr/>
        </p:nvSpPr>
        <p:spPr>
          <a:xfrm>
            <a:off x="8620125" y="5810250"/>
            <a:ext cx="301942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50" b="1" dirty="0">
                <a:solidFill>
                  <a:srgbClr val="6B7A8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适合：复杂结构、</a:t>
            </a:r>
            <a:r>
              <a:rPr lang="zh-CN" altLang="en-US" sz="1050" b="1" dirty="0">
                <a:solidFill>
                  <a:srgbClr val="6B7A8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大型</a:t>
            </a:r>
            <a:r>
              <a:rPr lang="en-US" sz="1050" b="1" dirty="0">
                <a:solidFill>
                  <a:srgbClr val="6B7A8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模型</a:t>
            </a:r>
            <a:endParaRPr lang="en-US" sz="1600" dirty="0"/>
          </a:p>
        </p:txBody>
      </p:sp>
      <p:sp>
        <p:nvSpPr>
          <p:cNvPr id="51" name="Shape 46"/>
          <p:cNvSpPr/>
          <p:nvPr/>
        </p:nvSpPr>
        <p:spPr>
          <a:xfrm>
            <a:off x="3721894" y="6419850"/>
            <a:ext cx="171450" cy="171450"/>
          </a:xfrm>
          <a:custGeom>
            <a:avLst/>
            <a:gdLst/>
            <a:ahLst/>
            <a:cxnLst/>
            <a:rect l="l" t="t" r="r" b="b"/>
            <a:pathLst>
              <a:path w="171450" h="171450">
                <a:moveTo>
                  <a:pt x="85725" y="0"/>
                </a:moveTo>
                <a:cubicBezTo>
                  <a:pt x="87265" y="0"/>
                  <a:pt x="88806" y="335"/>
                  <a:pt x="90212" y="971"/>
                </a:cubicBezTo>
                <a:lnTo>
                  <a:pt x="153300" y="27727"/>
                </a:lnTo>
                <a:cubicBezTo>
                  <a:pt x="160667" y="30841"/>
                  <a:pt x="166159" y="38107"/>
                  <a:pt x="166126" y="46881"/>
                </a:cubicBezTo>
                <a:cubicBezTo>
                  <a:pt x="165958" y="80099"/>
                  <a:pt x="152296" y="140877"/>
                  <a:pt x="94599" y="168503"/>
                </a:cubicBezTo>
                <a:cubicBezTo>
                  <a:pt x="89007" y="171182"/>
                  <a:pt x="82510" y="171182"/>
                  <a:pt x="76918" y="168503"/>
                </a:cubicBezTo>
                <a:cubicBezTo>
                  <a:pt x="19188" y="140877"/>
                  <a:pt x="5559" y="80099"/>
                  <a:pt x="5391" y="46881"/>
                </a:cubicBezTo>
                <a:cubicBezTo>
                  <a:pt x="5358" y="38107"/>
                  <a:pt x="10850" y="30841"/>
                  <a:pt x="18217" y="27727"/>
                </a:cubicBezTo>
                <a:lnTo>
                  <a:pt x="81271" y="971"/>
                </a:lnTo>
                <a:cubicBezTo>
                  <a:pt x="82678" y="335"/>
                  <a:pt x="84185" y="0"/>
                  <a:pt x="85725" y="0"/>
                </a:cubicBezTo>
                <a:close/>
                <a:moveTo>
                  <a:pt x="85725" y="22369"/>
                </a:moveTo>
                <a:lnTo>
                  <a:pt x="85725" y="148981"/>
                </a:lnTo>
                <a:cubicBezTo>
                  <a:pt x="131936" y="126612"/>
                  <a:pt x="144360" y="77052"/>
                  <a:pt x="144661" y="47383"/>
                </a:cubicBezTo>
                <a:lnTo>
                  <a:pt x="85725" y="22402"/>
                </a:lnTo>
                <a:lnTo>
                  <a:pt x="85725" y="22402"/>
                </a:lnTo>
                <a:close/>
              </a:path>
            </a:pathLst>
          </a:custGeom>
          <a:solidFill>
            <a:srgbClr val="00D2BE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52" name="Text 47"/>
          <p:cNvSpPr/>
          <p:nvPr/>
        </p:nvSpPr>
        <p:spPr>
          <a:xfrm>
            <a:off x="4026694" y="6391275"/>
            <a:ext cx="11430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dirty="0">
                <a:solidFill>
                  <a:srgbClr val="E0E2E5">
                    <a:alpha val="7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专业级设备保障</a:t>
            </a:r>
            <a:endParaRPr lang="en-US" sz="1600" dirty="0"/>
          </a:p>
        </p:txBody>
      </p:sp>
      <p:sp>
        <p:nvSpPr>
          <p:cNvPr id="53" name="Shape 48"/>
          <p:cNvSpPr/>
          <p:nvPr/>
        </p:nvSpPr>
        <p:spPr>
          <a:xfrm>
            <a:off x="5411391" y="6419850"/>
            <a:ext cx="192881" cy="171450"/>
          </a:xfrm>
          <a:custGeom>
            <a:avLst/>
            <a:gdLst/>
            <a:ahLst/>
            <a:cxnLst/>
            <a:rect l="l" t="t" r="r" b="b"/>
            <a:pathLst>
              <a:path w="192881" h="171450">
                <a:moveTo>
                  <a:pt x="75043" y="32515"/>
                </a:moveTo>
                <a:lnTo>
                  <a:pt x="75043" y="49124"/>
                </a:lnTo>
                <a:lnTo>
                  <a:pt x="75210" y="49292"/>
                </a:lnTo>
                <a:cubicBezTo>
                  <a:pt x="77387" y="21699"/>
                  <a:pt x="100459" y="0"/>
                  <a:pt x="128621" y="0"/>
                </a:cubicBezTo>
                <a:cubicBezTo>
                  <a:pt x="135352" y="0"/>
                  <a:pt x="141815" y="1239"/>
                  <a:pt x="147742" y="3516"/>
                </a:cubicBezTo>
                <a:cubicBezTo>
                  <a:pt x="151090" y="4789"/>
                  <a:pt x="151693" y="9041"/>
                  <a:pt x="149182" y="11586"/>
                </a:cubicBezTo>
                <a:lnTo>
                  <a:pt x="119479" y="41289"/>
                </a:lnTo>
                <a:cubicBezTo>
                  <a:pt x="118475" y="42293"/>
                  <a:pt x="117905" y="43666"/>
                  <a:pt x="117905" y="45073"/>
                </a:cubicBezTo>
                <a:lnTo>
                  <a:pt x="117905" y="58936"/>
                </a:lnTo>
                <a:cubicBezTo>
                  <a:pt x="117905" y="61883"/>
                  <a:pt x="120316" y="64294"/>
                  <a:pt x="123263" y="64294"/>
                </a:cubicBezTo>
                <a:lnTo>
                  <a:pt x="137127" y="64294"/>
                </a:lnTo>
                <a:cubicBezTo>
                  <a:pt x="138533" y="64294"/>
                  <a:pt x="139906" y="63724"/>
                  <a:pt x="140910" y="62720"/>
                </a:cubicBezTo>
                <a:lnTo>
                  <a:pt x="170613" y="33018"/>
                </a:lnTo>
                <a:cubicBezTo>
                  <a:pt x="173158" y="30473"/>
                  <a:pt x="177411" y="31109"/>
                  <a:pt x="178683" y="34457"/>
                </a:cubicBezTo>
                <a:cubicBezTo>
                  <a:pt x="180960" y="40385"/>
                  <a:pt x="182199" y="46847"/>
                  <a:pt x="182199" y="53578"/>
                </a:cubicBezTo>
                <a:cubicBezTo>
                  <a:pt x="182199" y="73871"/>
                  <a:pt x="170914" y="91552"/>
                  <a:pt x="154238" y="100626"/>
                </a:cubicBezTo>
                <a:lnTo>
                  <a:pt x="181529" y="127918"/>
                </a:lnTo>
                <a:cubicBezTo>
                  <a:pt x="187791" y="134180"/>
                  <a:pt x="187791" y="144360"/>
                  <a:pt x="181529" y="150655"/>
                </a:cubicBezTo>
                <a:lnTo>
                  <a:pt x="161404" y="170780"/>
                </a:lnTo>
                <a:cubicBezTo>
                  <a:pt x="155142" y="177042"/>
                  <a:pt x="144962" y="177042"/>
                  <a:pt x="138667" y="170780"/>
                </a:cubicBezTo>
                <a:lnTo>
                  <a:pt x="96474" y="128588"/>
                </a:lnTo>
                <a:cubicBezTo>
                  <a:pt x="87299" y="119412"/>
                  <a:pt x="85223" y="105850"/>
                  <a:pt x="90279" y="94666"/>
                </a:cubicBezTo>
                <a:lnTo>
                  <a:pt x="59907" y="64294"/>
                </a:lnTo>
                <a:lnTo>
                  <a:pt x="43298" y="64294"/>
                </a:lnTo>
                <a:cubicBezTo>
                  <a:pt x="39715" y="64294"/>
                  <a:pt x="36366" y="62519"/>
                  <a:pt x="34390" y="59539"/>
                </a:cubicBezTo>
                <a:lnTo>
                  <a:pt x="7836" y="19723"/>
                </a:lnTo>
                <a:cubicBezTo>
                  <a:pt x="6429" y="17614"/>
                  <a:pt x="6697" y="14767"/>
                  <a:pt x="8506" y="12959"/>
                </a:cubicBezTo>
                <a:lnTo>
                  <a:pt x="23708" y="-2244"/>
                </a:lnTo>
                <a:cubicBezTo>
                  <a:pt x="25517" y="-4052"/>
                  <a:pt x="28329" y="-4320"/>
                  <a:pt x="30473" y="-2913"/>
                </a:cubicBezTo>
                <a:lnTo>
                  <a:pt x="70288" y="23608"/>
                </a:lnTo>
                <a:cubicBezTo>
                  <a:pt x="73268" y="25584"/>
                  <a:pt x="75043" y="28932"/>
                  <a:pt x="75043" y="32515"/>
                </a:cubicBezTo>
                <a:close/>
                <a:moveTo>
                  <a:pt x="72197" y="99320"/>
                </a:moveTo>
                <a:cubicBezTo>
                  <a:pt x="70087" y="111710"/>
                  <a:pt x="73000" y="124804"/>
                  <a:pt x="81037" y="135285"/>
                </a:cubicBezTo>
                <a:lnTo>
                  <a:pt x="49225" y="167063"/>
                </a:lnTo>
                <a:cubicBezTo>
                  <a:pt x="39815" y="176473"/>
                  <a:pt x="24545" y="176473"/>
                  <a:pt x="15136" y="167063"/>
                </a:cubicBezTo>
                <a:cubicBezTo>
                  <a:pt x="5726" y="157654"/>
                  <a:pt x="5726" y="142384"/>
                  <a:pt x="15136" y="132974"/>
                </a:cubicBezTo>
                <a:lnTo>
                  <a:pt x="60476" y="87634"/>
                </a:lnTo>
                <a:lnTo>
                  <a:pt x="72197" y="99354"/>
                </a:lnTo>
                <a:close/>
              </a:path>
            </a:pathLst>
          </a:custGeom>
          <a:solidFill>
            <a:srgbClr val="00D2BE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54" name="Text 49"/>
          <p:cNvSpPr/>
          <p:nvPr/>
        </p:nvSpPr>
        <p:spPr>
          <a:xfrm>
            <a:off x="5726906" y="6391275"/>
            <a:ext cx="9906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dirty="0">
                <a:solidFill>
                  <a:srgbClr val="E0E2E5">
                    <a:alpha val="7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定期维护更新</a:t>
            </a:r>
            <a:endParaRPr lang="en-US" sz="1600" dirty="0"/>
          </a:p>
        </p:txBody>
      </p:sp>
      <p:sp>
        <p:nvSpPr>
          <p:cNvPr id="55" name="Shape 50"/>
          <p:cNvSpPr/>
          <p:nvPr/>
        </p:nvSpPr>
        <p:spPr>
          <a:xfrm>
            <a:off x="6980634" y="6419850"/>
            <a:ext cx="150019" cy="171450"/>
          </a:xfrm>
          <a:custGeom>
            <a:avLst/>
            <a:gdLst/>
            <a:ahLst/>
            <a:cxnLst/>
            <a:rect l="l" t="t" r="r" b="b"/>
            <a:pathLst>
              <a:path w="150019" h="171450">
                <a:moveTo>
                  <a:pt x="75009" y="21431"/>
                </a:moveTo>
                <a:cubicBezTo>
                  <a:pt x="48555" y="21431"/>
                  <a:pt x="26555" y="40619"/>
                  <a:pt x="22201" y="65868"/>
                </a:cubicBezTo>
                <a:cubicBezTo>
                  <a:pt x="25316" y="64863"/>
                  <a:pt x="28664" y="64294"/>
                  <a:pt x="32147" y="64294"/>
                </a:cubicBezTo>
                <a:lnTo>
                  <a:pt x="37505" y="64294"/>
                </a:lnTo>
                <a:cubicBezTo>
                  <a:pt x="46379" y="64294"/>
                  <a:pt x="53578" y="71493"/>
                  <a:pt x="53578" y="80367"/>
                </a:cubicBezTo>
                <a:lnTo>
                  <a:pt x="53578" y="112514"/>
                </a:lnTo>
                <a:cubicBezTo>
                  <a:pt x="53578" y="121388"/>
                  <a:pt x="46379" y="128588"/>
                  <a:pt x="37505" y="128588"/>
                </a:cubicBezTo>
                <a:lnTo>
                  <a:pt x="32147" y="128588"/>
                </a:lnTo>
                <a:cubicBezTo>
                  <a:pt x="14399" y="128588"/>
                  <a:pt x="0" y="114188"/>
                  <a:pt x="0" y="96441"/>
                </a:cubicBezTo>
                <a:lnTo>
                  <a:pt x="0" y="75009"/>
                </a:lnTo>
                <a:cubicBezTo>
                  <a:pt x="0" y="33587"/>
                  <a:pt x="33587" y="0"/>
                  <a:pt x="75009" y="0"/>
                </a:cubicBezTo>
                <a:cubicBezTo>
                  <a:pt x="116432" y="0"/>
                  <a:pt x="150019" y="33587"/>
                  <a:pt x="150019" y="75009"/>
                </a:cubicBezTo>
                <a:lnTo>
                  <a:pt x="150019" y="131300"/>
                </a:lnTo>
                <a:cubicBezTo>
                  <a:pt x="150019" y="153501"/>
                  <a:pt x="132003" y="171483"/>
                  <a:pt x="109802" y="171483"/>
                </a:cubicBezTo>
                <a:lnTo>
                  <a:pt x="80367" y="171450"/>
                </a:lnTo>
                <a:lnTo>
                  <a:pt x="69652" y="171450"/>
                </a:lnTo>
                <a:cubicBezTo>
                  <a:pt x="60778" y="171450"/>
                  <a:pt x="53578" y="164250"/>
                  <a:pt x="53578" y="155377"/>
                </a:cubicBezTo>
                <a:cubicBezTo>
                  <a:pt x="53578" y="146503"/>
                  <a:pt x="60778" y="139303"/>
                  <a:pt x="69652" y="139303"/>
                </a:cubicBezTo>
                <a:lnTo>
                  <a:pt x="80367" y="139303"/>
                </a:lnTo>
                <a:cubicBezTo>
                  <a:pt x="89241" y="139303"/>
                  <a:pt x="96441" y="146503"/>
                  <a:pt x="96441" y="155377"/>
                </a:cubicBezTo>
                <a:lnTo>
                  <a:pt x="96441" y="155377"/>
                </a:lnTo>
                <a:lnTo>
                  <a:pt x="109835" y="155377"/>
                </a:lnTo>
                <a:cubicBezTo>
                  <a:pt x="123163" y="155377"/>
                  <a:pt x="133945" y="144594"/>
                  <a:pt x="133945" y="131266"/>
                </a:cubicBezTo>
                <a:lnTo>
                  <a:pt x="133945" y="124268"/>
                </a:lnTo>
                <a:cubicBezTo>
                  <a:pt x="129224" y="127014"/>
                  <a:pt x="123732" y="128554"/>
                  <a:pt x="117872" y="128554"/>
                </a:cubicBezTo>
                <a:lnTo>
                  <a:pt x="112514" y="128554"/>
                </a:lnTo>
                <a:cubicBezTo>
                  <a:pt x="103640" y="128554"/>
                  <a:pt x="96441" y="121354"/>
                  <a:pt x="96441" y="112481"/>
                </a:cubicBezTo>
                <a:lnTo>
                  <a:pt x="96441" y="80334"/>
                </a:lnTo>
                <a:cubicBezTo>
                  <a:pt x="96441" y="71460"/>
                  <a:pt x="103640" y="64260"/>
                  <a:pt x="112514" y="64260"/>
                </a:cubicBezTo>
                <a:lnTo>
                  <a:pt x="117872" y="64260"/>
                </a:lnTo>
                <a:cubicBezTo>
                  <a:pt x="121354" y="64260"/>
                  <a:pt x="124670" y="64796"/>
                  <a:pt x="127817" y="65834"/>
                </a:cubicBezTo>
                <a:cubicBezTo>
                  <a:pt x="123464" y="40619"/>
                  <a:pt x="101497" y="21398"/>
                  <a:pt x="75009" y="21398"/>
                </a:cubicBezTo>
                <a:close/>
              </a:path>
            </a:pathLst>
          </a:custGeom>
          <a:solidFill>
            <a:srgbClr val="00D2BE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56" name="Text 51"/>
          <p:cNvSpPr/>
          <p:nvPr/>
        </p:nvSpPr>
        <p:spPr>
          <a:xfrm>
            <a:off x="7274719" y="6391275"/>
            <a:ext cx="12954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dirty="0">
                <a:solidFill>
                  <a:srgbClr val="E0E2E5">
                    <a:alpha val="7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学生助理全程支持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1A1D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381000" y="381000"/>
            <a:ext cx="38100" cy="304800"/>
          </a:xfrm>
          <a:custGeom>
            <a:avLst/>
            <a:gdLst/>
            <a:ahLst/>
            <a:cxnLst/>
            <a:rect l="l" t="t" r="r" b="b"/>
            <a:pathLst>
              <a:path w="38100" h="304800">
                <a:moveTo>
                  <a:pt x="0" y="0"/>
                </a:moveTo>
                <a:lnTo>
                  <a:pt x="38100" y="0"/>
                </a:lnTo>
                <a:lnTo>
                  <a:pt x="38100" y="304800"/>
                </a:lnTo>
                <a:lnTo>
                  <a:pt x="0" y="304800"/>
                </a:lnTo>
                <a:lnTo>
                  <a:pt x="0" y="0"/>
                </a:lnTo>
                <a:close/>
              </a:path>
            </a:pathLst>
          </a:custGeom>
          <a:solidFill>
            <a:srgbClr val="00D2BE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3" name="Text 1"/>
          <p:cNvSpPr/>
          <p:nvPr/>
        </p:nvSpPr>
        <p:spPr>
          <a:xfrm>
            <a:off x="533400" y="438150"/>
            <a:ext cx="108585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50" b="1" kern="0" spc="53" dirty="0">
                <a:solidFill>
                  <a:srgbClr val="00D2B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EQUIPMENT 01</a:t>
            </a:r>
            <a:endParaRPr lang="en-US" sz="1600" dirty="0"/>
          </a:p>
        </p:txBody>
      </p:sp>
      <p:sp>
        <p:nvSpPr>
          <p:cNvPr id="4" name="Text 2"/>
          <p:cNvSpPr/>
          <p:nvPr/>
        </p:nvSpPr>
        <p:spPr>
          <a:xfrm>
            <a:off x="381000" y="762000"/>
            <a:ext cx="116586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80000"/>
              </a:lnSpc>
            </a:pPr>
            <a:r>
              <a:rPr lang="en-US" sz="3600" b="1" dirty="0">
                <a:solidFill>
                  <a:srgbClr val="E0E2E5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拓竹 H2D + AMS 2 Pro 系统</a:t>
            </a:r>
            <a:endParaRPr lang="en-US" sz="1600" dirty="0"/>
          </a:p>
        </p:txBody>
      </p:sp>
      <p:sp>
        <p:nvSpPr>
          <p:cNvPr id="5" name="Shape 3"/>
          <p:cNvSpPr/>
          <p:nvPr/>
        </p:nvSpPr>
        <p:spPr>
          <a:xfrm>
            <a:off x="385763" y="1376363"/>
            <a:ext cx="5029200" cy="2790825"/>
          </a:xfrm>
          <a:custGeom>
            <a:avLst/>
            <a:gdLst/>
            <a:ahLst/>
            <a:cxnLst/>
            <a:rect l="l" t="t" r="r" b="b"/>
            <a:pathLst>
              <a:path w="5029200" h="2790825">
                <a:moveTo>
                  <a:pt x="114312" y="0"/>
                </a:moveTo>
                <a:lnTo>
                  <a:pt x="4914888" y="0"/>
                </a:lnTo>
                <a:cubicBezTo>
                  <a:pt x="4978021" y="0"/>
                  <a:pt x="5029200" y="51179"/>
                  <a:pt x="5029200" y="114312"/>
                </a:cubicBezTo>
                <a:lnTo>
                  <a:pt x="5029200" y="2676513"/>
                </a:lnTo>
                <a:cubicBezTo>
                  <a:pt x="5029200" y="2739646"/>
                  <a:pt x="4978021" y="2790825"/>
                  <a:pt x="4914888" y="2790825"/>
                </a:cubicBezTo>
                <a:lnTo>
                  <a:pt x="114312" y="2790825"/>
                </a:lnTo>
                <a:cubicBezTo>
                  <a:pt x="51179" y="2790825"/>
                  <a:pt x="0" y="2739646"/>
                  <a:pt x="0" y="2676513"/>
                </a:cubicBezTo>
                <a:lnTo>
                  <a:pt x="0" y="114312"/>
                </a:lnTo>
                <a:cubicBezTo>
                  <a:pt x="0" y="51222"/>
                  <a:pt x="51222" y="0"/>
                  <a:pt x="114312" y="0"/>
                </a:cubicBezTo>
                <a:close/>
              </a:path>
            </a:pathLst>
          </a:custGeom>
          <a:solidFill>
            <a:srgbClr val="2D3136">
              <a:alpha val="50196"/>
            </a:srgbClr>
          </a:solidFill>
          <a:ln w="12700">
            <a:solidFill>
              <a:srgbClr val="00D2BE">
                <a:alpha val="30196"/>
              </a:srgbClr>
            </a:solidFill>
            <a:prstDash val="soli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6" name="Shape 4"/>
          <p:cNvSpPr/>
          <p:nvPr/>
        </p:nvSpPr>
        <p:spPr>
          <a:xfrm>
            <a:off x="609600" y="1609725"/>
            <a:ext cx="228600" cy="22860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200025" y="114300"/>
                </a:moveTo>
                <a:cubicBezTo>
                  <a:pt x="200025" y="66987"/>
                  <a:pt x="161613" y="28575"/>
                  <a:pt x="114300" y="28575"/>
                </a:cubicBezTo>
                <a:cubicBezTo>
                  <a:pt x="66987" y="28575"/>
                  <a:pt x="28575" y="66987"/>
                  <a:pt x="28575" y="114300"/>
                </a:cubicBezTo>
                <a:cubicBezTo>
                  <a:pt x="28575" y="161613"/>
                  <a:pt x="66987" y="200025"/>
                  <a:pt x="114300" y="200025"/>
                </a:cubicBezTo>
                <a:cubicBezTo>
                  <a:pt x="161613" y="200025"/>
                  <a:pt x="200025" y="161613"/>
                  <a:pt x="200025" y="114300"/>
                </a:cubicBezTo>
                <a:close/>
                <a:moveTo>
                  <a:pt x="0" y="114300"/>
                </a:moveTo>
                <a:cubicBezTo>
                  <a:pt x="0" y="51216"/>
                  <a:pt x="51216" y="0"/>
                  <a:pt x="114300" y="0"/>
                </a:cubicBezTo>
                <a:cubicBezTo>
                  <a:pt x="177384" y="0"/>
                  <a:pt x="228600" y="51216"/>
                  <a:pt x="228600" y="114300"/>
                </a:cubicBezTo>
                <a:cubicBezTo>
                  <a:pt x="228600" y="177384"/>
                  <a:pt x="177384" y="228600"/>
                  <a:pt x="114300" y="228600"/>
                </a:cubicBezTo>
                <a:cubicBezTo>
                  <a:pt x="51216" y="228600"/>
                  <a:pt x="0" y="177384"/>
                  <a:pt x="0" y="114300"/>
                </a:cubicBezTo>
                <a:close/>
                <a:moveTo>
                  <a:pt x="114300" y="150019"/>
                </a:moveTo>
                <a:cubicBezTo>
                  <a:pt x="134014" y="150019"/>
                  <a:pt x="150019" y="134014"/>
                  <a:pt x="150019" y="114300"/>
                </a:cubicBezTo>
                <a:cubicBezTo>
                  <a:pt x="150019" y="94586"/>
                  <a:pt x="134014" y="78581"/>
                  <a:pt x="114300" y="78581"/>
                </a:cubicBezTo>
                <a:cubicBezTo>
                  <a:pt x="94586" y="78581"/>
                  <a:pt x="78581" y="94586"/>
                  <a:pt x="78581" y="114300"/>
                </a:cubicBezTo>
                <a:cubicBezTo>
                  <a:pt x="78581" y="134014"/>
                  <a:pt x="94586" y="150019"/>
                  <a:pt x="114300" y="150019"/>
                </a:cubicBezTo>
                <a:close/>
                <a:moveTo>
                  <a:pt x="114300" y="50006"/>
                </a:moveTo>
                <a:cubicBezTo>
                  <a:pt x="149785" y="50006"/>
                  <a:pt x="178594" y="78815"/>
                  <a:pt x="178594" y="114300"/>
                </a:cubicBezTo>
                <a:cubicBezTo>
                  <a:pt x="178594" y="149785"/>
                  <a:pt x="149785" y="178594"/>
                  <a:pt x="114300" y="178594"/>
                </a:cubicBezTo>
                <a:cubicBezTo>
                  <a:pt x="78815" y="178594"/>
                  <a:pt x="50006" y="149785"/>
                  <a:pt x="50006" y="114300"/>
                </a:cubicBezTo>
                <a:cubicBezTo>
                  <a:pt x="50006" y="78815"/>
                  <a:pt x="78815" y="50006"/>
                  <a:pt x="114300" y="50006"/>
                </a:cubicBezTo>
                <a:close/>
                <a:moveTo>
                  <a:pt x="100013" y="114300"/>
                </a:moveTo>
                <a:cubicBezTo>
                  <a:pt x="100013" y="106415"/>
                  <a:pt x="106415" y="100013"/>
                  <a:pt x="114300" y="100013"/>
                </a:cubicBezTo>
                <a:cubicBezTo>
                  <a:pt x="122185" y="100013"/>
                  <a:pt x="128588" y="106415"/>
                  <a:pt x="128588" y="114300"/>
                </a:cubicBezTo>
                <a:cubicBezTo>
                  <a:pt x="128588" y="122185"/>
                  <a:pt x="122185" y="128588"/>
                  <a:pt x="114300" y="128588"/>
                </a:cubicBezTo>
                <a:cubicBezTo>
                  <a:pt x="106415" y="128588"/>
                  <a:pt x="100013" y="122185"/>
                  <a:pt x="100013" y="114300"/>
                </a:cubicBezTo>
                <a:close/>
              </a:path>
            </a:pathLst>
          </a:custGeom>
          <a:solidFill>
            <a:srgbClr val="00D2BE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7" name="Text 5"/>
          <p:cNvSpPr/>
          <p:nvPr/>
        </p:nvSpPr>
        <p:spPr>
          <a:xfrm>
            <a:off x="866775" y="1571625"/>
            <a:ext cx="4467225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1800" b="1" dirty="0">
                <a:solidFill>
                  <a:srgbClr val="00D2BE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设备定位</a:t>
            </a:r>
            <a:endParaRPr lang="en-US" sz="1600" dirty="0"/>
          </a:p>
        </p:txBody>
      </p:sp>
      <p:sp>
        <p:nvSpPr>
          <p:cNvPr id="8" name="Shape 6"/>
          <p:cNvSpPr/>
          <p:nvPr/>
        </p:nvSpPr>
        <p:spPr>
          <a:xfrm>
            <a:off x="581025" y="2028825"/>
            <a:ext cx="2266950" cy="914400"/>
          </a:xfrm>
          <a:custGeom>
            <a:avLst/>
            <a:gdLst/>
            <a:ahLst/>
            <a:cxnLst/>
            <a:rect l="l" t="t" r="r" b="b"/>
            <a:pathLst>
              <a:path w="2266950" h="914400">
                <a:moveTo>
                  <a:pt x="76197" y="0"/>
                </a:moveTo>
                <a:lnTo>
                  <a:pt x="2190753" y="0"/>
                </a:lnTo>
                <a:cubicBezTo>
                  <a:pt x="2232835" y="0"/>
                  <a:pt x="2266950" y="34115"/>
                  <a:pt x="2266950" y="76197"/>
                </a:cubicBezTo>
                <a:lnTo>
                  <a:pt x="2266950" y="838203"/>
                </a:lnTo>
                <a:cubicBezTo>
                  <a:pt x="2266950" y="880285"/>
                  <a:pt x="2232835" y="914400"/>
                  <a:pt x="2190753" y="914400"/>
                </a:cubicBezTo>
                <a:lnTo>
                  <a:pt x="76197" y="914400"/>
                </a:lnTo>
                <a:cubicBezTo>
                  <a:pt x="34115" y="914400"/>
                  <a:pt x="0" y="880285"/>
                  <a:pt x="0" y="838203"/>
                </a:cubicBezTo>
                <a:lnTo>
                  <a:pt x="0" y="76197"/>
                </a:lnTo>
                <a:cubicBezTo>
                  <a:pt x="0" y="34143"/>
                  <a:pt x="34143" y="0"/>
                  <a:pt x="76197" y="0"/>
                </a:cubicBezTo>
                <a:close/>
              </a:path>
            </a:pathLst>
          </a:custGeom>
          <a:solidFill>
            <a:srgbClr val="1A1D21">
              <a:alpha val="50196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9" name="Shape 7"/>
          <p:cNvSpPr/>
          <p:nvPr/>
        </p:nvSpPr>
        <p:spPr>
          <a:xfrm>
            <a:off x="723900" y="2181225"/>
            <a:ext cx="133350" cy="152400"/>
          </a:xfrm>
          <a:custGeom>
            <a:avLst/>
            <a:gdLst/>
            <a:ahLst/>
            <a:cxnLst/>
            <a:rect l="l" t="t" r="r" b="b"/>
            <a:pathLst>
              <a:path w="133350" h="152400">
                <a:moveTo>
                  <a:pt x="100846" y="-2947"/>
                </a:moveTo>
                <a:cubicBezTo>
                  <a:pt x="104388" y="-387"/>
                  <a:pt x="105698" y="4256"/>
                  <a:pt x="104090" y="8305"/>
                </a:cubicBezTo>
                <a:lnTo>
                  <a:pt x="80754" y="66675"/>
                </a:lnTo>
                <a:lnTo>
                  <a:pt x="123825" y="66675"/>
                </a:lnTo>
                <a:cubicBezTo>
                  <a:pt x="127843" y="66675"/>
                  <a:pt x="131415" y="69175"/>
                  <a:pt x="132784" y="72956"/>
                </a:cubicBezTo>
                <a:cubicBezTo>
                  <a:pt x="134154" y="76736"/>
                  <a:pt x="132993" y="80962"/>
                  <a:pt x="129927" y="83522"/>
                </a:cubicBezTo>
                <a:lnTo>
                  <a:pt x="44202" y="154960"/>
                </a:lnTo>
                <a:cubicBezTo>
                  <a:pt x="40838" y="157758"/>
                  <a:pt x="36046" y="157907"/>
                  <a:pt x="32504" y="155347"/>
                </a:cubicBezTo>
                <a:cubicBezTo>
                  <a:pt x="28962" y="152787"/>
                  <a:pt x="27652" y="148144"/>
                  <a:pt x="29260" y="144095"/>
                </a:cubicBezTo>
                <a:lnTo>
                  <a:pt x="52596" y="85725"/>
                </a:lnTo>
                <a:lnTo>
                  <a:pt x="9525" y="85725"/>
                </a:lnTo>
                <a:cubicBezTo>
                  <a:pt x="5507" y="85725"/>
                  <a:pt x="1935" y="83225"/>
                  <a:pt x="566" y="79444"/>
                </a:cubicBezTo>
                <a:cubicBezTo>
                  <a:pt x="-804" y="75664"/>
                  <a:pt x="357" y="71438"/>
                  <a:pt x="3423" y="68878"/>
                </a:cubicBezTo>
                <a:lnTo>
                  <a:pt x="89148" y="-2560"/>
                </a:lnTo>
                <a:cubicBezTo>
                  <a:pt x="92512" y="-5358"/>
                  <a:pt x="97304" y="-5507"/>
                  <a:pt x="100846" y="-2947"/>
                </a:cubicBezTo>
                <a:close/>
              </a:path>
            </a:pathLst>
          </a:custGeom>
          <a:solidFill>
            <a:srgbClr val="00D2BE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10" name="Text 8"/>
          <p:cNvSpPr/>
          <p:nvPr/>
        </p:nvSpPr>
        <p:spPr>
          <a:xfrm>
            <a:off x="962025" y="2143125"/>
            <a:ext cx="6858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b="1" dirty="0">
                <a:solidFill>
                  <a:srgbClr val="E0E2E5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高速打印</a:t>
            </a:r>
            <a:endParaRPr lang="en-US" sz="1600" dirty="0"/>
          </a:p>
        </p:txBody>
      </p:sp>
      <p:sp>
        <p:nvSpPr>
          <p:cNvPr id="11" name="Text 9"/>
          <p:cNvSpPr/>
          <p:nvPr/>
        </p:nvSpPr>
        <p:spPr>
          <a:xfrm>
            <a:off x="695325" y="2409825"/>
            <a:ext cx="2114550" cy="4191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1200" dirty="0">
                <a:solidFill>
                  <a:srgbClr val="E0E2E5">
                    <a:alpha val="7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极速打印体验，大幅缩短等待时间</a:t>
            </a:r>
            <a:endParaRPr lang="en-US" sz="1600" dirty="0"/>
          </a:p>
        </p:txBody>
      </p:sp>
      <p:sp>
        <p:nvSpPr>
          <p:cNvPr id="12" name="Shape 10"/>
          <p:cNvSpPr/>
          <p:nvPr/>
        </p:nvSpPr>
        <p:spPr>
          <a:xfrm>
            <a:off x="2958405" y="2028825"/>
            <a:ext cx="2266950" cy="914400"/>
          </a:xfrm>
          <a:custGeom>
            <a:avLst/>
            <a:gdLst/>
            <a:ahLst/>
            <a:cxnLst/>
            <a:rect l="l" t="t" r="r" b="b"/>
            <a:pathLst>
              <a:path w="2266950" h="914400">
                <a:moveTo>
                  <a:pt x="76197" y="0"/>
                </a:moveTo>
                <a:lnTo>
                  <a:pt x="2190753" y="0"/>
                </a:lnTo>
                <a:cubicBezTo>
                  <a:pt x="2232835" y="0"/>
                  <a:pt x="2266950" y="34115"/>
                  <a:pt x="2266950" y="76197"/>
                </a:cubicBezTo>
                <a:lnTo>
                  <a:pt x="2266950" y="838203"/>
                </a:lnTo>
                <a:cubicBezTo>
                  <a:pt x="2266950" y="880285"/>
                  <a:pt x="2232835" y="914400"/>
                  <a:pt x="2190753" y="914400"/>
                </a:cubicBezTo>
                <a:lnTo>
                  <a:pt x="76197" y="914400"/>
                </a:lnTo>
                <a:cubicBezTo>
                  <a:pt x="34115" y="914400"/>
                  <a:pt x="0" y="880285"/>
                  <a:pt x="0" y="838203"/>
                </a:cubicBezTo>
                <a:lnTo>
                  <a:pt x="0" y="76197"/>
                </a:lnTo>
                <a:cubicBezTo>
                  <a:pt x="0" y="34143"/>
                  <a:pt x="34143" y="0"/>
                  <a:pt x="76197" y="0"/>
                </a:cubicBezTo>
                <a:close/>
              </a:path>
            </a:pathLst>
          </a:custGeom>
          <a:solidFill>
            <a:srgbClr val="1A1D21">
              <a:alpha val="50196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13" name="Shape 11"/>
          <p:cNvSpPr/>
          <p:nvPr/>
        </p:nvSpPr>
        <p:spPr>
          <a:xfrm>
            <a:off x="3091755" y="2181225"/>
            <a:ext cx="152400" cy="152400"/>
          </a:xfrm>
          <a:custGeom>
            <a:avLst/>
            <a:gdLst/>
            <a:ahLst/>
            <a:cxnLst/>
            <a:rect l="l" t="t" r="r" b="b"/>
            <a:pathLst>
              <a:path w="152400" h="152400">
                <a:moveTo>
                  <a:pt x="152400" y="76200"/>
                </a:moveTo>
                <a:cubicBezTo>
                  <a:pt x="152400" y="76468"/>
                  <a:pt x="152400" y="76736"/>
                  <a:pt x="152400" y="77004"/>
                </a:cubicBezTo>
                <a:cubicBezTo>
                  <a:pt x="152281" y="87868"/>
                  <a:pt x="142399" y="95250"/>
                  <a:pt x="131534" y="95250"/>
                </a:cubicBezTo>
                <a:lnTo>
                  <a:pt x="102394" y="95250"/>
                </a:lnTo>
                <a:cubicBezTo>
                  <a:pt x="94506" y="95250"/>
                  <a:pt x="88106" y="101650"/>
                  <a:pt x="88106" y="109537"/>
                </a:cubicBezTo>
                <a:cubicBezTo>
                  <a:pt x="88106" y="110550"/>
                  <a:pt x="88225" y="111532"/>
                  <a:pt x="88404" y="112484"/>
                </a:cubicBezTo>
                <a:cubicBezTo>
                  <a:pt x="89029" y="115520"/>
                  <a:pt x="90339" y="118437"/>
                  <a:pt x="91619" y="121384"/>
                </a:cubicBezTo>
                <a:cubicBezTo>
                  <a:pt x="93434" y="125492"/>
                  <a:pt x="95220" y="129570"/>
                  <a:pt x="95220" y="133886"/>
                </a:cubicBezTo>
                <a:cubicBezTo>
                  <a:pt x="95220" y="143351"/>
                  <a:pt x="88791" y="151954"/>
                  <a:pt x="79325" y="152340"/>
                </a:cubicBezTo>
                <a:cubicBezTo>
                  <a:pt x="78284" y="152370"/>
                  <a:pt x="77242" y="152400"/>
                  <a:pt x="76170" y="152400"/>
                </a:cubicBezTo>
                <a:cubicBezTo>
                  <a:pt x="34082" y="152400"/>
                  <a:pt x="-30" y="118289"/>
                  <a:pt x="-30" y="76200"/>
                </a:cubicBezTo>
                <a:cubicBezTo>
                  <a:pt x="-30" y="34111"/>
                  <a:pt x="34111" y="0"/>
                  <a:pt x="76200" y="0"/>
                </a:cubicBezTo>
                <a:cubicBezTo>
                  <a:pt x="118289" y="0"/>
                  <a:pt x="152400" y="34111"/>
                  <a:pt x="152400" y="76200"/>
                </a:cubicBezTo>
                <a:close/>
                <a:moveTo>
                  <a:pt x="38100" y="85725"/>
                </a:moveTo>
                <a:cubicBezTo>
                  <a:pt x="38100" y="80468"/>
                  <a:pt x="33832" y="76200"/>
                  <a:pt x="28575" y="76200"/>
                </a:cubicBezTo>
                <a:cubicBezTo>
                  <a:pt x="23318" y="76200"/>
                  <a:pt x="19050" y="80468"/>
                  <a:pt x="19050" y="85725"/>
                </a:cubicBezTo>
                <a:cubicBezTo>
                  <a:pt x="19050" y="90982"/>
                  <a:pt x="23318" y="95250"/>
                  <a:pt x="28575" y="95250"/>
                </a:cubicBezTo>
                <a:cubicBezTo>
                  <a:pt x="33832" y="95250"/>
                  <a:pt x="38100" y="90982"/>
                  <a:pt x="38100" y="85725"/>
                </a:cubicBezTo>
                <a:close/>
                <a:moveTo>
                  <a:pt x="38100" y="57150"/>
                </a:moveTo>
                <a:cubicBezTo>
                  <a:pt x="43357" y="57150"/>
                  <a:pt x="47625" y="52882"/>
                  <a:pt x="47625" y="47625"/>
                </a:cubicBezTo>
                <a:cubicBezTo>
                  <a:pt x="47625" y="42368"/>
                  <a:pt x="43357" y="38100"/>
                  <a:pt x="38100" y="38100"/>
                </a:cubicBezTo>
                <a:cubicBezTo>
                  <a:pt x="32843" y="38100"/>
                  <a:pt x="28575" y="42368"/>
                  <a:pt x="28575" y="47625"/>
                </a:cubicBezTo>
                <a:cubicBezTo>
                  <a:pt x="28575" y="52882"/>
                  <a:pt x="32843" y="57150"/>
                  <a:pt x="38100" y="57150"/>
                </a:cubicBezTo>
                <a:close/>
                <a:moveTo>
                  <a:pt x="85725" y="28575"/>
                </a:moveTo>
                <a:cubicBezTo>
                  <a:pt x="85725" y="23318"/>
                  <a:pt x="81457" y="19050"/>
                  <a:pt x="76200" y="19050"/>
                </a:cubicBezTo>
                <a:cubicBezTo>
                  <a:pt x="70943" y="19050"/>
                  <a:pt x="66675" y="23318"/>
                  <a:pt x="66675" y="28575"/>
                </a:cubicBezTo>
                <a:cubicBezTo>
                  <a:pt x="66675" y="33832"/>
                  <a:pt x="70943" y="38100"/>
                  <a:pt x="76200" y="38100"/>
                </a:cubicBezTo>
                <a:cubicBezTo>
                  <a:pt x="81457" y="38100"/>
                  <a:pt x="85725" y="33832"/>
                  <a:pt x="85725" y="28575"/>
                </a:cubicBezTo>
                <a:close/>
                <a:moveTo>
                  <a:pt x="114300" y="57150"/>
                </a:moveTo>
                <a:cubicBezTo>
                  <a:pt x="119557" y="57150"/>
                  <a:pt x="123825" y="52882"/>
                  <a:pt x="123825" y="47625"/>
                </a:cubicBezTo>
                <a:cubicBezTo>
                  <a:pt x="123825" y="42368"/>
                  <a:pt x="119557" y="38100"/>
                  <a:pt x="114300" y="38100"/>
                </a:cubicBezTo>
                <a:cubicBezTo>
                  <a:pt x="109043" y="38100"/>
                  <a:pt x="104775" y="42368"/>
                  <a:pt x="104775" y="47625"/>
                </a:cubicBezTo>
                <a:cubicBezTo>
                  <a:pt x="104775" y="52882"/>
                  <a:pt x="109043" y="57150"/>
                  <a:pt x="114300" y="57150"/>
                </a:cubicBezTo>
                <a:close/>
              </a:path>
            </a:pathLst>
          </a:custGeom>
          <a:solidFill>
            <a:srgbClr val="00D2BE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14" name="Text 12"/>
          <p:cNvSpPr/>
          <p:nvPr/>
        </p:nvSpPr>
        <p:spPr>
          <a:xfrm>
            <a:off x="3339405" y="2143125"/>
            <a:ext cx="6858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b="1" dirty="0">
                <a:solidFill>
                  <a:srgbClr val="E0E2E5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多色打印</a:t>
            </a:r>
            <a:endParaRPr lang="en-US" sz="1600" dirty="0"/>
          </a:p>
        </p:txBody>
      </p:sp>
      <p:sp>
        <p:nvSpPr>
          <p:cNvPr id="15" name="Text 13"/>
          <p:cNvSpPr/>
          <p:nvPr/>
        </p:nvSpPr>
        <p:spPr>
          <a:xfrm>
            <a:off x="3072705" y="2409825"/>
            <a:ext cx="2114550" cy="4191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1200" dirty="0">
                <a:solidFill>
                  <a:srgbClr val="E0E2E5">
                    <a:alpha val="7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AMS系统自动换料，多彩作品轻松实现</a:t>
            </a:r>
            <a:endParaRPr lang="en-US" sz="1600" dirty="0"/>
          </a:p>
        </p:txBody>
      </p:sp>
      <p:sp>
        <p:nvSpPr>
          <p:cNvPr id="16" name="Shape 14"/>
          <p:cNvSpPr/>
          <p:nvPr/>
        </p:nvSpPr>
        <p:spPr>
          <a:xfrm>
            <a:off x="581025" y="3057525"/>
            <a:ext cx="2266950" cy="914400"/>
          </a:xfrm>
          <a:custGeom>
            <a:avLst/>
            <a:gdLst/>
            <a:ahLst/>
            <a:cxnLst/>
            <a:rect l="l" t="t" r="r" b="b"/>
            <a:pathLst>
              <a:path w="2266950" h="914400">
                <a:moveTo>
                  <a:pt x="76197" y="0"/>
                </a:moveTo>
                <a:lnTo>
                  <a:pt x="2190753" y="0"/>
                </a:lnTo>
                <a:cubicBezTo>
                  <a:pt x="2232835" y="0"/>
                  <a:pt x="2266950" y="34115"/>
                  <a:pt x="2266950" y="76197"/>
                </a:cubicBezTo>
                <a:lnTo>
                  <a:pt x="2266950" y="838203"/>
                </a:lnTo>
                <a:cubicBezTo>
                  <a:pt x="2266950" y="880285"/>
                  <a:pt x="2232835" y="914400"/>
                  <a:pt x="2190753" y="914400"/>
                </a:cubicBezTo>
                <a:lnTo>
                  <a:pt x="76197" y="914400"/>
                </a:lnTo>
                <a:cubicBezTo>
                  <a:pt x="34115" y="914400"/>
                  <a:pt x="0" y="880285"/>
                  <a:pt x="0" y="838203"/>
                </a:cubicBezTo>
                <a:lnTo>
                  <a:pt x="0" y="76197"/>
                </a:lnTo>
                <a:cubicBezTo>
                  <a:pt x="0" y="34143"/>
                  <a:pt x="34143" y="0"/>
                  <a:pt x="76197" y="0"/>
                </a:cubicBezTo>
                <a:close/>
              </a:path>
            </a:pathLst>
          </a:custGeom>
          <a:solidFill>
            <a:srgbClr val="1A1D21">
              <a:alpha val="50196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17" name="Shape 15"/>
          <p:cNvSpPr/>
          <p:nvPr/>
        </p:nvSpPr>
        <p:spPr>
          <a:xfrm>
            <a:off x="714375" y="3209925"/>
            <a:ext cx="152400" cy="152400"/>
          </a:xfrm>
          <a:custGeom>
            <a:avLst/>
            <a:gdLst/>
            <a:ahLst/>
            <a:cxnLst/>
            <a:rect l="l" t="t" r="r" b="b"/>
            <a:pathLst>
              <a:path w="152400" h="152400">
                <a:moveTo>
                  <a:pt x="35719" y="16669"/>
                </a:moveTo>
                <a:cubicBezTo>
                  <a:pt x="35719" y="7471"/>
                  <a:pt x="43190" y="0"/>
                  <a:pt x="52388" y="0"/>
                </a:cubicBezTo>
                <a:lnTo>
                  <a:pt x="59531" y="0"/>
                </a:lnTo>
                <a:cubicBezTo>
                  <a:pt x="64800" y="0"/>
                  <a:pt x="69056" y="4256"/>
                  <a:pt x="69056" y="9525"/>
                </a:cubicBezTo>
                <a:lnTo>
                  <a:pt x="69056" y="142875"/>
                </a:lnTo>
                <a:cubicBezTo>
                  <a:pt x="69056" y="148144"/>
                  <a:pt x="64800" y="152400"/>
                  <a:pt x="59531" y="152400"/>
                </a:cubicBezTo>
                <a:lnTo>
                  <a:pt x="50006" y="152400"/>
                </a:lnTo>
                <a:cubicBezTo>
                  <a:pt x="41136" y="152400"/>
                  <a:pt x="33665" y="146328"/>
                  <a:pt x="31552" y="138113"/>
                </a:cubicBezTo>
                <a:cubicBezTo>
                  <a:pt x="31343" y="138113"/>
                  <a:pt x="31165" y="138113"/>
                  <a:pt x="30956" y="138113"/>
                </a:cubicBezTo>
                <a:cubicBezTo>
                  <a:pt x="17800" y="138113"/>
                  <a:pt x="7144" y="127456"/>
                  <a:pt x="7144" y="114300"/>
                </a:cubicBezTo>
                <a:cubicBezTo>
                  <a:pt x="7144" y="108942"/>
                  <a:pt x="8930" y="104001"/>
                  <a:pt x="11906" y="100013"/>
                </a:cubicBezTo>
                <a:cubicBezTo>
                  <a:pt x="6132" y="95667"/>
                  <a:pt x="2381" y="88761"/>
                  <a:pt x="2381" y="80962"/>
                </a:cubicBezTo>
                <a:cubicBezTo>
                  <a:pt x="2381" y="71765"/>
                  <a:pt x="7620" y="63758"/>
                  <a:pt x="15240" y="59799"/>
                </a:cubicBezTo>
                <a:cubicBezTo>
                  <a:pt x="13127" y="56227"/>
                  <a:pt x="11906" y="52060"/>
                  <a:pt x="11906" y="47625"/>
                </a:cubicBezTo>
                <a:cubicBezTo>
                  <a:pt x="11906" y="34469"/>
                  <a:pt x="22562" y="23813"/>
                  <a:pt x="35719" y="23813"/>
                </a:cubicBezTo>
                <a:lnTo>
                  <a:pt x="35719" y="16669"/>
                </a:lnTo>
                <a:close/>
                <a:moveTo>
                  <a:pt x="116681" y="16669"/>
                </a:moveTo>
                <a:lnTo>
                  <a:pt x="116681" y="23813"/>
                </a:lnTo>
                <a:cubicBezTo>
                  <a:pt x="129838" y="23813"/>
                  <a:pt x="140494" y="34469"/>
                  <a:pt x="140494" y="47625"/>
                </a:cubicBezTo>
                <a:cubicBezTo>
                  <a:pt x="140494" y="52090"/>
                  <a:pt x="139273" y="56257"/>
                  <a:pt x="137160" y="59799"/>
                </a:cubicBezTo>
                <a:cubicBezTo>
                  <a:pt x="144810" y="63758"/>
                  <a:pt x="150019" y="71735"/>
                  <a:pt x="150019" y="80962"/>
                </a:cubicBezTo>
                <a:cubicBezTo>
                  <a:pt x="150019" y="88761"/>
                  <a:pt x="146268" y="95667"/>
                  <a:pt x="140494" y="100013"/>
                </a:cubicBezTo>
                <a:cubicBezTo>
                  <a:pt x="143470" y="104001"/>
                  <a:pt x="145256" y="108942"/>
                  <a:pt x="145256" y="114300"/>
                </a:cubicBezTo>
                <a:cubicBezTo>
                  <a:pt x="145256" y="127456"/>
                  <a:pt x="134600" y="138113"/>
                  <a:pt x="121444" y="138113"/>
                </a:cubicBezTo>
                <a:cubicBezTo>
                  <a:pt x="121235" y="138113"/>
                  <a:pt x="121057" y="138113"/>
                  <a:pt x="120848" y="138113"/>
                </a:cubicBezTo>
                <a:cubicBezTo>
                  <a:pt x="118735" y="146328"/>
                  <a:pt x="111264" y="152400"/>
                  <a:pt x="102394" y="152400"/>
                </a:cubicBezTo>
                <a:lnTo>
                  <a:pt x="92869" y="152400"/>
                </a:lnTo>
                <a:cubicBezTo>
                  <a:pt x="87600" y="152400"/>
                  <a:pt x="83344" y="148144"/>
                  <a:pt x="83344" y="142875"/>
                </a:cubicBezTo>
                <a:lnTo>
                  <a:pt x="83344" y="9525"/>
                </a:lnTo>
                <a:cubicBezTo>
                  <a:pt x="83344" y="4256"/>
                  <a:pt x="87600" y="0"/>
                  <a:pt x="92869" y="0"/>
                </a:cubicBezTo>
                <a:lnTo>
                  <a:pt x="100013" y="0"/>
                </a:lnTo>
                <a:cubicBezTo>
                  <a:pt x="109210" y="0"/>
                  <a:pt x="116681" y="7471"/>
                  <a:pt x="116681" y="16669"/>
                </a:cubicBezTo>
                <a:close/>
              </a:path>
            </a:pathLst>
          </a:custGeom>
          <a:solidFill>
            <a:srgbClr val="00D2BE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18" name="Text 16"/>
          <p:cNvSpPr/>
          <p:nvPr/>
        </p:nvSpPr>
        <p:spPr>
          <a:xfrm>
            <a:off x="962025" y="3171825"/>
            <a:ext cx="6858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b="1" dirty="0">
                <a:solidFill>
                  <a:srgbClr val="E0E2E5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智能化高</a:t>
            </a:r>
            <a:endParaRPr lang="en-US" sz="1600" dirty="0"/>
          </a:p>
        </p:txBody>
      </p:sp>
      <p:sp>
        <p:nvSpPr>
          <p:cNvPr id="19" name="Text 17"/>
          <p:cNvSpPr/>
          <p:nvPr/>
        </p:nvSpPr>
        <p:spPr>
          <a:xfrm>
            <a:off x="695325" y="3438525"/>
            <a:ext cx="2114550" cy="4191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1200" dirty="0">
                <a:solidFill>
                  <a:srgbClr val="E0E2E5">
                    <a:alpha val="7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自动校准、智能检测，降低操作门槛</a:t>
            </a:r>
            <a:endParaRPr lang="en-US" sz="1600" dirty="0"/>
          </a:p>
        </p:txBody>
      </p:sp>
      <p:sp>
        <p:nvSpPr>
          <p:cNvPr id="20" name="Shape 18"/>
          <p:cNvSpPr/>
          <p:nvPr/>
        </p:nvSpPr>
        <p:spPr>
          <a:xfrm>
            <a:off x="2958405" y="3057525"/>
            <a:ext cx="2266950" cy="914400"/>
          </a:xfrm>
          <a:custGeom>
            <a:avLst/>
            <a:gdLst/>
            <a:ahLst/>
            <a:cxnLst/>
            <a:rect l="l" t="t" r="r" b="b"/>
            <a:pathLst>
              <a:path w="2266950" h="914400">
                <a:moveTo>
                  <a:pt x="76197" y="0"/>
                </a:moveTo>
                <a:lnTo>
                  <a:pt x="2190753" y="0"/>
                </a:lnTo>
                <a:cubicBezTo>
                  <a:pt x="2232835" y="0"/>
                  <a:pt x="2266950" y="34115"/>
                  <a:pt x="2266950" y="76197"/>
                </a:cubicBezTo>
                <a:lnTo>
                  <a:pt x="2266950" y="838203"/>
                </a:lnTo>
                <a:cubicBezTo>
                  <a:pt x="2266950" y="880285"/>
                  <a:pt x="2232835" y="914400"/>
                  <a:pt x="2190753" y="914400"/>
                </a:cubicBezTo>
                <a:lnTo>
                  <a:pt x="76197" y="914400"/>
                </a:lnTo>
                <a:cubicBezTo>
                  <a:pt x="34115" y="914400"/>
                  <a:pt x="0" y="880285"/>
                  <a:pt x="0" y="838203"/>
                </a:cubicBezTo>
                <a:lnTo>
                  <a:pt x="0" y="76197"/>
                </a:lnTo>
                <a:cubicBezTo>
                  <a:pt x="0" y="34143"/>
                  <a:pt x="34143" y="0"/>
                  <a:pt x="76197" y="0"/>
                </a:cubicBezTo>
                <a:close/>
              </a:path>
            </a:pathLst>
          </a:custGeom>
          <a:solidFill>
            <a:srgbClr val="1A1D21">
              <a:alpha val="50196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21" name="Shape 19"/>
          <p:cNvSpPr/>
          <p:nvPr/>
        </p:nvSpPr>
        <p:spPr>
          <a:xfrm>
            <a:off x="3091755" y="3209925"/>
            <a:ext cx="152400" cy="152400"/>
          </a:xfrm>
          <a:custGeom>
            <a:avLst/>
            <a:gdLst/>
            <a:ahLst/>
            <a:cxnLst/>
            <a:rect l="l" t="t" r="r" b="b"/>
            <a:pathLst>
              <a:path w="152400" h="152400">
                <a:moveTo>
                  <a:pt x="118616" y="3631"/>
                </a:moveTo>
                <a:lnTo>
                  <a:pt x="92363" y="29885"/>
                </a:lnTo>
                <a:lnTo>
                  <a:pt x="122515" y="60037"/>
                </a:lnTo>
                <a:lnTo>
                  <a:pt x="148769" y="33784"/>
                </a:lnTo>
                <a:cubicBezTo>
                  <a:pt x="151090" y="31432"/>
                  <a:pt x="152400" y="28277"/>
                  <a:pt x="152400" y="25003"/>
                </a:cubicBezTo>
                <a:cubicBezTo>
                  <a:pt x="152400" y="21729"/>
                  <a:pt x="151090" y="18574"/>
                  <a:pt x="148769" y="16222"/>
                </a:cubicBezTo>
                <a:lnTo>
                  <a:pt x="136178" y="3631"/>
                </a:lnTo>
                <a:cubicBezTo>
                  <a:pt x="133826" y="1310"/>
                  <a:pt x="130671" y="0"/>
                  <a:pt x="127397" y="0"/>
                </a:cubicBezTo>
                <a:cubicBezTo>
                  <a:pt x="124123" y="0"/>
                  <a:pt x="120967" y="1310"/>
                  <a:pt x="118616" y="3631"/>
                </a:cubicBezTo>
                <a:close/>
                <a:moveTo>
                  <a:pt x="82272" y="39975"/>
                </a:moveTo>
                <a:lnTo>
                  <a:pt x="3631" y="118616"/>
                </a:lnTo>
                <a:cubicBezTo>
                  <a:pt x="1310" y="120967"/>
                  <a:pt x="0" y="124123"/>
                  <a:pt x="0" y="127397"/>
                </a:cubicBezTo>
                <a:cubicBezTo>
                  <a:pt x="0" y="130671"/>
                  <a:pt x="1310" y="133826"/>
                  <a:pt x="3631" y="136178"/>
                </a:cubicBezTo>
                <a:lnTo>
                  <a:pt x="16222" y="148769"/>
                </a:lnTo>
                <a:cubicBezTo>
                  <a:pt x="18574" y="151090"/>
                  <a:pt x="21729" y="152400"/>
                  <a:pt x="25003" y="152400"/>
                </a:cubicBezTo>
                <a:cubicBezTo>
                  <a:pt x="28277" y="152400"/>
                  <a:pt x="31432" y="151090"/>
                  <a:pt x="33784" y="148769"/>
                </a:cubicBezTo>
                <a:lnTo>
                  <a:pt x="112425" y="70128"/>
                </a:lnTo>
                <a:lnTo>
                  <a:pt x="82272" y="39975"/>
                </a:lnTo>
                <a:close/>
              </a:path>
            </a:pathLst>
          </a:custGeom>
          <a:solidFill>
            <a:srgbClr val="00D2BE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22" name="Text 20"/>
          <p:cNvSpPr/>
          <p:nvPr/>
        </p:nvSpPr>
        <p:spPr>
          <a:xfrm>
            <a:off x="3339405" y="3171825"/>
            <a:ext cx="6858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b="1" dirty="0">
                <a:solidFill>
                  <a:srgbClr val="E0E2E5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创意首选</a:t>
            </a:r>
            <a:endParaRPr lang="en-US" sz="1600" dirty="0"/>
          </a:p>
        </p:txBody>
      </p:sp>
      <p:sp>
        <p:nvSpPr>
          <p:cNvPr id="23" name="Text 21"/>
          <p:cNvSpPr/>
          <p:nvPr/>
        </p:nvSpPr>
        <p:spPr>
          <a:xfrm>
            <a:off x="3072705" y="3438525"/>
            <a:ext cx="2114550" cy="4191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zh-CN" altLang="en-US" sz="1200" dirty="0">
                <a:solidFill>
                  <a:srgbClr val="E0E2E5">
                    <a:alpha val="7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拓竹平台生态好；</a:t>
            </a:r>
            <a:r>
              <a:rPr lang="en-US" sz="1200" dirty="0">
                <a:solidFill>
                  <a:srgbClr val="E0E2E5">
                    <a:alpha val="7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适合创意作品与复杂模型制作</a:t>
            </a:r>
            <a:endParaRPr lang="en-US" sz="1600" dirty="0"/>
          </a:p>
        </p:txBody>
      </p:sp>
      <p:sp>
        <p:nvSpPr>
          <p:cNvPr id="24" name="Shape 22"/>
          <p:cNvSpPr/>
          <p:nvPr/>
        </p:nvSpPr>
        <p:spPr>
          <a:xfrm>
            <a:off x="385763" y="4329114"/>
            <a:ext cx="4948237" cy="2433996"/>
          </a:xfrm>
          <a:custGeom>
            <a:avLst/>
            <a:gdLst/>
            <a:ahLst/>
            <a:cxnLst/>
            <a:rect l="l" t="t" r="r" b="b"/>
            <a:pathLst>
              <a:path w="5029200" h="2505075">
                <a:moveTo>
                  <a:pt x="114307" y="0"/>
                </a:moveTo>
                <a:lnTo>
                  <a:pt x="4914893" y="0"/>
                </a:lnTo>
                <a:cubicBezTo>
                  <a:pt x="4977981" y="0"/>
                  <a:pt x="5029200" y="51219"/>
                  <a:pt x="5029200" y="114307"/>
                </a:cubicBezTo>
                <a:lnTo>
                  <a:pt x="5029200" y="2390768"/>
                </a:lnTo>
                <a:cubicBezTo>
                  <a:pt x="5029200" y="2453856"/>
                  <a:pt x="4977981" y="2505075"/>
                  <a:pt x="4914893" y="2505075"/>
                </a:cubicBezTo>
                <a:lnTo>
                  <a:pt x="114307" y="2505075"/>
                </a:lnTo>
                <a:cubicBezTo>
                  <a:pt x="51219" y="2505075"/>
                  <a:pt x="0" y="2453856"/>
                  <a:pt x="0" y="2390768"/>
                </a:cubicBezTo>
                <a:lnTo>
                  <a:pt x="0" y="114307"/>
                </a:lnTo>
                <a:cubicBezTo>
                  <a:pt x="0" y="51219"/>
                  <a:pt x="51219" y="0"/>
                  <a:pt x="114307" y="0"/>
                </a:cubicBezTo>
                <a:close/>
              </a:path>
            </a:pathLst>
          </a:custGeom>
          <a:solidFill>
            <a:srgbClr val="2D3136">
              <a:alpha val="50196"/>
            </a:srgbClr>
          </a:solidFill>
          <a:ln w="12700">
            <a:solidFill>
              <a:srgbClr val="00D2BE">
                <a:alpha val="30196"/>
              </a:srgbClr>
            </a:solidFill>
            <a:prstDash val="soli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5" name="Shape 23"/>
          <p:cNvSpPr/>
          <p:nvPr/>
        </p:nvSpPr>
        <p:spPr>
          <a:xfrm>
            <a:off x="595313" y="4562475"/>
            <a:ext cx="257175" cy="228600"/>
          </a:xfrm>
          <a:custGeom>
            <a:avLst/>
            <a:gdLst/>
            <a:ahLst/>
            <a:cxnLst/>
            <a:rect l="l" t="t" r="r" b="b"/>
            <a:pathLst>
              <a:path w="257175" h="228600">
                <a:moveTo>
                  <a:pt x="138187" y="-8439"/>
                </a:moveTo>
                <a:cubicBezTo>
                  <a:pt x="136356" y="-12010"/>
                  <a:pt x="132651" y="-14287"/>
                  <a:pt x="128632" y="-14287"/>
                </a:cubicBezTo>
                <a:cubicBezTo>
                  <a:pt x="124614" y="-14287"/>
                  <a:pt x="120908" y="-12010"/>
                  <a:pt x="119077" y="-8439"/>
                </a:cubicBezTo>
                <a:lnTo>
                  <a:pt x="86216" y="55944"/>
                </a:lnTo>
                <a:lnTo>
                  <a:pt x="14823" y="67285"/>
                </a:lnTo>
                <a:cubicBezTo>
                  <a:pt x="10850" y="67910"/>
                  <a:pt x="7546" y="70723"/>
                  <a:pt x="6295" y="74563"/>
                </a:cubicBezTo>
                <a:cubicBezTo>
                  <a:pt x="5045" y="78403"/>
                  <a:pt x="6072" y="82600"/>
                  <a:pt x="8885" y="85457"/>
                </a:cubicBezTo>
                <a:lnTo>
                  <a:pt x="59963" y="136580"/>
                </a:lnTo>
                <a:lnTo>
                  <a:pt x="48711" y="207972"/>
                </a:lnTo>
                <a:cubicBezTo>
                  <a:pt x="48086" y="211946"/>
                  <a:pt x="49738" y="215964"/>
                  <a:pt x="52998" y="218331"/>
                </a:cubicBezTo>
                <a:cubicBezTo>
                  <a:pt x="56257" y="220697"/>
                  <a:pt x="60543" y="221054"/>
                  <a:pt x="64160" y="219224"/>
                </a:cubicBezTo>
                <a:lnTo>
                  <a:pt x="128632" y="186452"/>
                </a:lnTo>
                <a:lnTo>
                  <a:pt x="193060" y="219224"/>
                </a:lnTo>
                <a:cubicBezTo>
                  <a:pt x="196632" y="221054"/>
                  <a:pt x="200963" y="220697"/>
                  <a:pt x="204222" y="218331"/>
                </a:cubicBezTo>
                <a:cubicBezTo>
                  <a:pt x="207481" y="215964"/>
                  <a:pt x="209133" y="211991"/>
                  <a:pt x="208508" y="207972"/>
                </a:cubicBezTo>
                <a:lnTo>
                  <a:pt x="197212" y="136580"/>
                </a:lnTo>
                <a:lnTo>
                  <a:pt x="248290" y="85457"/>
                </a:lnTo>
                <a:cubicBezTo>
                  <a:pt x="251147" y="82600"/>
                  <a:pt x="252130" y="78403"/>
                  <a:pt x="250880" y="74563"/>
                </a:cubicBezTo>
                <a:cubicBezTo>
                  <a:pt x="249629" y="70723"/>
                  <a:pt x="246370" y="67910"/>
                  <a:pt x="242352" y="67285"/>
                </a:cubicBezTo>
                <a:lnTo>
                  <a:pt x="171004" y="55944"/>
                </a:lnTo>
                <a:lnTo>
                  <a:pt x="138187" y="-8439"/>
                </a:lnTo>
                <a:close/>
              </a:path>
            </a:pathLst>
          </a:custGeom>
          <a:solidFill>
            <a:srgbClr val="00D2BE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26" name="Text 24"/>
          <p:cNvSpPr/>
          <p:nvPr/>
        </p:nvSpPr>
        <p:spPr>
          <a:xfrm>
            <a:off x="866775" y="4524375"/>
            <a:ext cx="4467225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1800" b="1" dirty="0">
                <a:solidFill>
                  <a:srgbClr val="00D2BE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核心优势</a:t>
            </a:r>
            <a:endParaRPr lang="en-US" sz="1600" dirty="0"/>
          </a:p>
        </p:txBody>
      </p:sp>
      <p:sp>
        <p:nvSpPr>
          <p:cNvPr id="27" name="Shape 25"/>
          <p:cNvSpPr/>
          <p:nvPr/>
        </p:nvSpPr>
        <p:spPr>
          <a:xfrm>
            <a:off x="581025" y="5019675"/>
            <a:ext cx="304800" cy="304800"/>
          </a:xfrm>
          <a:custGeom>
            <a:avLst/>
            <a:gdLst/>
            <a:ahLst/>
            <a:cxnLst/>
            <a:rect l="l" t="t" r="r" b="b"/>
            <a:pathLst>
              <a:path w="304800" h="304800">
                <a:moveTo>
                  <a:pt x="152400" y="0"/>
                </a:moveTo>
                <a:lnTo>
                  <a:pt x="152400" y="0"/>
                </a:lnTo>
                <a:cubicBezTo>
                  <a:pt x="236512" y="0"/>
                  <a:pt x="304800" y="68288"/>
                  <a:pt x="304800" y="152400"/>
                </a:cubicBezTo>
                <a:lnTo>
                  <a:pt x="304800" y="152400"/>
                </a:lnTo>
                <a:cubicBezTo>
                  <a:pt x="304800" y="236512"/>
                  <a:pt x="236512" y="304800"/>
                  <a:pt x="152400" y="304800"/>
                </a:cubicBezTo>
                <a:lnTo>
                  <a:pt x="152400" y="304800"/>
                </a:lnTo>
                <a:cubicBezTo>
                  <a:pt x="68288" y="304800"/>
                  <a:pt x="0" y="236512"/>
                  <a:pt x="0" y="152400"/>
                </a:cubicBezTo>
                <a:lnTo>
                  <a:pt x="0" y="152400"/>
                </a:lnTo>
                <a:cubicBezTo>
                  <a:pt x="0" y="68288"/>
                  <a:pt x="68288" y="0"/>
                  <a:pt x="152400" y="0"/>
                </a:cubicBezTo>
                <a:close/>
              </a:path>
            </a:pathLst>
          </a:custGeom>
          <a:solidFill>
            <a:srgbClr val="00D2BE">
              <a:alpha val="20000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28" name="Text 26"/>
          <p:cNvSpPr/>
          <p:nvPr/>
        </p:nvSpPr>
        <p:spPr>
          <a:xfrm>
            <a:off x="703362" y="5057775"/>
            <a:ext cx="13335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b="1" dirty="0">
                <a:solidFill>
                  <a:srgbClr val="00D2B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1</a:t>
            </a:r>
            <a:endParaRPr lang="en-US" sz="1600" dirty="0"/>
          </a:p>
        </p:txBody>
      </p:sp>
      <p:sp>
        <p:nvSpPr>
          <p:cNvPr id="29" name="Text 27"/>
          <p:cNvSpPr/>
          <p:nvPr/>
        </p:nvSpPr>
        <p:spPr>
          <a:xfrm>
            <a:off x="1000125" y="4981575"/>
            <a:ext cx="3819525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b="1" dirty="0">
                <a:solidFill>
                  <a:srgbClr val="E0E2E5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AMS 2 Pro 多色系统</a:t>
            </a:r>
            <a:endParaRPr lang="en-US" sz="1600" dirty="0"/>
          </a:p>
        </p:txBody>
      </p:sp>
      <p:sp>
        <p:nvSpPr>
          <p:cNvPr id="30" name="Text 28"/>
          <p:cNvSpPr/>
          <p:nvPr/>
        </p:nvSpPr>
        <p:spPr>
          <a:xfrm>
            <a:off x="1000125" y="5248275"/>
            <a:ext cx="3819525" cy="2095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1200" dirty="0">
                <a:solidFill>
                  <a:srgbClr val="E0E2E5">
                    <a:alpha val="7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支持4色自动换料，无需人工干预，实现真正的多彩打印</a:t>
            </a:r>
            <a:endParaRPr lang="en-US" sz="1600" dirty="0"/>
          </a:p>
        </p:txBody>
      </p:sp>
      <p:sp>
        <p:nvSpPr>
          <p:cNvPr id="31" name="Shape 29"/>
          <p:cNvSpPr/>
          <p:nvPr/>
        </p:nvSpPr>
        <p:spPr>
          <a:xfrm>
            <a:off x="581025" y="5610225"/>
            <a:ext cx="304800" cy="304800"/>
          </a:xfrm>
          <a:custGeom>
            <a:avLst/>
            <a:gdLst/>
            <a:ahLst/>
            <a:cxnLst/>
            <a:rect l="l" t="t" r="r" b="b"/>
            <a:pathLst>
              <a:path w="304800" h="304800">
                <a:moveTo>
                  <a:pt x="152400" y="0"/>
                </a:moveTo>
                <a:lnTo>
                  <a:pt x="152400" y="0"/>
                </a:lnTo>
                <a:cubicBezTo>
                  <a:pt x="236512" y="0"/>
                  <a:pt x="304800" y="68288"/>
                  <a:pt x="304800" y="152400"/>
                </a:cubicBezTo>
                <a:lnTo>
                  <a:pt x="304800" y="152400"/>
                </a:lnTo>
                <a:cubicBezTo>
                  <a:pt x="304800" y="236512"/>
                  <a:pt x="236512" y="304800"/>
                  <a:pt x="152400" y="304800"/>
                </a:cubicBezTo>
                <a:lnTo>
                  <a:pt x="152400" y="304800"/>
                </a:lnTo>
                <a:cubicBezTo>
                  <a:pt x="68288" y="304800"/>
                  <a:pt x="0" y="236512"/>
                  <a:pt x="0" y="152400"/>
                </a:cubicBezTo>
                <a:lnTo>
                  <a:pt x="0" y="152400"/>
                </a:lnTo>
                <a:cubicBezTo>
                  <a:pt x="0" y="68288"/>
                  <a:pt x="68288" y="0"/>
                  <a:pt x="152400" y="0"/>
                </a:cubicBezTo>
                <a:close/>
              </a:path>
            </a:pathLst>
          </a:custGeom>
          <a:solidFill>
            <a:srgbClr val="00D2BE">
              <a:alpha val="20000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32" name="Text 30"/>
          <p:cNvSpPr/>
          <p:nvPr/>
        </p:nvSpPr>
        <p:spPr>
          <a:xfrm>
            <a:off x="690563" y="5648325"/>
            <a:ext cx="161925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b="1" dirty="0">
                <a:solidFill>
                  <a:srgbClr val="00D2B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2</a:t>
            </a:r>
            <a:endParaRPr lang="en-US" sz="1600" dirty="0"/>
          </a:p>
        </p:txBody>
      </p:sp>
      <p:sp>
        <p:nvSpPr>
          <p:cNvPr id="33" name="Text 31"/>
          <p:cNvSpPr/>
          <p:nvPr/>
        </p:nvSpPr>
        <p:spPr>
          <a:xfrm>
            <a:off x="1000125" y="5572125"/>
            <a:ext cx="28194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b="1" dirty="0">
                <a:solidFill>
                  <a:srgbClr val="E0E2E5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全自动校准系统</a:t>
            </a:r>
            <a:endParaRPr lang="en-US" sz="1600" dirty="0"/>
          </a:p>
        </p:txBody>
      </p:sp>
      <p:sp>
        <p:nvSpPr>
          <p:cNvPr id="34" name="Text 32"/>
          <p:cNvSpPr/>
          <p:nvPr/>
        </p:nvSpPr>
        <p:spPr>
          <a:xfrm>
            <a:off x="1000125" y="5838825"/>
            <a:ext cx="2819400" cy="2095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1200" dirty="0">
                <a:solidFill>
                  <a:srgbClr val="E0E2E5">
                    <a:alpha val="7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一键自动调平，告别繁琐的手动调平过程</a:t>
            </a:r>
            <a:endParaRPr lang="en-US" sz="1600" dirty="0"/>
          </a:p>
        </p:txBody>
      </p:sp>
      <p:sp>
        <p:nvSpPr>
          <p:cNvPr id="35" name="Shape 33"/>
          <p:cNvSpPr/>
          <p:nvPr/>
        </p:nvSpPr>
        <p:spPr>
          <a:xfrm>
            <a:off x="581025" y="6200775"/>
            <a:ext cx="304800" cy="304800"/>
          </a:xfrm>
          <a:custGeom>
            <a:avLst/>
            <a:gdLst/>
            <a:ahLst/>
            <a:cxnLst/>
            <a:rect l="l" t="t" r="r" b="b"/>
            <a:pathLst>
              <a:path w="304800" h="304800">
                <a:moveTo>
                  <a:pt x="152400" y="0"/>
                </a:moveTo>
                <a:lnTo>
                  <a:pt x="152400" y="0"/>
                </a:lnTo>
                <a:cubicBezTo>
                  <a:pt x="236512" y="0"/>
                  <a:pt x="304800" y="68288"/>
                  <a:pt x="304800" y="152400"/>
                </a:cubicBezTo>
                <a:lnTo>
                  <a:pt x="304800" y="152400"/>
                </a:lnTo>
                <a:cubicBezTo>
                  <a:pt x="304800" y="236512"/>
                  <a:pt x="236512" y="304800"/>
                  <a:pt x="152400" y="304800"/>
                </a:cubicBezTo>
                <a:lnTo>
                  <a:pt x="152400" y="304800"/>
                </a:lnTo>
                <a:cubicBezTo>
                  <a:pt x="68288" y="304800"/>
                  <a:pt x="0" y="236512"/>
                  <a:pt x="0" y="152400"/>
                </a:cubicBezTo>
                <a:lnTo>
                  <a:pt x="0" y="152400"/>
                </a:lnTo>
                <a:cubicBezTo>
                  <a:pt x="0" y="68288"/>
                  <a:pt x="68288" y="0"/>
                  <a:pt x="152400" y="0"/>
                </a:cubicBezTo>
                <a:close/>
              </a:path>
            </a:pathLst>
          </a:custGeom>
          <a:solidFill>
            <a:srgbClr val="00D2BE">
              <a:alpha val="20000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36" name="Text 34"/>
          <p:cNvSpPr/>
          <p:nvPr/>
        </p:nvSpPr>
        <p:spPr>
          <a:xfrm>
            <a:off x="688479" y="6238875"/>
            <a:ext cx="161925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b="1" dirty="0">
                <a:solidFill>
                  <a:srgbClr val="00D2B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3</a:t>
            </a:r>
            <a:endParaRPr lang="en-US" sz="1600" dirty="0"/>
          </a:p>
        </p:txBody>
      </p:sp>
      <p:sp>
        <p:nvSpPr>
          <p:cNvPr id="37" name="Text 35"/>
          <p:cNvSpPr/>
          <p:nvPr/>
        </p:nvSpPr>
        <p:spPr>
          <a:xfrm>
            <a:off x="1000125" y="6162675"/>
            <a:ext cx="260985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b="1" dirty="0">
                <a:solidFill>
                  <a:srgbClr val="E0E2E5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高速打印能力</a:t>
            </a:r>
            <a:endParaRPr lang="en-US" sz="1600" dirty="0"/>
          </a:p>
        </p:txBody>
      </p:sp>
      <p:sp>
        <p:nvSpPr>
          <p:cNvPr id="38" name="Text 36"/>
          <p:cNvSpPr/>
          <p:nvPr/>
        </p:nvSpPr>
        <p:spPr>
          <a:xfrm>
            <a:off x="1000125" y="6429375"/>
            <a:ext cx="2609850" cy="2095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1200" dirty="0">
                <a:solidFill>
                  <a:srgbClr val="E0E2E5">
                    <a:alpha val="7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最高打印速度可达传统打印机的3-5倍</a:t>
            </a:r>
            <a:endParaRPr lang="en-US" sz="1600" dirty="0"/>
          </a:p>
        </p:txBody>
      </p:sp>
      <p:sp>
        <p:nvSpPr>
          <p:cNvPr id="39" name="Shape 37"/>
          <p:cNvSpPr/>
          <p:nvPr/>
        </p:nvSpPr>
        <p:spPr>
          <a:xfrm>
            <a:off x="5655022" y="1376363"/>
            <a:ext cx="6153150" cy="2181225"/>
          </a:xfrm>
          <a:custGeom>
            <a:avLst/>
            <a:gdLst/>
            <a:ahLst/>
            <a:cxnLst/>
            <a:rect l="l" t="t" r="r" b="b"/>
            <a:pathLst>
              <a:path w="6153150" h="2181225">
                <a:moveTo>
                  <a:pt x="114296" y="0"/>
                </a:moveTo>
                <a:lnTo>
                  <a:pt x="6038854" y="0"/>
                </a:lnTo>
                <a:cubicBezTo>
                  <a:pt x="6101978" y="0"/>
                  <a:pt x="6153150" y="51172"/>
                  <a:pt x="6153150" y="114296"/>
                </a:cubicBezTo>
                <a:lnTo>
                  <a:pt x="6153150" y="2066929"/>
                </a:lnTo>
                <a:cubicBezTo>
                  <a:pt x="6153150" y="2130053"/>
                  <a:pt x="6101978" y="2181225"/>
                  <a:pt x="6038854" y="2181225"/>
                </a:cubicBezTo>
                <a:lnTo>
                  <a:pt x="114296" y="2181225"/>
                </a:lnTo>
                <a:cubicBezTo>
                  <a:pt x="51172" y="2181225"/>
                  <a:pt x="0" y="2130053"/>
                  <a:pt x="0" y="2066929"/>
                </a:cubicBezTo>
                <a:lnTo>
                  <a:pt x="0" y="114296"/>
                </a:lnTo>
                <a:cubicBezTo>
                  <a:pt x="0" y="51214"/>
                  <a:pt x="51214" y="0"/>
                  <a:pt x="114296" y="0"/>
                </a:cubicBezTo>
                <a:close/>
              </a:path>
            </a:pathLst>
          </a:custGeom>
          <a:solidFill>
            <a:srgbClr val="2D3136">
              <a:alpha val="50196"/>
            </a:srgbClr>
          </a:solidFill>
          <a:ln w="12700">
            <a:solidFill>
              <a:srgbClr val="4A6D8C">
                <a:alpha val="30196"/>
              </a:srgbClr>
            </a:solidFill>
            <a:prstDash val="solid"/>
          </a:ln>
        </p:spPr>
        <p:txBody>
          <a:bodyPr/>
          <a:lstStyle/>
          <a:p>
            <a:endParaRPr lang="zh-CN" altLang="en-US"/>
          </a:p>
        </p:txBody>
      </p:sp>
      <p:pic>
        <p:nvPicPr>
          <p:cNvPr id="40" name="Image 0" descr="https://kimi-web-img.moonshot.cn/img/store.bblcdn.com/8e365867d07d8e523f1da181c04b8d002734e166.jp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968555" y="1533525"/>
            <a:ext cx="1524000" cy="1524000"/>
          </a:xfrm>
          <a:prstGeom prst="roundRect">
            <a:avLst>
              <a:gd name="adj" fmla="val 0"/>
            </a:avLst>
          </a:prstGeom>
        </p:spPr>
      </p:pic>
      <p:sp>
        <p:nvSpPr>
          <p:cNvPr id="41" name="Text 38"/>
          <p:cNvSpPr/>
          <p:nvPr/>
        </p:nvSpPr>
        <p:spPr>
          <a:xfrm>
            <a:off x="7731472" y="3171825"/>
            <a:ext cx="200025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200" dirty="0">
                <a:solidFill>
                  <a:srgbClr val="E0E2E5">
                    <a:alpha val="6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拓竹 H2D + AMS 2 Pro 系统</a:t>
            </a:r>
            <a:endParaRPr lang="en-US" sz="1600" dirty="0"/>
          </a:p>
        </p:txBody>
      </p:sp>
      <p:sp>
        <p:nvSpPr>
          <p:cNvPr id="42" name="Shape 39"/>
          <p:cNvSpPr/>
          <p:nvPr/>
        </p:nvSpPr>
        <p:spPr>
          <a:xfrm>
            <a:off x="5655022" y="3719512"/>
            <a:ext cx="6153150" cy="2752725"/>
          </a:xfrm>
          <a:custGeom>
            <a:avLst/>
            <a:gdLst/>
            <a:ahLst/>
            <a:cxnLst/>
            <a:rect l="l" t="t" r="r" b="b"/>
            <a:pathLst>
              <a:path w="6153150" h="2752725">
                <a:moveTo>
                  <a:pt x="114293" y="0"/>
                </a:moveTo>
                <a:lnTo>
                  <a:pt x="6038857" y="0"/>
                </a:lnTo>
                <a:cubicBezTo>
                  <a:pt x="6101937" y="0"/>
                  <a:pt x="6153150" y="51213"/>
                  <a:pt x="6153150" y="114293"/>
                </a:cubicBezTo>
                <a:lnTo>
                  <a:pt x="6153150" y="2638432"/>
                </a:lnTo>
                <a:cubicBezTo>
                  <a:pt x="6153150" y="2701512"/>
                  <a:pt x="6101937" y="2752725"/>
                  <a:pt x="6038857" y="2752725"/>
                </a:cubicBezTo>
                <a:lnTo>
                  <a:pt x="114293" y="2752725"/>
                </a:lnTo>
                <a:cubicBezTo>
                  <a:pt x="51213" y="2752725"/>
                  <a:pt x="0" y="2701512"/>
                  <a:pt x="0" y="2638432"/>
                </a:cubicBezTo>
                <a:lnTo>
                  <a:pt x="0" y="114293"/>
                </a:lnTo>
                <a:cubicBezTo>
                  <a:pt x="0" y="51213"/>
                  <a:pt x="51213" y="0"/>
                  <a:pt x="114293" y="0"/>
                </a:cubicBezTo>
                <a:close/>
              </a:path>
            </a:pathLst>
          </a:custGeom>
          <a:gradFill flip="none" rotWithShape="1">
            <a:gsLst>
              <a:gs pos="0">
                <a:srgbClr val="00D2BE">
                  <a:alpha val="20000"/>
                </a:srgbClr>
              </a:gs>
              <a:gs pos="100000">
                <a:srgbClr val="4A6D8C">
                  <a:alpha val="20000"/>
                </a:srgbClr>
              </a:gs>
            </a:gsLst>
            <a:lin ang="2700000" scaled="1"/>
          </a:gradFill>
          <a:ln w="12700">
            <a:solidFill>
              <a:srgbClr val="00D2BE">
                <a:alpha val="40000"/>
              </a:srgbClr>
            </a:solidFill>
            <a:prstDash val="soli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3" name="Shape 40"/>
          <p:cNvSpPr/>
          <p:nvPr/>
        </p:nvSpPr>
        <p:spPr>
          <a:xfrm>
            <a:off x="5907435" y="4076700"/>
            <a:ext cx="171450" cy="228600"/>
          </a:xfrm>
          <a:custGeom>
            <a:avLst/>
            <a:gdLst/>
            <a:ahLst/>
            <a:cxnLst/>
            <a:rect l="l" t="t" r="r" b="b"/>
            <a:pathLst>
              <a:path w="171450" h="228600">
                <a:moveTo>
                  <a:pt x="111576" y="29825"/>
                </a:moveTo>
                <a:cubicBezTo>
                  <a:pt x="116220" y="23440"/>
                  <a:pt x="114791" y="14511"/>
                  <a:pt x="108406" y="9867"/>
                </a:cubicBezTo>
                <a:cubicBezTo>
                  <a:pt x="102022" y="5224"/>
                  <a:pt x="93092" y="6653"/>
                  <a:pt x="88449" y="13037"/>
                </a:cubicBezTo>
                <a:lnTo>
                  <a:pt x="41121" y="78090"/>
                </a:lnTo>
                <a:lnTo>
                  <a:pt x="24378" y="61347"/>
                </a:lnTo>
                <a:cubicBezTo>
                  <a:pt x="18797" y="55766"/>
                  <a:pt x="9733" y="55766"/>
                  <a:pt x="4152" y="61347"/>
                </a:cubicBezTo>
                <a:cubicBezTo>
                  <a:pt x="-1429" y="66928"/>
                  <a:pt x="-1429" y="75992"/>
                  <a:pt x="4152" y="81573"/>
                </a:cubicBezTo>
                <a:lnTo>
                  <a:pt x="32727" y="110148"/>
                </a:lnTo>
                <a:cubicBezTo>
                  <a:pt x="35674" y="113094"/>
                  <a:pt x="39782" y="114613"/>
                  <a:pt x="43934" y="114300"/>
                </a:cubicBezTo>
                <a:cubicBezTo>
                  <a:pt x="48086" y="113987"/>
                  <a:pt x="51926" y="111844"/>
                  <a:pt x="54382" y="108451"/>
                </a:cubicBezTo>
                <a:lnTo>
                  <a:pt x="111532" y="29870"/>
                </a:lnTo>
                <a:close/>
                <a:moveTo>
                  <a:pt x="168726" y="90547"/>
                </a:moveTo>
                <a:cubicBezTo>
                  <a:pt x="173370" y="84162"/>
                  <a:pt x="171941" y="75233"/>
                  <a:pt x="165556" y="70589"/>
                </a:cubicBezTo>
                <a:cubicBezTo>
                  <a:pt x="159172" y="65946"/>
                  <a:pt x="150242" y="67374"/>
                  <a:pt x="145599" y="73759"/>
                </a:cubicBezTo>
                <a:lnTo>
                  <a:pt x="69696" y="178103"/>
                </a:lnTo>
                <a:lnTo>
                  <a:pt x="38666" y="147072"/>
                </a:lnTo>
                <a:cubicBezTo>
                  <a:pt x="33084" y="141491"/>
                  <a:pt x="24021" y="141491"/>
                  <a:pt x="18440" y="147072"/>
                </a:cubicBezTo>
                <a:cubicBezTo>
                  <a:pt x="12859" y="152653"/>
                  <a:pt x="12859" y="161717"/>
                  <a:pt x="18440" y="167298"/>
                </a:cubicBezTo>
                <a:lnTo>
                  <a:pt x="61302" y="210160"/>
                </a:lnTo>
                <a:cubicBezTo>
                  <a:pt x="64249" y="213107"/>
                  <a:pt x="68357" y="214625"/>
                  <a:pt x="72509" y="214313"/>
                </a:cubicBezTo>
                <a:cubicBezTo>
                  <a:pt x="76661" y="214000"/>
                  <a:pt x="80501" y="211857"/>
                  <a:pt x="82957" y="208464"/>
                </a:cubicBezTo>
                <a:lnTo>
                  <a:pt x="168682" y="90592"/>
                </a:lnTo>
                <a:close/>
              </a:path>
            </a:pathLst>
          </a:custGeom>
          <a:solidFill>
            <a:srgbClr val="00D2BE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44" name="Text 41"/>
          <p:cNvSpPr/>
          <p:nvPr/>
        </p:nvSpPr>
        <p:spPr>
          <a:xfrm>
            <a:off x="6136035" y="4038600"/>
            <a:ext cx="5591175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1800" b="1" dirty="0">
                <a:solidFill>
                  <a:srgbClr val="E0E2E5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适合打印</a:t>
            </a:r>
            <a:endParaRPr lang="en-US" sz="1600" dirty="0"/>
          </a:p>
        </p:txBody>
      </p:sp>
      <p:sp>
        <p:nvSpPr>
          <p:cNvPr id="45" name="Shape 42"/>
          <p:cNvSpPr/>
          <p:nvPr/>
        </p:nvSpPr>
        <p:spPr>
          <a:xfrm>
            <a:off x="5850285" y="4495800"/>
            <a:ext cx="2819400" cy="457200"/>
          </a:xfrm>
          <a:custGeom>
            <a:avLst/>
            <a:gdLst/>
            <a:ahLst/>
            <a:cxnLst/>
            <a:rect l="l" t="t" r="r" b="b"/>
            <a:pathLst>
              <a:path w="2819400" h="457200">
                <a:moveTo>
                  <a:pt x="76202" y="0"/>
                </a:moveTo>
                <a:lnTo>
                  <a:pt x="2743198" y="0"/>
                </a:lnTo>
                <a:cubicBezTo>
                  <a:pt x="2785283" y="0"/>
                  <a:pt x="2819400" y="34117"/>
                  <a:pt x="2819400" y="76202"/>
                </a:cubicBezTo>
                <a:lnTo>
                  <a:pt x="2819400" y="380998"/>
                </a:lnTo>
                <a:cubicBezTo>
                  <a:pt x="2819400" y="423083"/>
                  <a:pt x="2785283" y="457200"/>
                  <a:pt x="2743198" y="457200"/>
                </a:cubicBezTo>
                <a:lnTo>
                  <a:pt x="76202" y="457200"/>
                </a:lnTo>
                <a:cubicBezTo>
                  <a:pt x="34145" y="457200"/>
                  <a:pt x="0" y="423055"/>
                  <a:pt x="0" y="380998"/>
                </a:cubicBezTo>
                <a:lnTo>
                  <a:pt x="0" y="76202"/>
                </a:lnTo>
                <a:cubicBezTo>
                  <a:pt x="0" y="34145"/>
                  <a:pt x="34145" y="0"/>
                  <a:pt x="76202" y="0"/>
                </a:cubicBezTo>
                <a:close/>
              </a:path>
            </a:pathLst>
          </a:custGeom>
          <a:solidFill>
            <a:srgbClr val="1A1D21">
              <a:alpha val="50196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46" name="Shape 43"/>
          <p:cNvSpPr/>
          <p:nvPr/>
        </p:nvSpPr>
        <p:spPr>
          <a:xfrm>
            <a:off x="5988397" y="4629150"/>
            <a:ext cx="190500" cy="190500"/>
          </a:xfrm>
          <a:custGeom>
            <a:avLst/>
            <a:gdLst/>
            <a:ahLst/>
            <a:cxnLst/>
            <a:rect l="l" t="t" r="r" b="b"/>
            <a:pathLst>
              <a:path w="190500" h="190500">
                <a:moveTo>
                  <a:pt x="190500" y="95250"/>
                </a:moveTo>
                <a:cubicBezTo>
                  <a:pt x="190500" y="95585"/>
                  <a:pt x="190500" y="95920"/>
                  <a:pt x="190500" y="96255"/>
                </a:cubicBezTo>
                <a:cubicBezTo>
                  <a:pt x="190351" y="109835"/>
                  <a:pt x="177998" y="119063"/>
                  <a:pt x="164418" y="119063"/>
                </a:cubicBezTo>
                <a:lnTo>
                  <a:pt x="127992" y="119063"/>
                </a:lnTo>
                <a:cubicBezTo>
                  <a:pt x="118132" y="119063"/>
                  <a:pt x="110133" y="127062"/>
                  <a:pt x="110133" y="136922"/>
                </a:cubicBezTo>
                <a:cubicBezTo>
                  <a:pt x="110133" y="138187"/>
                  <a:pt x="110282" y="139415"/>
                  <a:pt x="110505" y="140605"/>
                </a:cubicBezTo>
                <a:cubicBezTo>
                  <a:pt x="111286" y="144400"/>
                  <a:pt x="112923" y="148047"/>
                  <a:pt x="114523" y="151730"/>
                </a:cubicBezTo>
                <a:cubicBezTo>
                  <a:pt x="116793" y="156865"/>
                  <a:pt x="119025" y="161962"/>
                  <a:pt x="119025" y="167357"/>
                </a:cubicBezTo>
                <a:cubicBezTo>
                  <a:pt x="119025" y="179189"/>
                  <a:pt x="110989" y="189942"/>
                  <a:pt x="99157" y="190426"/>
                </a:cubicBezTo>
                <a:cubicBezTo>
                  <a:pt x="97854" y="190463"/>
                  <a:pt x="96552" y="190500"/>
                  <a:pt x="95213" y="190500"/>
                </a:cubicBezTo>
                <a:cubicBezTo>
                  <a:pt x="42602" y="190500"/>
                  <a:pt x="-37" y="147861"/>
                  <a:pt x="-37" y="95250"/>
                </a:cubicBezTo>
                <a:cubicBezTo>
                  <a:pt x="-37" y="42639"/>
                  <a:pt x="42639" y="0"/>
                  <a:pt x="95250" y="0"/>
                </a:cubicBezTo>
                <a:cubicBezTo>
                  <a:pt x="147861" y="0"/>
                  <a:pt x="190500" y="42639"/>
                  <a:pt x="190500" y="95250"/>
                </a:cubicBezTo>
                <a:close/>
                <a:moveTo>
                  <a:pt x="47625" y="107156"/>
                </a:moveTo>
                <a:cubicBezTo>
                  <a:pt x="47625" y="100585"/>
                  <a:pt x="42290" y="95250"/>
                  <a:pt x="35719" y="95250"/>
                </a:cubicBezTo>
                <a:cubicBezTo>
                  <a:pt x="29148" y="95250"/>
                  <a:pt x="23812" y="100585"/>
                  <a:pt x="23812" y="107156"/>
                </a:cubicBezTo>
                <a:cubicBezTo>
                  <a:pt x="23812" y="113727"/>
                  <a:pt x="29148" y="119063"/>
                  <a:pt x="35719" y="119063"/>
                </a:cubicBezTo>
                <a:cubicBezTo>
                  <a:pt x="42290" y="119063"/>
                  <a:pt x="47625" y="113727"/>
                  <a:pt x="47625" y="107156"/>
                </a:cubicBezTo>
                <a:close/>
                <a:moveTo>
                  <a:pt x="47625" y="71438"/>
                </a:moveTo>
                <a:cubicBezTo>
                  <a:pt x="54196" y="71438"/>
                  <a:pt x="59531" y="66102"/>
                  <a:pt x="59531" y="59531"/>
                </a:cubicBezTo>
                <a:cubicBezTo>
                  <a:pt x="59531" y="52960"/>
                  <a:pt x="54196" y="47625"/>
                  <a:pt x="47625" y="47625"/>
                </a:cubicBezTo>
                <a:cubicBezTo>
                  <a:pt x="41054" y="47625"/>
                  <a:pt x="35719" y="52960"/>
                  <a:pt x="35719" y="59531"/>
                </a:cubicBezTo>
                <a:cubicBezTo>
                  <a:pt x="35719" y="66102"/>
                  <a:pt x="41054" y="71438"/>
                  <a:pt x="47625" y="71438"/>
                </a:cubicBezTo>
                <a:close/>
                <a:moveTo>
                  <a:pt x="107156" y="35719"/>
                </a:moveTo>
                <a:cubicBezTo>
                  <a:pt x="107156" y="29148"/>
                  <a:pt x="101821" y="23812"/>
                  <a:pt x="95250" y="23812"/>
                </a:cubicBezTo>
                <a:cubicBezTo>
                  <a:pt x="88679" y="23812"/>
                  <a:pt x="83344" y="29148"/>
                  <a:pt x="83344" y="35719"/>
                </a:cubicBezTo>
                <a:cubicBezTo>
                  <a:pt x="83344" y="42290"/>
                  <a:pt x="88679" y="47625"/>
                  <a:pt x="95250" y="47625"/>
                </a:cubicBezTo>
                <a:cubicBezTo>
                  <a:pt x="101821" y="47625"/>
                  <a:pt x="107156" y="42290"/>
                  <a:pt x="107156" y="35719"/>
                </a:cubicBezTo>
                <a:close/>
                <a:moveTo>
                  <a:pt x="142875" y="71438"/>
                </a:moveTo>
                <a:cubicBezTo>
                  <a:pt x="149446" y="71438"/>
                  <a:pt x="154781" y="66102"/>
                  <a:pt x="154781" y="59531"/>
                </a:cubicBezTo>
                <a:cubicBezTo>
                  <a:pt x="154781" y="52960"/>
                  <a:pt x="149446" y="47625"/>
                  <a:pt x="142875" y="47625"/>
                </a:cubicBezTo>
                <a:cubicBezTo>
                  <a:pt x="136304" y="47625"/>
                  <a:pt x="130969" y="52960"/>
                  <a:pt x="130969" y="59531"/>
                </a:cubicBezTo>
                <a:cubicBezTo>
                  <a:pt x="130969" y="66102"/>
                  <a:pt x="136304" y="71438"/>
                  <a:pt x="142875" y="71438"/>
                </a:cubicBezTo>
                <a:close/>
              </a:path>
            </a:pathLst>
          </a:custGeom>
          <a:solidFill>
            <a:srgbClr val="00D2BE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47" name="Text 44"/>
          <p:cNvSpPr/>
          <p:nvPr/>
        </p:nvSpPr>
        <p:spPr>
          <a:xfrm>
            <a:off x="6317010" y="4610100"/>
            <a:ext cx="6858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dirty="0">
                <a:solidFill>
                  <a:srgbClr val="E0E2E5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多色模型</a:t>
            </a:r>
            <a:endParaRPr lang="en-US" sz="1600" dirty="0"/>
          </a:p>
        </p:txBody>
      </p:sp>
      <p:sp>
        <p:nvSpPr>
          <p:cNvPr id="48" name="Shape 45"/>
          <p:cNvSpPr/>
          <p:nvPr/>
        </p:nvSpPr>
        <p:spPr>
          <a:xfrm>
            <a:off x="8787705" y="4495800"/>
            <a:ext cx="2819400" cy="457200"/>
          </a:xfrm>
          <a:custGeom>
            <a:avLst/>
            <a:gdLst/>
            <a:ahLst/>
            <a:cxnLst/>
            <a:rect l="l" t="t" r="r" b="b"/>
            <a:pathLst>
              <a:path w="2819400" h="457200">
                <a:moveTo>
                  <a:pt x="76202" y="0"/>
                </a:moveTo>
                <a:lnTo>
                  <a:pt x="2743198" y="0"/>
                </a:lnTo>
                <a:cubicBezTo>
                  <a:pt x="2785283" y="0"/>
                  <a:pt x="2819400" y="34117"/>
                  <a:pt x="2819400" y="76202"/>
                </a:cubicBezTo>
                <a:lnTo>
                  <a:pt x="2819400" y="380998"/>
                </a:lnTo>
                <a:cubicBezTo>
                  <a:pt x="2819400" y="423083"/>
                  <a:pt x="2785283" y="457200"/>
                  <a:pt x="2743198" y="457200"/>
                </a:cubicBezTo>
                <a:lnTo>
                  <a:pt x="76202" y="457200"/>
                </a:lnTo>
                <a:cubicBezTo>
                  <a:pt x="34145" y="457200"/>
                  <a:pt x="0" y="423055"/>
                  <a:pt x="0" y="380998"/>
                </a:cubicBezTo>
                <a:lnTo>
                  <a:pt x="0" y="76202"/>
                </a:lnTo>
                <a:cubicBezTo>
                  <a:pt x="0" y="34145"/>
                  <a:pt x="34145" y="0"/>
                  <a:pt x="76202" y="0"/>
                </a:cubicBezTo>
                <a:close/>
              </a:path>
            </a:pathLst>
          </a:custGeom>
          <a:solidFill>
            <a:srgbClr val="1A1D21">
              <a:alpha val="50196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49" name="Shape 46"/>
          <p:cNvSpPr/>
          <p:nvPr/>
        </p:nvSpPr>
        <p:spPr>
          <a:xfrm>
            <a:off x="8949630" y="4629150"/>
            <a:ext cx="142875" cy="190500"/>
          </a:xfrm>
          <a:custGeom>
            <a:avLst/>
            <a:gdLst/>
            <a:ahLst/>
            <a:cxnLst/>
            <a:rect l="l" t="t" r="r" b="b"/>
            <a:pathLst>
              <a:path w="142875" h="190500">
                <a:moveTo>
                  <a:pt x="108979" y="142875"/>
                </a:moveTo>
                <a:cubicBezTo>
                  <a:pt x="111696" y="134578"/>
                  <a:pt x="117128" y="127062"/>
                  <a:pt x="123267" y="120588"/>
                </a:cubicBezTo>
                <a:cubicBezTo>
                  <a:pt x="135434" y="107789"/>
                  <a:pt x="142875" y="90488"/>
                  <a:pt x="142875" y="71438"/>
                </a:cubicBezTo>
                <a:cubicBezTo>
                  <a:pt x="142875" y="31998"/>
                  <a:pt x="110877" y="0"/>
                  <a:pt x="71437" y="0"/>
                </a:cubicBezTo>
                <a:cubicBezTo>
                  <a:pt x="31998" y="0"/>
                  <a:pt x="0" y="31998"/>
                  <a:pt x="0" y="71438"/>
                </a:cubicBezTo>
                <a:cubicBezTo>
                  <a:pt x="0" y="90488"/>
                  <a:pt x="7441" y="107789"/>
                  <a:pt x="19608" y="120588"/>
                </a:cubicBezTo>
                <a:cubicBezTo>
                  <a:pt x="25747" y="127062"/>
                  <a:pt x="31217" y="134578"/>
                  <a:pt x="33896" y="142875"/>
                </a:cubicBezTo>
                <a:lnTo>
                  <a:pt x="108942" y="142875"/>
                </a:lnTo>
                <a:close/>
                <a:moveTo>
                  <a:pt x="107156" y="160734"/>
                </a:moveTo>
                <a:lnTo>
                  <a:pt x="35719" y="160734"/>
                </a:lnTo>
                <a:lnTo>
                  <a:pt x="35719" y="166688"/>
                </a:lnTo>
                <a:cubicBezTo>
                  <a:pt x="35719" y="183133"/>
                  <a:pt x="49039" y="196453"/>
                  <a:pt x="65484" y="196453"/>
                </a:cubicBezTo>
                <a:lnTo>
                  <a:pt x="77391" y="196453"/>
                </a:lnTo>
                <a:cubicBezTo>
                  <a:pt x="93836" y="196453"/>
                  <a:pt x="107156" y="183133"/>
                  <a:pt x="107156" y="166688"/>
                </a:cubicBezTo>
                <a:lnTo>
                  <a:pt x="107156" y="160734"/>
                </a:lnTo>
                <a:close/>
                <a:moveTo>
                  <a:pt x="68461" y="41672"/>
                </a:moveTo>
                <a:cubicBezTo>
                  <a:pt x="53653" y="41672"/>
                  <a:pt x="41672" y="53653"/>
                  <a:pt x="41672" y="68461"/>
                </a:cubicBezTo>
                <a:cubicBezTo>
                  <a:pt x="41672" y="73409"/>
                  <a:pt x="37691" y="77391"/>
                  <a:pt x="32742" y="77391"/>
                </a:cubicBezTo>
                <a:cubicBezTo>
                  <a:pt x="27794" y="77391"/>
                  <a:pt x="23812" y="73409"/>
                  <a:pt x="23812" y="68461"/>
                </a:cubicBezTo>
                <a:cubicBezTo>
                  <a:pt x="23812" y="43793"/>
                  <a:pt x="43793" y="23812"/>
                  <a:pt x="68461" y="23812"/>
                </a:cubicBezTo>
                <a:cubicBezTo>
                  <a:pt x="73409" y="23812"/>
                  <a:pt x="77391" y="27794"/>
                  <a:pt x="77391" y="32742"/>
                </a:cubicBezTo>
                <a:cubicBezTo>
                  <a:pt x="77391" y="37691"/>
                  <a:pt x="73409" y="41672"/>
                  <a:pt x="68461" y="41672"/>
                </a:cubicBezTo>
                <a:close/>
              </a:path>
            </a:pathLst>
          </a:custGeom>
          <a:solidFill>
            <a:srgbClr val="00D2BE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50" name="Text 47"/>
          <p:cNvSpPr/>
          <p:nvPr/>
        </p:nvSpPr>
        <p:spPr>
          <a:xfrm>
            <a:off x="9254430" y="4610100"/>
            <a:ext cx="6858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dirty="0">
                <a:solidFill>
                  <a:srgbClr val="E0E2E5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创意作品</a:t>
            </a:r>
            <a:endParaRPr lang="en-US" sz="1600" dirty="0"/>
          </a:p>
        </p:txBody>
      </p:sp>
      <p:sp>
        <p:nvSpPr>
          <p:cNvPr id="51" name="Shape 48"/>
          <p:cNvSpPr/>
          <p:nvPr/>
        </p:nvSpPr>
        <p:spPr>
          <a:xfrm>
            <a:off x="5850285" y="5067300"/>
            <a:ext cx="2819400" cy="457200"/>
          </a:xfrm>
          <a:custGeom>
            <a:avLst/>
            <a:gdLst/>
            <a:ahLst/>
            <a:cxnLst/>
            <a:rect l="l" t="t" r="r" b="b"/>
            <a:pathLst>
              <a:path w="2819400" h="457200">
                <a:moveTo>
                  <a:pt x="76202" y="0"/>
                </a:moveTo>
                <a:lnTo>
                  <a:pt x="2743198" y="0"/>
                </a:lnTo>
                <a:cubicBezTo>
                  <a:pt x="2785283" y="0"/>
                  <a:pt x="2819400" y="34117"/>
                  <a:pt x="2819400" y="76202"/>
                </a:cubicBezTo>
                <a:lnTo>
                  <a:pt x="2819400" y="380998"/>
                </a:lnTo>
                <a:cubicBezTo>
                  <a:pt x="2819400" y="423083"/>
                  <a:pt x="2785283" y="457200"/>
                  <a:pt x="2743198" y="457200"/>
                </a:cubicBezTo>
                <a:lnTo>
                  <a:pt x="76202" y="457200"/>
                </a:lnTo>
                <a:cubicBezTo>
                  <a:pt x="34145" y="457200"/>
                  <a:pt x="0" y="423055"/>
                  <a:pt x="0" y="380998"/>
                </a:cubicBezTo>
                <a:lnTo>
                  <a:pt x="0" y="76202"/>
                </a:lnTo>
                <a:cubicBezTo>
                  <a:pt x="0" y="34145"/>
                  <a:pt x="34145" y="0"/>
                  <a:pt x="76202" y="0"/>
                </a:cubicBezTo>
                <a:close/>
              </a:path>
            </a:pathLst>
          </a:custGeom>
          <a:solidFill>
            <a:srgbClr val="1A1D21">
              <a:alpha val="50196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52" name="Shape 49"/>
          <p:cNvSpPr/>
          <p:nvPr/>
        </p:nvSpPr>
        <p:spPr>
          <a:xfrm>
            <a:off x="5988397" y="5200650"/>
            <a:ext cx="190500" cy="190500"/>
          </a:xfrm>
          <a:custGeom>
            <a:avLst/>
            <a:gdLst/>
            <a:ahLst/>
            <a:cxnLst/>
            <a:rect l="l" t="t" r="r" b="b"/>
            <a:pathLst>
              <a:path w="190500" h="190500">
                <a:moveTo>
                  <a:pt x="53690" y="0"/>
                </a:moveTo>
                <a:lnTo>
                  <a:pt x="137033" y="0"/>
                </a:lnTo>
                <a:cubicBezTo>
                  <a:pt x="146893" y="0"/>
                  <a:pt x="154930" y="8111"/>
                  <a:pt x="154558" y="17934"/>
                </a:cubicBezTo>
                <a:cubicBezTo>
                  <a:pt x="154484" y="19906"/>
                  <a:pt x="154409" y="21878"/>
                  <a:pt x="154298" y="23812"/>
                </a:cubicBezTo>
                <a:lnTo>
                  <a:pt x="172752" y="23812"/>
                </a:lnTo>
                <a:cubicBezTo>
                  <a:pt x="182463" y="23812"/>
                  <a:pt x="191021" y="31849"/>
                  <a:pt x="190277" y="42342"/>
                </a:cubicBezTo>
                <a:cubicBezTo>
                  <a:pt x="187486" y="80925"/>
                  <a:pt x="167767" y="102133"/>
                  <a:pt x="146372" y="113221"/>
                </a:cubicBezTo>
                <a:cubicBezTo>
                  <a:pt x="140494" y="116272"/>
                  <a:pt x="134503" y="118542"/>
                  <a:pt x="128811" y="120216"/>
                </a:cubicBezTo>
                <a:cubicBezTo>
                  <a:pt x="121295" y="130857"/>
                  <a:pt x="113481" y="136475"/>
                  <a:pt x="107268" y="139489"/>
                </a:cubicBezTo>
                <a:lnTo>
                  <a:pt x="107268" y="166688"/>
                </a:lnTo>
                <a:lnTo>
                  <a:pt x="131080" y="166688"/>
                </a:lnTo>
                <a:cubicBezTo>
                  <a:pt x="137666" y="166688"/>
                  <a:pt x="142987" y="172008"/>
                  <a:pt x="142987" y="178594"/>
                </a:cubicBezTo>
                <a:cubicBezTo>
                  <a:pt x="142987" y="185179"/>
                  <a:pt x="137666" y="190500"/>
                  <a:pt x="131080" y="190500"/>
                </a:cubicBezTo>
                <a:lnTo>
                  <a:pt x="59643" y="190500"/>
                </a:lnTo>
                <a:cubicBezTo>
                  <a:pt x="53057" y="190500"/>
                  <a:pt x="47737" y="185179"/>
                  <a:pt x="47737" y="178594"/>
                </a:cubicBezTo>
                <a:cubicBezTo>
                  <a:pt x="47737" y="172008"/>
                  <a:pt x="53057" y="166688"/>
                  <a:pt x="59643" y="166688"/>
                </a:cubicBezTo>
                <a:lnTo>
                  <a:pt x="83455" y="166688"/>
                </a:lnTo>
                <a:lnTo>
                  <a:pt x="83455" y="139489"/>
                </a:lnTo>
                <a:cubicBezTo>
                  <a:pt x="77502" y="136624"/>
                  <a:pt x="70098" y="131304"/>
                  <a:pt x="62880" y="121518"/>
                </a:cubicBezTo>
                <a:cubicBezTo>
                  <a:pt x="56034" y="119732"/>
                  <a:pt x="48592" y="117016"/>
                  <a:pt x="41337" y="112923"/>
                </a:cubicBezTo>
                <a:cubicBezTo>
                  <a:pt x="21208" y="101650"/>
                  <a:pt x="3051" y="80404"/>
                  <a:pt x="446" y="42267"/>
                </a:cubicBezTo>
                <a:cubicBezTo>
                  <a:pt x="-260" y="31812"/>
                  <a:pt x="8260" y="23775"/>
                  <a:pt x="17971" y="23775"/>
                </a:cubicBezTo>
                <a:lnTo>
                  <a:pt x="36426" y="23775"/>
                </a:lnTo>
                <a:cubicBezTo>
                  <a:pt x="36314" y="21841"/>
                  <a:pt x="36240" y="19906"/>
                  <a:pt x="36165" y="17897"/>
                </a:cubicBezTo>
                <a:cubicBezTo>
                  <a:pt x="35793" y="8037"/>
                  <a:pt x="43830" y="-37"/>
                  <a:pt x="53690" y="-37"/>
                </a:cubicBezTo>
                <a:close/>
                <a:moveTo>
                  <a:pt x="37765" y="41672"/>
                </a:moveTo>
                <a:lnTo>
                  <a:pt x="18269" y="41672"/>
                </a:lnTo>
                <a:cubicBezTo>
                  <a:pt x="20575" y="73186"/>
                  <a:pt x="35049" y="88962"/>
                  <a:pt x="49969" y="97334"/>
                </a:cubicBezTo>
                <a:cubicBezTo>
                  <a:pt x="44611" y="83455"/>
                  <a:pt x="40184" y="65336"/>
                  <a:pt x="37765" y="41672"/>
                </a:cubicBezTo>
                <a:close/>
                <a:moveTo>
                  <a:pt x="141387" y="95548"/>
                </a:moveTo>
                <a:cubicBezTo>
                  <a:pt x="156456" y="86692"/>
                  <a:pt x="170073" y="70954"/>
                  <a:pt x="172380" y="41672"/>
                </a:cubicBezTo>
                <a:lnTo>
                  <a:pt x="152921" y="41672"/>
                </a:lnTo>
                <a:cubicBezTo>
                  <a:pt x="150614" y="64331"/>
                  <a:pt x="146447" y="81930"/>
                  <a:pt x="141387" y="95548"/>
                </a:cubicBezTo>
                <a:close/>
              </a:path>
            </a:pathLst>
          </a:custGeom>
          <a:solidFill>
            <a:srgbClr val="00D2BE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53" name="Text 50"/>
          <p:cNvSpPr/>
          <p:nvPr/>
        </p:nvSpPr>
        <p:spPr>
          <a:xfrm>
            <a:off x="6317010" y="5181600"/>
            <a:ext cx="9906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dirty="0">
                <a:solidFill>
                  <a:srgbClr val="E0E2E5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比赛展示作品</a:t>
            </a:r>
            <a:endParaRPr lang="en-US" sz="1600" dirty="0"/>
          </a:p>
        </p:txBody>
      </p:sp>
      <p:sp>
        <p:nvSpPr>
          <p:cNvPr id="54" name="Shape 51"/>
          <p:cNvSpPr/>
          <p:nvPr/>
        </p:nvSpPr>
        <p:spPr>
          <a:xfrm>
            <a:off x="8787705" y="5067300"/>
            <a:ext cx="2819400" cy="457200"/>
          </a:xfrm>
          <a:custGeom>
            <a:avLst/>
            <a:gdLst/>
            <a:ahLst/>
            <a:cxnLst/>
            <a:rect l="l" t="t" r="r" b="b"/>
            <a:pathLst>
              <a:path w="2819400" h="457200">
                <a:moveTo>
                  <a:pt x="76202" y="0"/>
                </a:moveTo>
                <a:lnTo>
                  <a:pt x="2743198" y="0"/>
                </a:lnTo>
                <a:cubicBezTo>
                  <a:pt x="2785283" y="0"/>
                  <a:pt x="2819400" y="34117"/>
                  <a:pt x="2819400" y="76202"/>
                </a:cubicBezTo>
                <a:lnTo>
                  <a:pt x="2819400" y="380998"/>
                </a:lnTo>
                <a:cubicBezTo>
                  <a:pt x="2819400" y="423083"/>
                  <a:pt x="2785283" y="457200"/>
                  <a:pt x="2743198" y="457200"/>
                </a:cubicBezTo>
                <a:lnTo>
                  <a:pt x="76202" y="457200"/>
                </a:lnTo>
                <a:cubicBezTo>
                  <a:pt x="34145" y="457200"/>
                  <a:pt x="0" y="423055"/>
                  <a:pt x="0" y="380998"/>
                </a:cubicBezTo>
                <a:lnTo>
                  <a:pt x="0" y="76202"/>
                </a:lnTo>
                <a:cubicBezTo>
                  <a:pt x="0" y="34145"/>
                  <a:pt x="34145" y="0"/>
                  <a:pt x="76202" y="0"/>
                </a:cubicBezTo>
                <a:close/>
              </a:path>
            </a:pathLst>
          </a:custGeom>
          <a:solidFill>
            <a:srgbClr val="1A1D21">
              <a:alpha val="50196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55" name="Shape 52"/>
          <p:cNvSpPr/>
          <p:nvPr/>
        </p:nvSpPr>
        <p:spPr>
          <a:xfrm>
            <a:off x="8925818" y="5200650"/>
            <a:ext cx="190500" cy="190500"/>
          </a:xfrm>
          <a:custGeom>
            <a:avLst/>
            <a:gdLst/>
            <a:ahLst/>
            <a:cxnLst/>
            <a:rect l="l" t="t" r="r" b="b"/>
            <a:pathLst>
              <a:path w="190500" h="190500">
                <a:moveTo>
                  <a:pt x="43421" y="12576"/>
                </a:moveTo>
                <a:cubicBezTo>
                  <a:pt x="45095" y="10306"/>
                  <a:pt x="47774" y="8930"/>
                  <a:pt x="50602" y="8930"/>
                </a:cubicBezTo>
                <a:lnTo>
                  <a:pt x="139898" y="8930"/>
                </a:lnTo>
                <a:cubicBezTo>
                  <a:pt x="142726" y="8930"/>
                  <a:pt x="145405" y="10269"/>
                  <a:pt x="147079" y="12576"/>
                </a:cubicBezTo>
                <a:lnTo>
                  <a:pt x="188751" y="69131"/>
                </a:lnTo>
                <a:cubicBezTo>
                  <a:pt x="191281" y="72554"/>
                  <a:pt x="191021" y="77279"/>
                  <a:pt x="188193" y="80442"/>
                </a:cubicBezTo>
                <a:lnTo>
                  <a:pt x="101873" y="175692"/>
                </a:lnTo>
                <a:cubicBezTo>
                  <a:pt x="100199" y="177552"/>
                  <a:pt x="97780" y="178631"/>
                  <a:pt x="95250" y="178631"/>
                </a:cubicBezTo>
                <a:cubicBezTo>
                  <a:pt x="92720" y="178631"/>
                  <a:pt x="90339" y="177552"/>
                  <a:pt x="88627" y="175692"/>
                </a:cubicBezTo>
                <a:lnTo>
                  <a:pt x="2307" y="80442"/>
                </a:lnTo>
                <a:cubicBezTo>
                  <a:pt x="-558" y="77279"/>
                  <a:pt x="-781" y="72554"/>
                  <a:pt x="1749" y="69131"/>
                </a:cubicBezTo>
                <a:lnTo>
                  <a:pt x="43421" y="12576"/>
                </a:lnTo>
                <a:close/>
                <a:moveTo>
                  <a:pt x="57745" y="27384"/>
                </a:moveTo>
                <a:cubicBezTo>
                  <a:pt x="56517" y="28315"/>
                  <a:pt x="56183" y="29989"/>
                  <a:pt x="56964" y="31291"/>
                </a:cubicBezTo>
                <a:lnTo>
                  <a:pt x="78321" y="66898"/>
                </a:lnTo>
                <a:lnTo>
                  <a:pt x="23552" y="71438"/>
                </a:lnTo>
                <a:cubicBezTo>
                  <a:pt x="22027" y="71549"/>
                  <a:pt x="20836" y="72851"/>
                  <a:pt x="20836" y="74414"/>
                </a:cubicBezTo>
                <a:cubicBezTo>
                  <a:pt x="20836" y="75977"/>
                  <a:pt x="22027" y="77242"/>
                  <a:pt x="23552" y="77391"/>
                </a:cubicBezTo>
                <a:lnTo>
                  <a:pt x="94990" y="83344"/>
                </a:lnTo>
                <a:cubicBezTo>
                  <a:pt x="95138" y="83344"/>
                  <a:pt x="95324" y="83344"/>
                  <a:pt x="95473" y="83344"/>
                </a:cubicBezTo>
                <a:lnTo>
                  <a:pt x="166911" y="77391"/>
                </a:lnTo>
                <a:cubicBezTo>
                  <a:pt x="168436" y="77279"/>
                  <a:pt x="169627" y="75977"/>
                  <a:pt x="169627" y="74414"/>
                </a:cubicBezTo>
                <a:cubicBezTo>
                  <a:pt x="169627" y="72851"/>
                  <a:pt x="168436" y="71586"/>
                  <a:pt x="166911" y="71438"/>
                </a:cubicBezTo>
                <a:lnTo>
                  <a:pt x="112142" y="66861"/>
                </a:lnTo>
                <a:lnTo>
                  <a:pt x="133499" y="31291"/>
                </a:lnTo>
                <a:cubicBezTo>
                  <a:pt x="134280" y="29989"/>
                  <a:pt x="133945" y="28277"/>
                  <a:pt x="132717" y="27384"/>
                </a:cubicBezTo>
                <a:cubicBezTo>
                  <a:pt x="131490" y="26491"/>
                  <a:pt x="129778" y="26640"/>
                  <a:pt x="128736" y="27756"/>
                </a:cubicBezTo>
                <a:lnTo>
                  <a:pt x="95250" y="64071"/>
                </a:lnTo>
                <a:lnTo>
                  <a:pt x="61726" y="27756"/>
                </a:lnTo>
                <a:cubicBezTo>
                  <a:pt x="60685" y="26640"/>
                  <a:pt x="58973" y="26491"/>
                  <a:pt x="57745" y="27384"/>
                </a:cubicBezTo>
                <a:close/>
              </a:path>
            </a:pathLst>
          </a:custGeom>
          <a:solidFill>
            <a:srgbClr val="00D2BE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56" name="Text 53"/>
          <p:cNvSpPr/>
          <p:nvPr/>
        </p:nvSpPr>
        <p:spPr>
          <a:xfrm>
            <a:off x="9254430" y="5181600"/>
            <a:ext cx="6858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dirty="0">
                <a:solidFill>
                  <a:srgbClr val="E0E2E5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精细模型</a:t>
            </a:r>
            <a:endParaRPr lang="en-US" sz="1600" dirty="0"/>
          </a:p>
        </p:txBody>
      </p:sp>
      <p:sp>
        <p:nvSpPr>
          <p:cNvPr id="57" name="Shape 54"/>
          <p:cNvSpPr/>
          <p:nvPr/>
        </p:nvSpPr>
        <p:spPr>
          <a:xfrm>
            <a:off x="5855047" y="5681663"/>
            <a:ext cx="5753100" cy="466725"/>
          </a:xfrm>
          <a:custGeom>
            <a:avLst/>
            <a:gdLst/>
            <a:ahLst/>
            <a:cxnLst/>
            <a:rect l="l" t="t" r="r" b="b"/>
            <a:pathLst>
              <a:path w="5753100" h="466725">
                <a:moveTo>
                  <a:pt x="76202" y="0"/>
                </a:moveTo>
                <a:lnTo>
                  <a:pt x="5676898" y="0"/>
                </a:lnTo>
                <a:cubicBezTo>
                  <a:pt x="5718983" y="0"/>
                  <a:pt x="5753100" y="34117"/>
                  <a:pt x="5753100" y="76202"/>
                </a:cubicBezTo>
                <a:lnTo>
                  <a:pt x="5753100" y="390523"/>
                </a:lnTo>
                <a:cubicBezTo>
                  <a:pt x="5753100" y="432608"/>
                  <a:pt x="5718983" y="466725"/>
                  <a:pt x="5676898" y="466725"/>
                </a:cubicBezTo>
                <a:lnTo>
                  <a:pt x="76202" y="466725"/>
                </a:lnTo>
                <a:cubicBezTo>
                  <a:pt x="34117" y="466725"/>
                  <a:pt x="0" y="432608"/>
                  <a:pt x="0" y="390523"/>
                </a:cubicBezTo>
                <a:lnTo>
                  <a:pt x="0" y="76202"/>
                </a:lnTo>
                <a:cubicBezTo>
                  <a:pt x="0" y="34145"/>
                  <a:pt x="34145" y="0"/>
                  <a:pt x="76202" y="0"/>
                </a:cubicBezTo>
                <a:close/>
              </a:path>
            </a:pathLst>
          </a:custGeom>
          <a:solidFill>
            <a:srgbClr val="00D2BE">
              <a:alpha val="10196"/>
            </a:srgbClr>
          </a:solidFill>
          <a:ln w="12700">
            <a:solidFill>
              <a:srgbClr val="00D2BE">
                <a:alpha val="30196"/>
              </a:srgbClr>
            </a:solidFill>
            <a:prstDash val="soli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58" name="Shape 55"/>
          <p:cNvSpPr/>
          <p:nvPr/>
        </p:nvSpPr>
        <p:spPr>
          <a:xfrm>
            <a:off x="7679829" y="5829300"/>
            <a:ext cx="152400" cy="152400"/>
          </a:xfrm>
          <a:custGeom>
            <a:avLst/>
            <a:gdLst/>
            <a:ahLst/>
            <a:cxnLst/>
            <a:rect l="l" t="t" r="r" b="b"/>
            <a:pathLst>
              <a:path w="152400" h="152400">
                <a:moveTo>
                  <a:pt x="76200" y="152400"/>
                </a:moveTo>
                <a:cubicBezTo>
                  <a:pt x="118256" y="152400"/>
                  <a:pt x="152400" y="118256"/>
                  <a:pt x="152400" y="76200"/>
                </a:cubicBezTo>
                <a:cubicBezTo>
                  <a:pt x="152400" y="34144"/>
                  <a:pt x="118256" y="0"/>
                  <a:pt x="76200" y="0"/>
                </a:cubicBezTo>
                <a:cubicBezTo>
                  <a:pt x="34144" y="0"/>
                  <a:pt x="0" y="34144"/>
                  <a:pt x="0" y="76200"/>
                </a:cubicBezTo>
                <a:cubicBezTo>
                  <a:pt x="0" y="118256"/>
                  <a:pt x="34144" y="152400"/>
                  <a:pt x="76200" y="152400"/>
                </a:cubicBezTo>
                <a:close/>
                <a:moveTo>
                  <a:pt x="66675" y="47625"/>
                </a:moveTo>
                <a:cubicBezTo>
                  <a:pt x="66675" y="42368"/>
                  <a:pt x="70943" y="38100"/>
                  <a:pt x="76200" y="38100"/>
                </a:cubicBezTo>
                <a:cubicBezTo>
                  <a:pt x="81457" y="38100"/>
                  <a:pt x="85725" y="42368"/>
                  <a:pt x="85725" y="47625"/>
                </a:cubicBezTo>
                <a:cubicBezTo>
                  <a:pt x="85725" y="52882"/>
                  <a:pt x="81457" y="57150"/>
                  <a:pt x="76200" y="57150"/>
                </a:cubicBezTo>
                <a:cubicBezTo>
                  <a:pt x="70943" y="57150"/>
                  <a:pt x="66675" y="52882"/>
                  <a:pt x="66675" y="47625"/>
                </a:cubicBezTo>
                <a:close/>
                <a:moveTo>
                  <a:pt x="64294" y="66675"/>
                </a:moveTo>
                <a:lnTo>
                  <a:pt x="78581" y="66675"/>
                </a:lnTo>
                <a:cubicBezTo>
                  <a:pt x="82540" y="66675"/>
                  <a:pt x="85725" y="69860"/>
                  <a:pt x="85725" y="73819"/>
                </a:cubicBezTo>
                <a:lnTo>
                  <a:pt x="85725" y="100013"/>
                </a:lnTo>
                <a:lnTo>
                  <a:pt x="88106" y="100013"/>
                </a:lnTo>
                <a:cubicBezTo>
                  <a:pt x="92065" y="100013"/>
                  <a:pt x="95250" y="103197"/>
                  <a:pt x="95250" y="107156"/>
                </a:cubicBezTo>
                <a:cubicBezTo>
                  <a:pt x="95250" y="111115"/>
                  <a:pt x="92065" y="114300"/>
                  <a:pt x="88106" y="114300"/>
                </a:cubicBezTo>
                <a:lnTo>
                  <a:pt x="64294" y="114300"/>
                </a:lnTo>
                <a:cubicBezTo>
                  <a:pt x="60335" y="114300"/>
                  <a:pt x="57150" y="111115"/>
                  <a:pt x="57150" y="107156"/>
                </a:cubicBezTo>
                <a:cubicBezTo>
                  <a:pt x="57150" y="103197"/>
                  <a:pt x="60335" y="100013"/>
                  <a:pt x="64294" y="100013"/>
                </a:cubicBezTo>
                <a:lnTo>
                  <a:pt x="71438" y="100013"/>
                </a:lnTo>
                <a:lnTo>
                  <a:pt x="71438" y="80962"/>
                </a:lnTo>
                <a:lnTo>
                  <a:pt x="64294" y="80962"/>
                </a:lnTo>
                <a:cubicBezTo>
                  <a:pt x="60335" y="80962"/>
                  <a:pt x="57150" y="77778"/>
                  <a:pt x="57150" y="73819"/>
                </a:cubicBezTo>
                <a:cubicBezTo>
                  <a:pt x="57150" y="69860"/>
                  <a:pt x="60335" y="66675"/>
                  <a:pt x="64294" y="66675"/>
                </a:cubicBezTo>
                <a:close/>
              </a:path>
            </a:pathLst>
          </a:custGeom>
          <a:solidFill>
            <a:srgbClr val="00D2BE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59" name="Text 56"/>
          <p:cNvSpPr/>
          <p:nvPr/>
        </p:nvSpPr>
        <p:spPr>
          <a:xfrm>
            <a:off x="6183660" y="5800725"/>
            <a:ext cx="5343525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200" dirty="0">
                <a:solidFill>
                  <a:srgbClr val="E0E2E5">
                    <a:alpha val="8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创意展示类项目的首选设备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1A1D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351608" y="351608"/>
            <a:ext cx="35161" cy="281286"/>
          </a:xfrm>
          <a:custGeom>
            <a:avLst/>
            <a:gdLst/>
            <a:ahLst/>
            <a:cxnLst/>
            <a:rect l="l" t="t" r="r" b="b"/>
            <a:pathLst>
              <a:path w="35161" h="281286">
                <a:moveTo>
                  <a:pt x="0" y="0"/>
                </a:moveTo>
                <a:lnTo>
                  <a:pt x="35161" y="0"/>
                </a:lnTo>
                <a:lnTo>
                  <a:pt x="35161" y="281286"/>
                </a:lnTo>
                <a:lnTo>
                  <a:pt x="0" y="281286"/>
                </a:lnTo>
                <a:lnTo>
                  <a:pt x="0" y="0"/>
                </a:lnTo>
                <a:close/>
              </a:path>
            </a:pathLst>
          </a:custGeom>
          <a:solidFill>
            <a:srgbClr val="00D2BE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3" name="Text 1"/>
          <p:cNvSpPr/>
          <p:nvPr/>
        </p:nvSpPr>
        <p:spPr>
          <a:xfrm>
            <a:off x="492251" y="404349"/>
            <a:ext cx="1362480" cy="17580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969" b="1" kern="0" spc="48" dirty="0">
                <a:solidFill>
                  <a:srgbClr val="00D2B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EQUIPMENT 02 &amp; 03</a:t>
            </a:r>
            <a:endParaRPr lang="en-US" sz="1600" dirty="0"/>
          </a:p>
        </p:txBody>
      </p:sp>
      <p:sp>
        <p:nvSpPr>
          <p:cNvPr id="4" name="Text 2"/>
          <p:cNvSpPr/>
          <p:nvPr/>
        </p:nvSpPr>
        <p:spPr>
          <a:xfrm>
            <a:off x="351608" y="703216"/>
            <a:ext cx="11699749" cy="42192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80000"/>
              </a:lnSpc>
            </a:pPr>
            <a:r>
              <a:rPr lang="en-US" sz="3322" b="1" dirty="0">
                <a:solidFill>
                  <a:srgbClr val="E0E2E5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Raise3D E3 与 Pro3</a:t>
            </a:r>
            <a:endParaRPr lang="en-US" sz="1600" dirty="0"/>
          </a:p>
        </p:txBody>
      </p:sp>
      <p:sp>
        <p:nvSpPr>
          <p:cNvPr id="5" name="Shape 3"/>
          <p:cNvSpPr/>
          <p:nvPr/>
        </p:nvSpPr>
        <p:spPr>
          <a:xfrm>
            <a:off x="356003" y="1199862"/>
            <a:ext cx="5643305" cy="5370809"/>
          </a:xfrm>
          <a:custGeom>
            <a:avLst/>
            <a:gdLst/>
            <a:ahLst/>
            <a:cxnLst/>
            <a:rect l="l" t="t" r="r" b="b"/>
            <a:pathLst>
              <a:path w="5643305" h="5370809">
                <a:moveTo>
                  <a:pt x="105483" y="0"/>
                </a:moveTo>
                <a:lnTo>
                  <a:pt x="5537822" y="0"/>
                </a:lnTo>
                <a:cubicBezTo>
                  <a:pt x="5596079" y="0"/>
                  <a:pt x="5643305" y="47226"/>
                  <a:pt x="5643305" y="105483"/>
                </a:cubicBezTo>
                <a:lnTo>
                  <a:pt x="5643305" y="5265326"/>
                </a:lnTo>
                <a:cubicBezTo>
                  <a:pt x="5643305" y="5323583"/>
                  <a:pt x="5596079" y="5370809"/>
                  <a:pt x="5537822" y="5370809"/>
                </a:cubicBezTo>
                <a:lnTo>
                  <a:pt x="105483" y="5370809"/>
                </a:lnTo>
                <a:cubicBezTo>
                  <a:pt x="47226" y="5370809"/>
                  <a:pt x="0" y="5323583"/>
                  <a:pt x="0" y="5265326"/>
                </a:cubicBezTo>
                <a:lnTo>
                  <a:pt x="0" y="105483"/>
                </a:lnTo>
                <a:cubicBezTo>
                  <a:pt x="0" y="47265"/>
                  <a:pt x="47265" y="0"/>
                  <a:pt x="105483" y="0"/>
                </a:cubicBezTo>
                <a:close/>
              </a:path>
            </a:pathLst>
          </a:custGeom>
          <a:solidFill>
            <a:srgbClr val="2D3136">
              <a:alpha val="50196"/>
            </a:srgbClr>
          </a:solidFill>
          <a:ln w="12700">
            <a:solidFill>
              <a:srgbClr val="4A6D8C">
                <a:alpha val="30196"/>
              </a:srgbClr>
            </a:solidFill>
            <a:prstDash val="soli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6" name="Shape 4"/>
          <p:cNvSpPr/>
          <p:nvPr/>
        </p:nvSpPr>
        <p:spPr>
          <a:xfrm>
            <a:off x="536202" y="1432802"/>
            <a:ext cx="562572" cy="562572"/>
          </a:xfrm>
          <a:custGeom>
            <a:avLst/>
            <a:gdLst/>
            <a:ahLst/>
            <a:cxnLst/>
            <a:rect l="l" t="t" r="r" b="b"/>
            <a:pathLst>
              <a:path w="562572" h="562572">
                <a:moveTo>
                  <a:pt x="105482" y="0"/>
                </a:moveTo>
                <a:lnTo>
                  <a:pt x="457090" y="0"/>
                </a:lnTo>
                <a:cubicBezTo>
                  <a:pt x="515307" y="0"/>
                  <a:pt x="562572" y="47265"/>
                  <a:pt x="562572" y="105482"/>
                </a:cubicBezTo>
                <a:lnTo>
                  <a:pt x="562572" y="457090"/>
                </a:lnTo>
                <a:cubicBezTo>
                  <a:pt x="562572" y="515307"/>
                  <a:pt x="515307" y="562572"/>
                  <a:pt x="457090" y="562572"/>
                </a:cubicBezTo>
                <a:lnTo>
                  <a:pt x="105482" y="562572"/>
                </a:lnTo>
                <a:cubicBezTo>
                  <a:pt x="47265" y="562572"/>
                  <a:pt x="0" y="515307"/>
                  <a:pt x="0" y="457090"/>
                </a:cubicBezTo>
                <a:lnTo>
                  <a:pt x="0" y="105482"/>
                </a:lnTo>
                <a:cubicBezTo>
                  <a:pt x="0" y="47265"/>
                  <a:pt x="47265" y="0"/>
                  <a:pt x="105482" y="0"/>
                </a:cubicBezTo>
                <a:close/>
              </a:path>
            </a:pathLst>
          </a:custGeom>
          <a:solidFill>
            <a:srgbClr val="4A6D8C">
              <a:alpha val="20000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7" name="Shape 5"/>
          <p:cNvSpPr/>
          <p:nvPr/>
        </p:nvSpPr>
        <p:spPr>
          <a:xfrm>
            <a:off x="687833" y="1582235"/>
            <a:ext cx="263706" cy="263706"/>
          </a:xfrm>
          <a:custGeom>
            <a:avLst/>
            <a:gdLst/>
            <a:ahLst/>
            <a:cxnLst/>
            <a:rect l="l" t="t" r="r" b="b"/>
            <a:pathLst>
              <a:path w="263706" h="263706">
                <a:moveTo>
                  <a:pt x="16482" y="16482"/>
                </a:moveTo>
                <a:cubicBezTo>
                  <a:pt x="7365" y="16482"/>
                  <a:pt x="0" y="23847"/>
                  <a:pt x="0" y="32963"/>
                </a:cubicBezTo>
                <a:lnTo>
                  <a:pt x="0" y="222502"/>
                </a:lnTo>
                <a:cubicBezTo>
                  <a:pt x="0" y="236151"/>
                  <a:pt x="11074" y="247224"/>
                  <a:pt x="24722" y="247224"/>
                </a:cubicBezTo>
                <a:lnTo>
                  <a:pt x="238983" y="247224"/>
                </a:lnTo>
                <a:cubicBezTo>
                  <a:pt x="252632" y="247224"/>
                  <a:pt x="263706" y="236151"/>
                  <a:pt x="263706" y="222502"/>
                </a:cubicBezTo>
                <a:lnTo>
                  <a:pt x="263706" y="78391"/>
                </a:lnTo>
                <a:cubicBezTo>
                  <a:pt x="263706" y="69017"/>
                  <a:pt x="253714" y="63094"/>
                  <a:pt x="245473" y="67523"/>
                </a:cubicBezTo>
                <a:lnTo>
                  <a:pt x="164816" y="110942"/>
                </a:lnTo>
                <a:lnTo>
                  <a:pt x="164816" y="78391"/>
                </a:lnTo>
                <a:cubicBezTo>
                  <a:pt x="164816" y="69017"/>
                  <a:pt x="154824" y="63094"/>
                  <a:pt x="146583" y="67523"/>
                </a:cubicBezTo>
                <a:lnTo>
                  <a:pt x="65926" y="110942"/>
                </a:lnTo>
                <a:lnTo>
                  <a:pt x="65926" y="32963"/>
                </a:lnTo>
                <a:cubicBezTo>
                  <a:pt x="65926" y="23847"/>
                  <a:pt x="58561" y="16482"/>
                  <a:pt x="49445" y="16482"/>
                </a:cubicBezTo>
                <a:lnTo>
                  <a:pt x="16482" y="16482"/>
                </a:lnTo>
                <a:close/>
              </a:path>
            </a:pathLst>
          </a:custGeom>
          <a:solidFill>
            <a:srgbClr val="4A6D8C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8" name="Shape 6"/>
          <p:cNvSpPr/>
          <p:nvPr/>
        </p:nvSpPr>
        <p:spPr>
          <a:xfrm>
            <a:off x="1239417" y="1380061"/>
            <a:ext cx="826278" cy="281286"/>
          </a:xfrm>
          <a:custGeom>
            <a:avLst/>
            <a:gdLst/>
            <a:ahLst/>
            <a:cxnLst/>
            <a:rect l="l" t="t" r="r" b="b"/>
            <a:pathLst>
              <a:path w="826278" h="281286">
                <a:moveTo>
                  <a:pt x="140643" y="0"/>
                </a:moveTo>
                <a:lnTo>
                  <a:pt x="685635" y="0"/>
                </a:lnTo>
                <a:cubicBezTo>
                  <a:pt x="763258" y="0"/>
                  <a:pt x="826278" y="63020"/>
                  <a:pt x="826278" y="140643"/>
                </a:cubicBezTo>
                <a:lnTo>
                  <a:pt x="826278" y="140643"/>
                </a:lnTo>
                <a:cubicBezTo>
                  <a:pt x="826278" y="218266"/>
                  <a:pt x="763258" y="281286"/>
                  <a:pt x="685635" y="281286"/>
                </a:cubicBezTo>
                <a:lnTo>
                  <a:pt x="140643" y="281286"/>
                </a:lnTo>
                <a:cubicBezTo>
                  <a:pt x="63020" y="281286"/>
                  <a:pt x="0" y="218266"/>
                  <a:pt x="0" y="140643"/>
                </a:cubicBezTo>
                <a:lnTo>
                  <a:pt x="0" y="140643"/>
                </a:lnTo>
                <a:cubicBezTo>
                  <a:pt x="0" y="63020"/>
                  <a:pt x="63020" y="0"/>
                  <a:pt x="140643" y="0"/>
                </a:cubicBezTo>
                <a:close/>
              </a:path>
            </a:pathLst>
          </a:custGeom>
          <a:solidFill>
            <a:srgbClr val="4A6D8C">
              <a:alpha val="20000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9" name="Text 7"/>
          <p:cNvSpPr/>
          <p:nvPr/>
        </p:nvSpPr>
        <p:spPr>
          <a:xfrm>
            <a:off x="1344900" y="1441592"/>
            <a:ext cx="676845" cy="16701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969" b="1" dirty="0">
                <a:solidFill>
                  <a:srgbClr val="4A6D8C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工程级稳定</a:t>
            </a:r>
            <a:endParaRPr lang="en-US" sz="1600" dirty="0"/>
          </a:p>
        </p:txBody>
      </p:sp>
      <p:sp>
        <p:nvSpPr>
          <p:cNvPr id="10" name="Text 8"/>
          <p:cNvSpPr/>
          <p:nvPr/>
        </p:nvSpPr>
        <p:spPr>
          <a:xfrm>
            <a:off x="1239417" y="1731668"/>
            <a:ext cx="2065696" cy="31644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2076" b="1" dirty="0">
                <a:solidFill>
                  <a:srgbClr val="E0E2E5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Raise3D E3</a:t>
            </a:r>
            <a:endParaRPr lang="en-US" sz="1600" dirty="0"/>
          </a:p>
        </p:txBody>
      </p:sp>
      <p:pic>
        <p:nvPicPr>
          <p:cNvPr id="11" name="Image 0" descr="https://kimi-web-img.moonshot.cn/img/lh3.googleusercontent.com/fff05e4007f09a923ae63cd04cae3088112726f9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546135" y="2188758"/>
            <a:ext cx="1265788" cy="1265788"/>
          </a:xfrm>
          <a:prstGeom prst="roundRect">
            <a:avLst>
              <a:gd name="adj" fmla="val 0"/>
            </a:avLst>
          </a:prstGeom>
        </p:spPr>
      </p:pic>
      <p:sp>
        <p:nvSpPr>
          <p:cNvPr id="12" name="Shape 9"/>
          <p:cNvSpPr/>
          <p:nvPr/>
        </p:nvSpPr>
        <p:spPr>
          <a:xfrm>
            <a:off x="536202" y="3595190"/>
            <a:ext cx="5282907" cy="668055"/>
          </a:xfrm>
          <a:custGeom>
            <a:avLst/>
            <a:gdLst/>
            <a:ahLst/>
            <a:cxnLst/>
            <a:rect l="l" t="t" r="r" b="b"/>
            <a:pathLst>
              <a:path w="5282907" h="668055">
                <a:moveTo>
                  <a:pt x="70319" y="0"/>
                </a:moveTo>
                <a:lnTo>
                  <a:pt x="5212588" y="0"/>
                </a:lnTo>
                <a:cubicBezTo>
                  <a:pt x="5251424" y="0"/>
                  <a:pt x="5282907" y="31483"/>
                  <a:pt x="5282907" y="70319"/>
                </a:cubicBezTo>
                <a:lnTo>
                  <a:pt x="5282907" y="597735"/>
                </a:lnTo>
                <a:cubicBezTo>
                  <a:pt x="5282907" y="636572"/>
                  <a:pt x="5251424" y="668055"/>
                  <a:pt x="5212588" y="668055"/>
                </a:cubicBezTo>
                <a:lnTo>
                  <a:pt x="70319" y="668055"/>
                </a:lnTo>
                <a:cubicBezTo>
                  <a:pt x="31483" y="668055"/>
                  <a:pt x="0" y="636572"/>
                  <a:pt x="0" y="597735"/>
                </a:cubicBezTo>
                <a:lnTo>
                  <a:pt x="0" y="70319"/>
                </a:lnTo>
                <a:cubicBezTo>
                  <a:pt x="0" y="31483"/>
                  <a:pt x="31483" y="0"/>
                  <a:pt x="70319" y="0"/>
                </a:cubicBezTo>
                <a:close/>
              </a:path>
            </a:pathLst>
          </a:custGeom>
          <a:solidFill>
            <a:srgbClr val="1A1D21">
              <a:alpha val="50196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13" name="Shape 10"/>
          <p:cNvSpPr/>
          <p:nvPr/>
        </p:nvSpPr>
        <p:spPr>
          <a:xfrm>
            <a:off x="659265" y="3735833"/>
            <a:ext cx="140643" cy="140643"/>
          </a:xfrm>
          <a:custGeom>
            <a:avLst/>
            <a:gdLst/>
            <a:ahLst/>
            <a:cxnLst/>
            <a:rect l="l" t="t" r="r" b="b"/>
            <a:pathLst>
              <a:path w="140643" h="140643">
                <a:moveTo>
                  <a:pt x="53593" y="2610"/>
                </a:moveTo>
                <a:cubicBezTo>
                  <a:pt x="54417" y="-1456"/>
                  <a:pt x="58015" y="-4395"/>
                  <a:pt x="62191" y="-4395"/>
                </a:cubicBezTo>
                <a:lnTo>
                  <a:pt x="78617" y="-4395"/>
                </a:lnTo>
                <a:cubicBezTo>
                  <a:pt x="82793" y="-4395"/>
                  <a:pt x="86391" y="-1456"/>
                  <a:pt x="87215" y="2610"/>
                </a:cubicBezTo>
                <a:lnTo>
                  <a:pt x="91198" y="21838"/>
                </a:lnTo>
                <a:cubicBezTo>
                  <a:pt x="95071" y="23486"/>
                  <a:pt x="98697" y="25601"/>
                  <a:pt x="101994" y="28101"/>
                </a:cubicBezTo>
                <a:lnTo>
                  <a:pt x="120618" y="21921"/>
                </a:lnTo>
                <a:cubicBezTo>
                  <a:pt x="124574" y="20602"/>
                  <a:pt x="128914" y="22250"/>
                  <a:pt x="131001" y="25876"/>
                </a:cubicBezTo>
                <a:lnTo>
                  <a:pt x="139215" y="40105"/>
                </a:lnTo>
                <a:cubicBezTo>
                  <a:pt x="141302" y="43731"/>
                  <a:pt x="140561" y="48291"/>
                  <a:pt x="137429" y="51066"/>
                </a:cubicBezTo>
                <a:lnTo>
                  <a:pt x="122788" y="64086"/>
                </a:lnTo>
                <a:cubicBezTo>
                  <a:pt x="123035" y="66119"/>
                  <a:pt x="123145" y="68206"/>
                  <a:pt x="123145" y="70322"/>
                </a:cubicBezTo>
                <a:cubicBezTo>
                  <a:pt x="123145" y="72437"/>
                  <a:pt x="123008" y="74524"/>
                  <a:pt x="122788" y="76557"/>
                </a:cubicBezTo>
                <a:lnTo>
                  <a:pt x="137457" y="89605"/>
                </a:lnTo>
                <a:cubicBezTo>
                  <a:pt x="140588" y="92379"/>
                  <a:pt x="141302" y="96967"/>
                  <a:pt x="139242" y="100565"/>
                </a:cubicBezTo>
                <a:lnTo>
                  <a:pt x="131029" y="114794"/>
                </a:lnTo>
                <a:cubicBezTo>
                  <a:pt x="128941" y="118393"/>
                  <a:pt x="124601" y="120069"/>
                  <a:pt x="120645" y="118750"/>
                </a:cubicBezTo>
                <a:lnTo>
                  <a:pt x="102021" y="112569"/>
                </a:lnTo>
                <a:cubicBezTo>
                  <a:pt x="98697" y="115069"/>
                  <a:pt x="95071" y="117157"/>
                  <a:pt x="91226" y="118832"/>
                </a:cubicBezTo>
                <a:lnTo>
                  <a:pt x="87270" y="138034"/>
                </a:lnTo>
                <a:cubicBezTo>
                  <a:pt x="86419" y="142126"/>
                  <a:pt x="82820" y="145038"/>
                  <a:pt x="78672" y="145038"/>
                </a:cubicBezTo>
                <a:lnTo>
                  <a:pt x="62246" y="145038"/>
                </a:lnTo>
                <a:cubicBezTo>
                  <a:pt x="58070" y="145038"/>
                  <a:pt x="54472" y="142099"/>
                  <a:pt x="53648" y="138034"/>
                </a:cubicBezTo>
                <a:lnTo>
                  <a:pt x="49692" y="118832"/>
                </a:lnTo>
                <a:cubicBezTo>
                  <a:pt x="45819" y="117184"/>
                  <a:pt x="42220" y="115069"/>
                  <a:pt x="38897" y="112569"/>
                </a:cubicBezTo>
                <a:lnTo>
                  <a:pt x="20190" y="118750"/>
                </a:lnTo>
                <a:cubicBezTo>
                  <a:pt x="16234" y="120069"/>
                  <a:pt x="11894" y="118420"/>
                  <a:pt x="9807" y="114794"/>
                </a:cubicBezTo>
                <a:lnTo>
                  <a:pt x="1593" y="100565"/>
                </a:lnTo>
                <a:cubicBezTo>
                  <a:pt x="-494" y="96939"/>
                  <a:pt x="247" y="92379"/>
                  <a:pt x="3379" y="89605"/>
                </a:cubicBezTo>
                <a:lnTo>
                  <a:pt x="18047" y="76557"/>
                </a:lnTo>
                <a:cubicBezTo>
                  <a:pt x="17800" y="74524"/>
                  <a:pt x="17690" y="72437"/>
                  <a:pt x="17690" y="70322"/>
                </a:cubicBezTo>
                <a:cubicBezTo>
                  <a:pt x="17690" y="68206"/>
                  <a:pt x="17828" y="66119"/>
                  <a:pt x="18047" y="64086"/>
                </a:cubicBezTo>
                <a:lnTo>
                  <a:pt x="3379" y="51038"/>
                </a:lnTo>
                <a:cubicBezTo>
                  <a:pt x="247" y="48264"/>
                  <a:pt x="-467" y="43676"/>
                  <a:pt x="1593" y="40078"/>
                </a:cubicBezTo>
                <a:lnTo>
                  <a:pt x="9807" y="25849"/>
                </a:lnTo>
                <a:cubicBezTo>
                  <a:pt x="11894" y="22223"/>
                  <a:pt x="16234" y="20575"/>
                  <a:pt x="20190" y="21893"/>
                </a:cubicBezTo>
                <a:lnTo>
                  <a:pt x="38814" y="28074"/>
                </a:lnTo>
                <a:cubicBezTo>
                  <a:pt x="42138" y="25574"/>
                  <a:pt x="45764" y="23486"/>
                  <a:pt x="49610" y="21811"/>
                </a:cubicBezTo>
                <a:lnTo>
                  <a:pt x="53593" y="2610"/>
                </a:lnTo>
                <a:close/>
                <a:moveTo>
                  <a:pt x="70404" y="92297"/>
                </a:moveTo>
                <a:cubicBezTo>
                  <a:pt x="78255" y="92268"/>
                  <a:pt x="85494" y="88052"/>
                  <a:pt x="89394" y="81238"/>
                </a:cubicBezTo>
                <a:cubicBezTo>
                  <a:pt x="93294" y="74424"/>
                  <a:pt x="93263" y="66047"/>
                  <a:pt x="89312" y="59262"/>
                </a:cubicBezTo>
                <a:cubicBezTo>
                  <a:pt x="85361" y="52478"/>
                  <a:pt x="78090" y="48317"/>
                  <a:pt x="70239" y="48346"/>
                </a:cubicBezTo>
                <a:cubicBezTo>
                  <a:pt x="62388" y="48376"/>
                  <a:pt x="55149" y="52591"/>
                  <a:pt x="51249" y="59405"/>
                </a:cubicBezTo>
                <a:cubicBezTo>
                  <a:pt x="47349" y="66219"/>
                  <a:pt x="47380" y="74596"/>
                  <a:pt x="51331" y="81381"/>
                </a:cubicBezTo>
                <a:cubicBezTo>
                  <a:pt x="55282" y="88165"/>
                  <a:pt x="62553" y="92326"/>
                  <a:pt x="70404" y="92297"/>
                </a:cubicBezTo>
                <a:close/>
              </a:path>
            </a:pathLst>
          </a:custGeom>
          <a:solidFill>
            <a:srgbClr val="4A6D8C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14" name="Text 11"/>
          <p:cNvSpPr/>
          <p:nvPr/>
        </p:nvSpPr>
        <p:spPr>
          <a:xfrm>
            <a:off x="817488" y="3700672"/>
            <a:ext cx="4966460" cy="21096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07" b="1" dirty="0">
                <a:solidFill>
                  <a:srgbClr val="E0E2E5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工业级结构设计</a:t>
            </a:r>
            <a:endParaRPr lang="en-US" sz="1600" dirty="0"/>
          </a:p>
        </p:txBody>
      </p:sp>
      <p:sp>
        <p:nvSpPr>
          <p:cNvPr id="15" name="Text 12"/>
          <p:cNvSpPr/>
          <p:nvPr/>
        </p:nvSpPr>
        <p:spPr>
          <a:xfrm>
            <a:off x="641684" y="3946797"/>
            <a:ext cx="5142264" cy="21096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07" dirty="0">
                <a:solidFill>
                  <a:srgbClr val="E0E2E5">
                    <a:alpha val="7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封闭式结构，恒温打印环境，确保打印质量稳定</a:t>
            </a:r>
            <a:endParaRPr lang="en-US" sz="1600" dirty="0"/>
          </a:p>
        </p:txBody>
      </p:sp>
      <p:sp>
        <p:nvSpPr>
          <p:cNvPr id="16" name="Shape 13"/>
          <p:cNvSpPr/>
          <p:nvPr/>
        </p:nvSpPr>
        <p:spPr>
          <a:xfrm>
            <a:off x="536202" y="4368727"/>
            <a:ext cx="5282907" cy="668055"/>
          </a:xfrm>
          <a:custGeom>
            <a:avLst/>
            <a:gdLst/>
            <a:ahLst/>
            <a:cxnLst/>
            <a:rect l="l" t="t" r="r" b="b"/>
            <a:pathLst>
              <a:path w="5282907" h="668055">
                <a:moveTo>
                  <a:pt x="70319" y="0"/>
                </a:moveTo>
                <a:lnTo>
                  <a:pt x="5212588" y="0"/>
                </a:lnTo>
                <a:cubicBezTo>
                  <a:pt x="5251424" y="0"/>
                  <a:pt x="5282907" y="31483"/>
                  <a:pt x="5282907" y="70319"/>
                </a:cubicBezTo>
                <a:lnTo>
                  <a:pt x="5282907" y="597735"/>
                </a:lnTo>
                <a:cubicBezTo>
                  <a:pt x="5282907" y="636572"/>
                  <a:pt x="5251424" y="668055"/>
                  <a:pt x="5212588" y="668055"/>
                </a:cubicBezTo>
                <a:lnTo>
                  <a:pt x="70319" y="668055"/>
                </a:lnTo>
                <a:cubicBezTo>
                  <a:pt x="31483" y="668055"/>
                  <a:pt x="0" y="636572"/>
                  <a:pt x="0" y="597735"/>
                </a:cubicBezTo>
                <a:lnTo>
                  <a:pt x="0" y="70319"/>
                </a:lnTo>
                <a:cubicBezTo>
                  <a:pt x="0" y="31483"/>
                  <a:pt x="31483" y="0"/>
                  <a:pt x="70319" y="0"/>
                </a:cubicBezTo>
                <a:close/>
              </a:path>
            </a:pathLst>
          </a:custGeom>
          <a:solidFill>
            <a:srgbClr val="1A1D21">
              <a:alpha val="50196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17" name="Shape 14"/>
          <p:cNvSpPr/>
          <p:nvPr/>
        </p:nvSpPr>
        <p:spPr>
          <a:xfrm>
            <a:off x="659265" y="4509370"/>
            <a:ext cx="140643" cy="140643"/>
          </a:xfrm>
          <a:custGeom>
            <a:avLst/>
            <a:gdLst/>
            <a:ahLst/>
            <a:cxnLst/>
            <a:rect l="l" t="t" r="r" b="b"/>
            <a:pathLst>
              <a:path w="140643" h="140643">
                <a:moveTo>
                  <a:pt x="70322" y="0"/>
                </a:moveTo>
                <a:cubicBezTo>
                  <a:pt x="71585" y="0"/>
                  <a:pt x="72849" y="275"/>
                  <a:pt x="74002" y="797"/>
                </a:cubicBezTo>
                <a:lnTo>
                  <a:pt x="125755" y="22745"/>
                </a:lnTo>
                <a:cubicBezTo>
                  <a:pt x="131798" y="25299"/>
                  <a:pt x="136303" y="31260"/>
                  <a:pt x="136275" y="38457"/>
                </a:cubicBezTo>
                <a:cubicBezTo>
                  <a:pt x="136138" y="65707"/>
                  <a:pt x="124931" y="115564"/>
                  <a:pt x="77601" y="138226"/>
                </a:cubicBezTo>
                <a:cubicBezTo>
                  <a:pt x="73014" y="140423"/>
                  <a:pt x="67684" y="140423"/>
                  <a:pt x="63097" y="138226"/>
                </a:cubicBezTo>
                <a:cubicBezTo>
                  <a:pt x="15740" y="115564"/>
                  <a:pt x="4560" y="65707"/>
                  <a:pt x="4423" y="38457"/>
                </a:cubicBezTo>
                <a:cubicBezTo>
                  <a:pt x="4395" y="31260"/>
                  <a:pt x="8900" y="25299"/>
                  <a:pt x="14943" y="22745"/>
                </a:cubicBezTo>
                <a:lnTo>
                  <a:pt x="66668" y="797"/>
                </a:lnTo>
                <a:cubicBezTo>
                  <a:pt x="67822" y="275"/>
                  <a:pt x="69058" y="0"/>
                  <a:pt x="70322" y="0"/>
                </a:cubicBezTo>
                <a:close/>
                <a:moveTo>
                  <a:pt x="70322" y="18350"/>
                </a:moveTo>
                <a:lnTo>
                  <a:pt x="70322" y="122211"/>
                </a:lnTo>
                <a:cubicBezTo>
                  <a:pt x="108229" y="103862"/>
                  <a:pt x="118420" y="63207"/>
                  <a:pt x="118668" y="38869"/>
                </a:cubicBezTo>
                <a:lnTo>
                  <a:pt x="70322" y="18377"/>
                </a:lnTo>
                <a:lnTo>
                  <a:pt x="70322" y="18377"/>
                </a:lnTo>
                <a:close/>
              </a:path>
            </a:pathLst>
          </a:custGeom>
          <a:solidFill>
            <a:srgbClr val="4A6D8C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18" name="Text 15"/>
          <p:cNvSpPr/>
          <p:nvPr/>
        </p:nvSpPr>
        <p:spPr>
          <a:xfrm>
            <a:off x="817488" y="4474209"/>
            <a:ext cx="4966460" cy="21096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07" b="1" dirty="0">
                <a:solidFill>
                  <a:srgbClr val="E0E2E5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高可靠性</a:t>
            </a:r>
            <a:endParaRPr lang="en-US" sz="1600" dirty="0"/>
          </a:p>
        </p:txBody>
      </p:sp>
      <p:sp>
        <p:nvSpPr>
          <p:cNvPr id="19" name="Text 16"/>
          <p:cNvSpPr/>
          <p:nvPr/>
        </p:nvSpPr>
        <p:spPr>
          <a:xfrm>
            <a:off x="641684" y="4720335"/>
            <a:ext cx="5142264" cy="21096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07" dirty="0">
                <a:solidFill>
                  <a:srgbClr val="E0E2E5">
                    <a:alpha val="7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适合长时间连续打印，故障率低，适合教学批量打印</a:t>
            </a:r>
            <a:endParaRPr lang="en-US" sz="1600" dirty="0"/>
          </a:p>
        </p:txBody>
      </p:sp>
      <p:sp>
        <p:nvSpPr>
          <p:cNvPr id="20" name="Shape 17"/>
          <p:cNvSpPr/>
          <p:nvPr/>
        </p:nvSpPr>
        <p:spPr>
          <a:xfrm>
            <a:off x="536202" y="5142264"/>
            <a:ext cx="5282907" cy="668055"/>
          </a:xfrm>
          <a:custGeom>
            <a:avLst/>
            <a:gdLst/>
            <a:ahLst/>
            <a:cxnLst/>
            <a:rect l="l" t="t" r="r" b="b"/>
            <a:pathLst>
              <a:path w="5282907" h="668055">
                <a:moveTo>
                  <a:pt x="70319" y="0"/>
                </a:moveTo>
                <a:lnTo>
                  <a:pt x="5212588" y="0"/>
                </a:lnTo>
                <a:cubicBezTo>
                  <a:pt x="5251424" y="0"/>
                  <a:pt x="5282907" y="31483"/>
                  <a:pt x="5282907" y="70319"/>
                </a:cubicBezTo>
                <a:lnTo>
                  <a:pt x="5282907" y="597735"/>
                </a:lnTo>
                <a:cubicBezTo>
                  <a:pt x="5282907" y="636572"/>
                  <a:pt x="5251424" y="668055"/>
                  <a:pt x="5212588" y="668055"/>
                </a:cubicBezTo>
                <a:lnTo>
                  <a:pt x="70319" y="668055"/>
                </a:lnTo>
                <a:cubicBezTo>
                  <a:pt x="31483" y="668055"/>
                  <a:pt x="0" y="636572"/>
                  <a:pt x="0" y="597735"/>
                </a:cubicBezTo>
                <a:lnTo>
                  <a:pt x="0" y="70319"/>
                </a:lnTo>
                <a:cubicBezTo>
                  <a:pt x="0" y="31483"/>
                  <a:pt x="31483" y="0"/>
                  <a:pt x="70319" y="0"/>
                </a:cubicBezTo>
                <a:close/>
              </a:path>
            </a:pathLst>
          </a:custGeom>
          <a:solidFill>
            <a:srgbClr val="1A1D21">
              <a:alpha val="50196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21" name="Shape 18"/>
          <p:cNvSpPr/>
          <p:nvPr/>
        </p:nvSpPr>
        <p:spPr>
          <a:xfrm>
            <a:off x="668055" y="5282907"/>
            <a:ext cx="123063" cy="140643"/>
          </a:xfrm>
          <a:custGeom>
            <a:avLst/>
            <a:gdLst/>
            <a:ahLst/>
            <a:cxnLst/>
            <a:rect l="l" t="t" r="r" b="b"/>
            <a:pathLst>
              <a:path w="123063" h="140643">
                <a:moveTo>
                  <a:pt x="8790" y="8790"/>
                </a:moveTo>
                <a:cubicBezTo>
                  <a:pt x="3928" y="8790"/>
                  <a:pt x="0" y="12718"/>
                  <a:pt x="0" y="17580"/>
                </a:cubicBezTo>
                <a:lnTo>
                  <a:pt x="0" y="43951"/>
                </a:lnTo>
                <a:cubicBezTo>
                  <a:pt x="0" y="48813"/>
                  <a:pt x="3928" y="52741"/>
                  <a:pt x="8790" y="52741"/>
                </a:cubicBezTo>
                <a:cubicBezTo>
                  <a:pt x="13652" y="52741"/>
                  <a:pt x="17580" y="48813"/>
                  <a:pt x="17580" y="43951"/>
                </a:cubicBezTo>
                <a:lnTo>
                  <a:pt x="17580" y="26371"/>
                </a:lnTo>
                <a:lnTo>
                  <a:pt x="35161" y="26371"/>
                </a:lnTo>
                <a:cubicBezTo>
                  <a:pt x="40023" y="26371"/>
                  <a:pt x="43951" y="22442"/>
                  <a:pt x="43951" y="17580"/>
                </a:cubicBezTo>
                <a:cubicBezTo>
                  <a:pt x="43951" y="12718"/>
                  <a:pt x="40023" y="8790"/>
                  <a:pt x="35161" y="8790"/>
                </a:cubicBezTo>
                <a:lnTo>
                  <a:pt x="8790" y="8790"/>
                </a:lnTo>
                <a:close/>
                <a:moveTo>
                  <a:pt x="17580" y="96692"/>
                </a:moveTo>
                <a:cubicBezTo>
                  <a:pt x="17580" y="91830"/>
                  <a:pt x="13652" y="87902"/>
                  <a:pt x="8790" y="87902"/>
                </a:cubicBezTo>
                <a:cubicBezTo>
                  <a:pt x="3928" y="87902"/>
                  <a:pt x="0" y="91830"/>
                  <a:pt x="0" y="96692"/>
                </a:cubicBezTo>
                <a:lnTo>
                  <a:pt x="0" y="123063"/>
                </a:lnTo>
                <a:cubicBezTo>
                  <a:pt x="0" y="127925"/>
                  <a:pt x="3928" y="131853"/>
                  <a:pt x="8790" y="131853"/>
                </a:cubicBezTo>
                <a:lnTo>
                  <a:pt x="35161" y="131853"/>
                </a:lnTo>
                <a:cubicBezTo>
                  <a:pt x="40023" y="131853"/>
                  <a:pt x="43951" y="127925"/>
                  <a:pt x="43951" y="123063"/>
                </a:cubicBezTo>
                <a:cubicBezTo>
                  <a:pt x="43951" y="118201"/>
                  <a:pt x="40023" y="114273"/>
                  <a:pt x="35161" y="114273"/>
                </a:cubicBezTo>
                <a:lnTo>
                  <a:pt x="17580" y="114273"/>
                </a:lnTo>
                <a:lnTo>
                  <a:pt x="17580" y="96692"/>
                </a:lnTo>
                <a:close/>
                <a:moveTo>
                  <a:pt x="87902" y="8790"/>
                </a:moveTo>
                <a:cubicBezTo>
                  <a:pt x="83040" y="8790"/>
                  <a:pt x="79112" y="12718"/>
                  <a:pt x="79112" y="17580"/>
                </a:cubicBezTo>
                <a:cubicBezTo>
                  <a:pt x="79112" y="22442"/>
                  <a:pt x="83040" y="26371"/>
                  <a:pt x="87902" y="26371"/>
                </a:cubicBezTo>
                <a:lnTo>
                  <a:pt x="105482" y="26371"/>
                </a:lnTo>
                <a:lnTo>
                  <a:pt x="105482" y="43951"/>
                </a:lnTo>
                <a:cubicBezTo>
                  <a:pt x="105482" y="48813"/>
                  <a:pt x="109410" y="52741"/>
                  <a:pt x="114273" y="52741"/>
                </a:cubicBezTo>
                <a:cubicBezTo>
                  <a:pt x="119135" y="52741"/>
                  <a:pt x="123063" y="48813"/>
                  <a:pt x="123063" y="43951"/>
                </a:cubicBezTo>
                <a:lnTo>
                  <a:pt x="123063" y="17580"/>
                </a:lnTo>
                <a:cubicBezTo>
                  <a:pt x="123063" y="12718"/>
                  <a:pt x="119135" y="8790"/>
                  <a:pt x="114273" y="8790"/>
                </a:cubicBezTo>
                <a:lnTo>
                  <a:pt x="87902" y="8790"/>
                </a:lnTo>
                <a:close/>
                <a:moveTo>
                  <a:pt x="123063" y="96692"/>
                </a:moveTo>
                <a:cubicBezTo>
                  <a:pt x="123063" y="91830"/>
                  <a:pt x="119135" y="87902"/>
                  <a:pt x="114273" y="87902"/>
                </a:cubicBezTo>
                <a:cubicBezTo>
                  <a:pt x="109410" y="87902"/>
                  <a:pt x="105482" y="91830"/>
                  <a:pt x="105482" y="96692"/>
                </a:cubicBezTo>
                <a:lnTo>
                  <a:pt x="105482" y="114273"/>
                </a:lnTo>
                <a:lnTo>
                  <a:pt x="87902" y="114273"/>
                </a:lnTo>
                <a:cubicBezTo>
                  <a:pt x="83040" y="114273"/>
                  <a:pt x="79112" y="118201"/>
                  <a:pt x="79112" y="123063"/>
                </a:cubicBezTo>
                <a:cubicBezTo>
                  <a:pt x="79112" y="127925"/>
                  <a:pt x="83040" y="131853"/>
                  <a:pt x="87902" y="131853"/>
                </a:cubicBezTo>
                <a:lnTo>
                  <a:pt x="114273" y="131853"/>
                </a:lnTo>
                <a:cubicBezTo>
                  <a:pt x="119135" y="131853"/>
                  <a:pt x="123063" y="127925"/>
                  <a:pt x="123063" y="123063"/>
                </a:cubicBezTo>
                <a:lnTo>
                  <a:pt x="123063" y="96692"/>
                </a:lnTo>
                <a:close/>
              </a:path>
            </a:pathLst>
          </a:custGeom>
          <a:solidFill>
            <a:srgbClr val="4A6D8C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22" name="Text 19"/>
          <p:cNvSpPr/>
          <p:nvPr/>
        </p:nvSpPr>
        <p:spPr>
          <a:xfrm>
            <a:off x="817488" y="5247746"/>
            <a:ext cx="4966460" cy="21096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zh-CN" altLang="en-US" sz="1107" b="1" dirty="0">
                <a:solidFill>
                  <a:srgbClr val="E0E2E5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独立双喷头</a:t>
            </a:r>
            <a:endParaRPr lang="en-US" sz="1600" dirty="0"/>
          </a:p>
        </p:txBody>
      </p:sp>
      <p:sp>
        <p:nvSpPr>
          <p:cNvPr id="23" name="Text 20"/>
          <p:cNvSpPr/>
          <p:nvPr/>
        </p:nvSpPr>
        <p:spPr>
          <a:xfrm>
            <a:off x="641684" y="5493872"/>
            <a:ext cx="5142264" cy="21096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zh-CN" altLang="en-US" sz="1107" dirty="0">
                <a:solidFill>
                  <a:srgbClr val="E0E2E5">
                    <a:alpha val="7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两个喷头可以一定程度独立行动，提高打印速度</a:t>
            </a:r>
            <a:endParaRPr lang="en-US" sz="1600" dirty="0"/>
          </a:p>
        </p:txBody>
      </p:sp>
      <p:sp>
        <p:nvSpPr>
          <p:cNvPr id="24" name="Shape 21"/>
          <p:cNvSpPr/>
          <p:nvPr/>
        </p:nvSpPr>
        <p:spPr>
          <a:xfrm>
            <a:off x="540597" y="5955357"/>
            <a:ext cx="5274117" cy="430720"/>
          </a:xfrm>
          <a:custGeom>
            <a:avLst/>
            <a:gdLst/>
            <a:ahLst/>
            <a:cxnLst/>
            <a:rect l="l" t="t" r="r" b="b"/>
            <a:pathLst>
              <a:path w="5274117" h="430720">
                <a:moveTo>
                  <a:pt x="70324" y="0"/>
                </a:moveTo>
                <a:lnTo>
                  <a:pt x="5203793" y="0"/>
                </a:lnTo>
                <a:cubicBezTo>
                  <a:pt x="5242632" y="0"/>
                  <a:pt x="5274117" y="31485"/>
                  <a:pt x="5274117" y="70324"/>
                </a:cubicBezTo>
                <a:lnTo>
                  <a:pt x="5274117" y="360396"/>
                </a:lnTo>
                <a:cubicBezTo>
                  <a:pt x="5274117" y="399235"/>
                  <a:pt x="5242632" y="430720"/>
                  <a:pt x="5203793" y="430720"/>
                </a:cubicBezTo>
                <a:lnTo>
                  <a:pt x="70324" y="430720"/>
                </a:lnTo>
                <a:cubicBezTo>
                  <a:pt x="31485" y="430720"/>
                  <a:pt x="0" y="399235"/>
                  <a:pt x="0" y="360396"/>
                </a:cubicBezTo>
                <a:lnTo>
                  <a:pt x="0" y="70324"/>
                </a:lnTo>
                <a:cubicBezTo>
                  <a:pt x="0" y="31485"/>
                  <a:pt x="31485" y="0"/>
                  <a:pt x="70324" y="0"/>
                </a:cubicBezTo>
                <a:close/>
              </a:path>
            </a:pathLst>
          </a:custGeom>
          <a:solidFill>
            <a:srgbClr val="4A6D8C">
              <a:alpha val="10196"/>
            </a:srgbClr>
          </a:solidFill>
          <a:ln w="12700">
            <a:solidFill>
              <a:srgbClr val="4A6D8C">
                <a:alpha val="30196"/>
              </a:srgbClr>
            </a:solidFill>
            <a:prstDash val="soli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5" name="Shape 22"/>
          <p:cNvSpPr/>
          <p:nvPr/>
        </p:nvSpPr>
        <p:spPr>
          <a:xfrm>
            <a:off x="668055" y="6091605"/>
            <a:ext cx="140643" cy="140643"/>
          </a:xfrm>
          <a:custGeom>
            <a:avLst/>
            <a:gdLst/>
            <a:ahLst/>
            <a:cxnLst/>
            <a:rect l="l" t="t" r="r" b="b"/>
            <a:pathLst>
              <a:path w="140643" h="140643">
                <a:moveTo>
                  <a:pt x="123063" y="70322"/>
                </a:moveTo>
                <a:cubicBezTo>
                  <a:pt x="123063" y="41213"/>
                  <a:pt x="99430" y="17580"/>
                  <a:pt x="70322" y="17580"/>
                </a:cubicBezTo>
                <a:cubicBezTo>
                  <a:pt x="41213" y="17580"/>
                  <a:pt x="17580" y="41213"/>
                  <a:pt x="17580" y="70322"/>
                </a:cubicBezTo>
                <a:cubicBezTo>
                  <a:pt x="17580" y="99430"/>
                  <a:pt x="41213" y="123063"/>
                  <a:pt x="70322" y="123063"/>
                </a:cubicBezTo>
                <a:cubicBezTo>
                  <a:pt x="99430" y="123063"/>
                  <a:pt x="123063" y="99430"/>
                  <a:pt x="123063" y="70322"/>
                </a:cubicBezTo>
                <a:close/>
                <a:moveTo>
                  <a:pt x="0" y="70322"/>
                </a:moveTo>
                <a:cubicBezTo>
                  <a:pt x="0" y="31510"/>
                  <a:pt x="31510" y="0"/>
                  <a:pt x="70322" y="0"/>
                </a:cubicBezTo>
                <a:cubicBezTo>
                  <a:pt x="109133" y="0"/>
                  <a:pt x="140643" y="31510"/>
                  <a:pt x="140643" y="70322"/>
                </a:cubicBezTo>
                <a:cubicBezTo>
                  <a:pt x="140643" y="109133"/>
                  <a:pt x="109133" y="140643"/>
                  <a:pt x="70322" y="140643"/>
                </a:cubicBezTo>
                <a:cubicBezTo>
                  <a:pt x="31510" y="140643"/>
                  <a:pt x="0" y="109133"/>
                  <a:pt x="0" y="70322"/>
                </a:cubicBezTo>
                <a:close/>
                <a:moveTo>
                  <a:pt x="70322" y="92297"/>
                </a:moveTo>
                <a:cubicBezTo>
                  <a:pt x="82450" y="92297"/>
                  <a:pt x="92297" y="82450"/>
                  <a:pt x="92297" y="70322"/>
                </a:cubicBezTo>
                <a:cubicBezTo>
                  <a:pt x="92297" y="58193"/>
                  <a:pt x="82450" y="48346"/>
                  <a:pt x="70322" y="48346"/>
                </a:cubicBezTo>
                <a:cubicBezTo>
                  <a:pt x="58193" y="48346"/>
                  <a:pt x="48346" y="58193"/>
                  <a:pt x="48346" y="70322"/>
                </a:cubicBezTo>
                <a:cubicBezTo>
                  <a:pt x="48346" y="82450"/>
                  <a:pt x="58193" y="92297"/>
                  <a:pt x="70322" y="92297"/>
                </a:cubicBezTo>
                <a:close/>
                <a:moveTo>
                  <a:pt x="70322" y="30766"/>
                </a:moveTo>
                <a:cubicBezTo>
                  <a:pt x="92153" y="30766"/>
                  <a:pt x="109877" y="48490"/>
                  <a:pt x="109877" y="70322"/>
                </a:cubicBezTo>
                <a:cubicBezTo>
                  <a:pt x="109877" y="92153"/>
                  <a:pt x="92153" y="109877"/>
                  <a:pt x="70322" y="109877"/>
                </a:cubicBezTo>
                <a:cubicBezTo>
                  <a:pt x="48490" y="109877"/>
                  <a:pt x="30766" y="92153"/>
                  <a:pt x="30766" y="70322"/>
                </a:cubicBezTo>
                <a:cubicBezTo>
                  <a:pt x="30766" y="48490"/>
                  <a:pt x="48490" y="30766"/>
                  <a:pt x="70322" y="30766"/>
                </a:cubicBezTo>
                <a:close/>
                <a:moveTo>
                  <a:pt x="61531" y="70322"/>
                </a:moveTo>
                <a:cubicBezTo>
                  <a:pt x="61531" y="65470"/>
                  <a:pt x="65470" y="61531"/>
                  <a:pt x="70322" y="61531"/>
                </a:cubicBezTo>
                <a:cubicBezTo>
                  <a:pt x="75173" y="61531"/>
                  <a:pt x="79112" y="65470"/>
                  <a:pt x="79112" y="70322"/>
                </a:cubicBezTo>
                <a:cubicBezTo>
                  <a:pt x="79112" y="75173"/>
                  <a:pt x="75173" y="79112"/>
                  <a:pt x="70322" y="79112"/>
                </a:cubicBezTo>
                <a:cubicBezTo>
                  <a:pt x="65470" y="79112"/>
                  <a:pt x="61531" y="75173"/>
                  <a:pt x="61531" y="70322"/>
                </a:cubicBezTo>
                <a:close/>
              </a:path>
            </a:pathLst>
          </a:custGeom>
          <a:solidFill>
            <a:srgbClr val="4A6D8C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26" name="Text 23"/>
          <p:cNvSpPr/>
          <p:nvPr/>
        </p:nvSpPr>
        <p:spPr>
          <a:xfrm>
            <a:off x="874951" y="6065234"/>
            <a:ext cx="4900207" cy="21096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07" b="1" dirty="0">
                <a:solidFill>
                  <a:srgbClr val="E0E2E5">
                    <a:alpha val="8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适合：</a:t>
            </a:r>
            <a:r>
              <a:rPr lang="en-US" sz="1107" dirty="0">
                <a:solidFill>
                  <a:srgbClr val="E0E2E5">
                    <a:alpha val="8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结构件、工程类模型、功能验证原型</a:t>
            </a:r>
            <a:endParaRPr lang="en-US" sz="1600" dirty="0"/>
          </a:p>
        </p:txBody>
      </p:sp>
      <p:sp>
        <p:nvSpPr>
          <p:cNvPr id="27" name="Shape 24"/>
          <p:cNvSpPr/>
          <p:nvPr/>
        </p:nvSpPr>
        <p:spPr>
          <a:xfrm>
            <a:off x="6186786" y="1199862"/>
            <a:ext cx="5643305" cy="5370809"/>
          </a:xfrm>
          <a:custGeom>
            <a:avLst/>
            <a:gdLst/>
            <a:ahLst/>
            <a:cxnLst/>
            <a:rect l="l" t="t" r="r" b="b"/>
            <a:pathLst>
              <a:path w="5643305" h="5370809">
                <a:moveTo>
                  <a:pt x="105483" y="0"/>
                </a:moveTo>
                <a:lnTo>
                  <a:pt x="5537822" y="0"/>
                </a:lnTo>
                <a:cubicBezTo>
                  <a:pt x="5596079" y="0"/>
                  <a:pt x="5643305" y="47226"/>
                  <a:pt x="5643305" y="105483"/>
                </a:cubicBezTo>
                <a:lnTo>
                  <a:pt x="5643305" y="5265326"/>
                </a:lnTo>
                <a:cubicBezTo>
                  <a:pt x="5643305" y="5323583"/>
                  <a:pt x="5596079" y="5370809"/>
                  <a:pt x="5537822" y="5370809"/>
                </a:cubicBezTo>
                <a:lnTo>
                  <a:pt x="105483" y="5370809"/>
                </a:lnTo>
                <a:cubicBezTo>
                  <a:pt x="47226" y="5370809"/>
                  <a:pt x="0" y="5323583"/>
                  <a:pt x="0" y="5265326"/>
                </a:cubicBezTo>
                <a:lnTo>
                  <a:pt x="0" y="105483"/>
                </a:lnTo>
                <a:cubicBezTo>
                  <a:pt x="0" y="47265"/>
                  <a:pt x="47265" y="0"/>
                  <a:pt x="105483" y="0"/>
                </a:cubicBezTo>
                <a:close/>
              </a:path>
            </a:pathLst>
          </a:custGeom>
          <a:solidFill>
            <a:srgbClr val="2D3136">
              <a:alpha val="50196"/>
            </a:srgbClr>
          </a:solidFill>
          <a:ln w="12700">
            <a:solidFill>
              <a:srgbClr val="6B7A8F">
                <a:alpha val="30196"/>
              </a:srgbClr>
            </a:solidFill>
            <a:prstDash val="soli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8" name="Shape 25"/>
          <p:cNvSpPr/>
          <p:nvPr/>
        </p:nvSpPr>
        <p:spPr>
          <a:xfrm>
            <a:off x="6366985" y="1432802"/>
            <a:ext cx="562572" cy="562572"/>
          </a:xfrm>
          <a:custGeom>
            <a:avLst/>
            <a:gdLst/>
            <a:ahLst/>
            <a:cxnLst/>
            <a:rect l="l" t="t" r="r" b="b"/>
            <a:pathLst>
              <a:path w="562572" h="562572">
                <a:moveTo>
                  <a:pt x="105482" y="0"/>
                </a:moveTo>
                <a:lnTo>
                  <a:pt x="457090" y="0"/>
                </a:lnTo>
                <a:cubicBezTo>
                  <a:pt x="515307" y="0"/>
                  <a:pt x="562572" y="47265"/>
                  <a:pt x="562572" y="105482"/>
                </a:cubicBezTo>
                <a:lnTo>
                  <a:pt x="562572" y="457090"/>
                </a:lnTo>
                <a:cubicBezTo>
                  <a:pt x="562572" y="515307"/>
                  <a:pt x="515307" y="562572"/>
                  <a:pt x="457090" y="562572"/>
                </a:cubicBezTo>
                <a:lnTo>
                  <a:pt x="105482" y="562572"/>
                </a:lnTo>
                <a:cubicBezTo>
                  <a:pt x="47265" y="562572"/>
                  <a:pt x="0" y="515307"/>
                  <a:pt x="0" y="457090"/>
                </a:cubicBezTo>
                <a:lnTo>
                  <a:pt x="0" y="105482"/>
                </a:lnTo>
                <a:cubicBezTo>
                  <a:pt x="0" y="47265"/>
                  <a:pt x="47265" y="0"/>
                  <a:pt x="105482" y="0"/>
                </a:cubicBezTo>
                <a:close/>
              </a:path>
            </a:pathLst>
          </a:custGeom>
          <a:solidFill>
            <a:srgbClr val="6B7A8F">
              <a:alpha val="20000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29" name="Shape 26"/>
          <p:cNvSpPr/>
          <p:nvPr/>
        </p:nvSpPr>
        <p:spPr>
          <a:xfrm>
            <a:off x="6518616" y="1582235"/>
            <a:ext cx="263706" cy="263706"/>
          </a:xfrm>
          <a:custGeom>
            <a:avLst/>
            <a:gdLst/>
            <a:ahLst/>
            <a:cxnLst/>
            <a:rect l="l" t="t" r="r" b="b"/>
            <a:pathLst>
              <a:path w="263706" h="263706">
                <a:moveTo>
                  <a:pt x="119749" y="2678"/>
                </a:moveTo>
                <a:cubicBezTo>
                  <a:pt x="127423" y="-876"/>
                  <a:pt x="136282" y="-876"/>
                  <a:pt x="143957" y="2678"/>
                </a:cubicBezTo>
                <a:lnTo>
                  <a:pt x="256547" y="54698"/>
                </a:lnTo>
                <a:cubicBezTo>
                  <a:pt x="260925" y="56707"/>
                  <a:pt x="263706" y="61085"/>
                  <a:pt x="263706" y="65926"/>
                </a:cubicBezTo>
                <a:cubicBezTo>
                  <a:pt x="263706" y="70768"/>
                  <a:pt x="260925" y="75146"/>
                  <a:pt x="256547" y="77155"/>
                </a:cubicBezTo>
                <a:lnTo>
                  <a:pt x="143957" y="129175"/>
                </a:lnTo>
                <a:cubicBezTo>
                  <a:pt x="136282" y="132729"/>
                  <a:pt x="127423" y="132729"/>
                  <a:pt x="119749" y="129175"/>
                </a:cubicBezTo>
                <a:lnTo>
                  <a:pt x="7159" y="77155"/>
                </a:lnTo>
                <a:cubicBezTo>
                  <a:pt x="2781" y="75094"/>
                  <a:pt x="0" y="70716"/>
                  <a:pt x="0" y="65926"/>
                </a:cubicBezTo>
                <a:cubicBezTo>
                  <a:pt x="0" y="61136"/>
                  <a:pt x="2781" y="56707"/>
                  <a:pt x="7159" y="54698"/>
                </a:cubicBezTo>
                <a:lnTo>
                  <a:pt x="119749" y="2678"/>
                </a:lnTo>
                <a:close/>
                <a:moveTo>
                  <a:pt x="24774" y="112487"/>
                </a:moveTo>
                <a:lnTo>
                  <a:pt x="109397" y="151579"/>
                </a:lnTo>
                <a:cubicBezTo>
                  <a:pt x="123664" y="158172"/>
                  <a:pt x="140094" y="158172"/>
                  <a:pt x="154361" y="151579"/>
                </a:cubicBezTo>
                <a:lnTo>
                  <a:pt x="238983" y="112487"/>
                </a:lnTo>
                <a:lnTo>
                  <a:pt x="256547" y="120625"/>
                </a:lnTo>
                <a:cubicBezTo>
                  <a:pt x="260925" y="122634"/>
                  <a:pt x="263706" y="127011"/>
                  <a:pt x="263706" y="131853"/>
                </a:cubicBezTo>
                <a:cubicBezTo>
                  <a:pt x="263706" y="136694"/>
                  <a:pt x="260925" y="141072"/>
                  <a:pt x="256547" y="143081"/>
                </a:cubicBezTo>
                <a:lnTo>
                  <a:pt x="143957" y="195101"/>
                </a:lnTo>
                <a:cubicBezTo>
                  <a:pt x="136282" y="198655"/>
                  <a:pt x="127423" y="198655"/>
                  <a:pt x="119749" y="195101"/>
                </a:cubicBezTo>
                <a:lnTo>
                  <a:pt x="7159" y="143081"/>
                </a:lnTo>
                <a:cubicBezTo>
                  <a:pt x="2781" y="141021"/>
                  <a:pt x="0" y="136643"/>
                  <a:pt x="0" y="131853"/>
                </a:cubicBezTo>
                <a:cubicBezTo>
                  <a:pt x="0" y="127063"/>
                  <a:pt x="2781" y="122634"/>
                  <a:pt x="7159" y="120625"/>
                </a:cubicBezTo>
                <a:lnTo>
                  <a:pt x="24722" y="112487"/>
                </a:lnTo>
                <a:close/>
                <a:moveTo>
                  <a:pt x="7159" y="186551"/>
                </a:moveTo>
                <a:lnTo>
                  <a:pt x="24722" y="178413"/>
                </a:lnTo>
                <a:lnTo>
                  <a:pt x="109345" y="217506"/>
                </a:lnTo>
                <a:cubicBezTo>
                  <a:pt x="123612" y="224098"/>
                  <a:pt x="140042" y="224098"/>
                  <a:pt x="154309" y="217506"/>
                </a:cubicBezTo>
                <a:lnTo>
                  <a:pt x="238932" y="178413"/>
                </a:lnTo>
                <a:lnTo>
                  <a:pt x="256495" y="186551"/>
                </a:lnTo>
                <a:cubicBezTo>
                  <a:pt x="260873" y="188560"/>
                  <a:pt x="263654" y="192938"/>
                  <a:pt x="263654" y="197779"/>
                </a:cubicBezTo>
                <a:cubicBezTo>
                  <a:pt x="263654" y="202621"/>
                  <a:pt x="260873" y="206999"/>
                  <a:pt x="256495" y="209007"/>
                </a:cubicBezTo>
                <a:lnTo>
                  <a:pt x="143905" y="261028"/>
                </a:lnTo>
                <a:cubicBezTo>
                  <a:pt x="136231" y="264581"/>
                  <a:pt x="127372" y="264581"/>
                  <a:pt x="119698" y="261028"/>
                </a:cubicBezTo>
                <a:lnTo>
                  <a:pt x="7159" y="209007"/>
                </a:lnTo>
                <a:cubicBezTo>
                  <a:pt x="2781" y="206947"/>
                  <a:pt x="0" y="202569"/>
                  <a:pt x="0" y="197779"/>
                </a:cubicBezTo>
                <a:cubicBezTo>
                  <a:pt x="0" y="192989"/>
                  <a:pt x="2781" y="188560"/>
                  <a:pt x="7159" y="186551"/>
                </a:cubicBezTo>
                <a:close/>
              </a:path>
            </a:pathLst>
          </a:custGeom>
          <a:solidFill>
            <a:srgbClr val="6B7A8F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30" name="Shape 27"/>
          <p:cNvSpPr/>
          <p:nvPr/>
        </p:nvSpPr>
        <p:spPr>
          <a:xfrm>
            <a:off x="7070201" y="1380061"/>
            <a:ext cx="826278" cy="281286"/>
          </a:xfrm>
          <a:custGeom>
            <a:avLst/>
            <a:gdLst/>
            <a:ahLst/>
            <a:cxnLst/>
            <a:rect l="l" t="t" r="r" b="b"/>
            <a:pathLst>
              <a:path w="826278" h="281286">
                <a:moveTo>
                  <a:pt x="140643" y="0"/>
                </a:moveTo>
                <a:lnTo>
                  <a:pt x="685635" y="0"/>
                </a:lnTo>
                <a:cubicBezTo>
                  <a:pt x="763258" y="0"/>
                  <a:pt x="826278" y="63020"/>
                  <a:pt x="826278" y="140643"/>
                </a:cubicBezTo>
                <a:lnTo>
                  <a:pt x="826278" y="140643"/>
                </a:lnTo>
                <a:cubicBezTo>
                  <a:pt x="826278" y="218266"/>
                  <a:pt x="763258" y="281286"/>
                  <a:pt x="685635" y="281286"/>
                </a:cubicBezTo>
                <a:lnTo>
                  <a:pt x="140643" y="281286"/>
                </a:lnTo>
                <a:cubicBezTo>
                  <a:pt x="63020" y="281286"/>
                  <a:pt x="0" y="218266"/>
                  <a:pt x="0" y="140643"/>
                </a:cubicBezTo>
                <a:lnTo>
                  <a:pt x="0" y="140643"/>
                </a:lnTo>
                <a:cubicBezTo>
                  <a:pt x="0" y="63020"/>
                  <a:pt x="63020" y="0"/>
                  <a:pt x="140643" y="0"/>
                </a:cubicBezTo>
                <a:close/>
              </a:path>
            </a:pathLst>
          </a:custGeom>
          <a:solidFill>
            <a:srgbClr val="6B7A8F">
              <a:alpha val="20000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31" name="Text 28"/>
          <p:cNvSpPr/>
          <p:nvPr/>
        </p:nvSpPr>
        <p:spPr>
          <a:xfrm>
            <a:off x="7175683" y="1441592"/>
            <a:ext cx="676845" cy="16701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969" b="1" dirty="0">
                <a:solidFill>
                  <a:srgbClr val="6B7A8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双喷头工业</a:t>
            </a:r>
            <a:endParaRPr lang="en-US" sz="1600" dirty="0"/>
          </a:p>
        </p:txBody>
      </p:sp>
      <p:sp>
        <p:nvSpPr>
          <p:cNvPr id="32" name="Text 29"/>
          <p:cNvSpPr/>
          <p:nvPr/>
        </p:nvSpPr>
        <p:spPr>
          <a:xfrm>
            <a:off x="7070201" y="1731668"/>
            <a:ext cx="3066542" cy="31644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2076" b="1" dirty="0">
                <a:solidFill>
                  <a:srgbClr val="E0E2E5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Raise3D Pro3 PLUS </a:t>
            </a:r>
            <a:endParaRPr lang="en-US" sz="1600" dirty="0"/>
          </a:p>
        </p:txBody>
      </p:sp>
      <p:pic>
        <p:nvPicPr>
          <p:cNvPr id="33" name="Image 1" descr="https://kimi-web-img.moonshot.cn/img/shop.raise3d.com/4282d060494c73fe3a23e0fe72ecc7ebf2aab375.jpg"/>
          <p:cNvPicPr>
            <a:picLocks noChangeAspect="1"/>
          </p:cNvPicPr>
          <p:nvPr/>
        </p:nvPicPr>
        <p:blipFill>
          <a:blip r:embed="rId4"/>
          <a:srcRect t="74" b="74"/>
          <a:stretch/>
        </p:blipFill>
        <p:spPr>
          <a:xfrm>
            <a:off x="7886453" y="2188758"/>
            <a:ext cx="2250290" cy="1265788"/>
          </a:xfrm>
          <a:prstGeom prst="roundRect">
            <a:avLst>
              <a:gd name="adj" fmla="val 0"/>
            </a:avLst>
          </a:prstGeom>
        </p:spPr>
      </p:pic>
      <p:sp>
        <p:nvSpPr>
          <p:cNvPr id="34" name="Shape 30"/>
          <p:cNvSpPr/>
          <p:nvPr/>
        </p:nvSpPr>
        <p:spPr>
          <a:xfrm>
            <a:off x="6366985" y="3595190"/>
            <a:ext cx="5282907" cy="668055"/>
          </a:xfrm>
          <a:custGeom>
            <a:avLst/>
            <a:gdLst/>
            <a:ahLst/>
            <a:cxnLst/>
            <a:rect l="l" t="t" r="r" b="b"/>
            <a:pathLst>
              <a:path w="5282907" h="668055">
                <a:moveTo>
                  <a:pt x="70319" y="0"/>
                </a:moveTo>
                <a:lnTo>
                  <a:pt x="5212588" y="0"/>
                </a:lnTo>
                <a:cubicBezTo>
                  <a:pt x="5251424" y="0"/>
                  <a:pt x="5282907" y="31483"/>
                  <a:pt x="5282907" y="70319"/>
                </a:cubicBezTo>
                <a:lnTo>
                  <a:pt x="5282907" y="597735"/>
                </a:lnTo>
                <a:cubicBezTo>
                  <a:pt x="5282907" y="636572"/>
                  <a:pt x="5251424" y="668055"/>
                  <a:pt x="5212588" y="668055"/>
                </a:cubicBezTo>
                <a:lnTo>
                  <a:pt x="70319" y="668055"/>
                </a:lnTo>
                <a:cubicBezTo>
                  <a:pt x="31483" y="668055"/>
                  <a:pt x="0" y="636572"/>
                  <a:pt x="0" y="597735"/>
                </a:cubicBezTo>
                <a:lnTo>
                  <a:pt x="0" y="70319"/>
                </a:lnTo>
                <a:cubicBezTo>
                  <a:pt x="0" y="31483"/>
                  <a:pt x="31483" y="0"/>
                  <a:pt x="70319" y="0"/>
                </a:cubicBezTo>
                <a:close/>
              </a:path>
            </a:pathLst>
          </a:custGeom>
          <a:solidFill>
            <a:srgbClr val="1A1D21">
              <a:alpha val="50196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35" name="Shape 31"/>
          <p:cNvSpPr/>
          <p:nvPr/>
        </p:nvSpPr>
        <p:spPr>
          <a:xfrm>
            <a:off x="6498838" y="3735833"/>
            <a:ext cx="123063" cy="140643"/>
          </a:xfrm>
          <a:custGeom>
            <a:avLst/>
            <a:gdLst/>
            <a:ahLst/>
            <a:cxnLst/>
            <a:rect l="l" t="t" r="r" b="b"/>
            <a:pathLst>
              <a:path w="123063" h="140643">
                <a:moveTo>
                  <a:pt x="21975" y="28568"/>
                </a:moveTo>
                <a:cubicBezTo>
                  <a:pt x="25614" y="28568"/>
                  <a:pt x="28568" y="25614"/>
                  <a:pt x="28568" y="21975"/>
                </a:cubicBezTo>
                <a:cubicBezTo>
                  <a:pt x="28568" y="18337"/>
                  <a:pt x="25614" y="15383"/>
                  <a:pt x="21975" y="15383"/>
                </a:cubicBezTo>
                <a:cubicBezTo>
                  <a:pt x="18337" y="15383"/>
                  <a:pt x="15383" y="18337"/>
                  <a:pt x="15383" y="21975"/>
                </a:cubicBezTo>
                <a:cubicBezTo>
                  <a:pt x="15383" y="25614"/>
                  <a:pt x="18337" y="28568"/>
                  <a:pt x="21975" y="28568"/>
                </a:cubicBezTo>
                <a:close/>
                <a:moveTo>
                  <a:pt x="43951" y="21975"/>
                </a:moveTo>
                <a:cubicBezTo>
                  <a:pt x="43951" y="30985"/>
                  <a:pt x="38540" y="38732"/>
                  <a:pt x="30766" y="42111"/>
                </a:cubicBezTo>
                <a:lnTo>
                  <a:pt x="30766" y="61531"/>
                </a:lnTo>
                <a:lnTo>
                  <a:pt x="79112" y="61531"/>
                </a:lnTo>
                <a:cubicBezTo>
                  <a:pt x="86391" y="61531"/>
                  <a:pt x="92297" y="55625"/>
                  <a:pt x="92297" y="48346"/>
                </a:cubicBezTo>
                <a:lnTo>
                  <a:pt x="92297" y="42111"/>
                </a:lnTo>
                <a:cubicBezTo>
                  <a:pt x="84523" y="38732"/>
                  <a:pt x="79112" y="30985"/>
                  <a:pt x="79112" y="21975"/>
                </a:cubicBezTo>
                <a:cubicBezTo>
                  <a:pt x="79112" y="9834"/>
                  <a:pt x="88946" y="0"/>
                  <a:pt x="101087" y="0"/>
                </a:cubicBezTo>
                <a:cubicBezTo>
                  <a:pt x="113229" y="0"/>
                  <a:pt x="123063" y="9834"/>
                  <a:pt x="123063" y="21975"/>
                </a:cubicBezTo>
                <a:cubicBezTo>
                  <a:pt x="123063" y="30985"/>
                  <a:pt x="117651" y="38732"/>
                  <a:pt x="109877" y="42111"/>
                </a:cubicBezTo>
                <a:lnTo>
                  <a:pt x="109877" y="48346"/>
                </a:lnTo>
                <a:cubicBezTo>
                  <a:pt x="109877" y="65350"/>
                  <a:pt x="96115" y="79112"/>
                  <a:pt x="79112" y="79112"/>
                </a:cubicBezTo>
                <a:lnTo>
                  <a:pt x="30766" y="79112"/>
                </a:lnTo>
                <a:lnTo>
                  <a:pt x="30766" y="98533"/>
                </a:lnTo>
                <a:cubicBezTo>
                  <a:pt x="38540" y="101911"/>
                  <a:pt x="43951" y="109658"/>
                  <a:pt x="43951" y="118668"/>
                </a:cubicBezTo>
                <a:cubicBezTo>
                  <a:pt x="43951" y="130809"/>
                  <a:pt x="34117" y="140643"/>
                  <a:pt x="21975" y="140643"/>
                </a:cubicBezTo>
                <a:cubicBezTo>
                  <a:pt x="9834" y="140643"/>
                  <a:pt x="0" y="130809"/>
                  <a:pt x="0" y="118668"/>
                </a:cubicBezTo>
                <a:cubicBezTo>
                  <a:pt x="0" y="109658"/>
                  <a:pt x="5411" y="101911"/>
                  <a:pt x="13185" y="98533"/>
                </a:cubicBezTo>
                <a:lnTo>
                  <a:pt x="13185" y="42138"/>
                </a:lnTo>
                <a:cubicBezTo>
                  <a:pt x="5411" y="38732"/>
                  <a:pt x="0" y="30985"/>
                  <a:pt x="0" y="21975"/>
                </a:cubicBezTo>
                <a:cubicBezTo>
                  <a:pt x="0" y="9834"/>
                  <a:pt x="9834" y="0"/>
                  <a:pt x="21975" y="0"/>
                </a:cubicBezTo>
                <a:cubicBezTo>
                  <a:pt x="34117" y="0"/>
                  <a:pt x="43951" y="9834"/>
                  <a:pt x="43951" y="21975"/>
                </a:cubicBezTo>
                <a:close/>
                <a:moveTo>
                  <a:pt x="107680" y="21975"/>
                </a:moveTo>
                <a:cubicBezTo>
                  <a:pt x="107680" y="18337"/>
                  <a:pt x="104726" y="15383"/>
                  <a:pt x="101087" y="15383"/>
                </a:cubicBezTo>
                <a:cubicBezTo>
                  <a:pt x="97449" y="15383"/>
                  <a:pt x="94495" y="18337"/>
                  <a:pt x="94495" y="21975"/>
                </a:cubicBezTo>
                <a:cubicBezTo>
                  <a:pt x="94495" y="25614"/>
                  <a:pt x="97449" y="28568"/>
                  <a:pt x="101087" y="28568"/>
                </a:cubicBezTo>
                <a:cubicBezTo>
                  <a:pt x="104726" y="28568"/>
                  <a:pt x="107680" y="25614"/>
                  <a:pt x="107680" y="21975"/>
                </a:cubicBezTo>
                <a:close/>
                <a:moveTo>
                  <a:pt x="21975" y="125260"/>
                </a:moveTo>
                <a:cubicBezTo>
                  <a:pt x="25614" y="125260"/>
                  <a:pt x="28568" y="122306"/>
                  <a:pt x="28568" y="118668"/>
                </a:cubicBezTo>
                <a:cubicBezTo>
                  <a:pt x="28568" y="115029"/>
                  <a:pt x="25614" y="112075"/>
                  <a:pt x="21975" y="112075"/>
                </a:cubicBezTo>
                <a:cubicBezTo>
                  <a:pt x="18337" y="112075"/>
                  <a:pt x="15383" y="115029"/>
                  <a:pt x="15383" y="118668"/>
                </a:cubicBezTo>
                <a:cubicBezTo>
                  <a:pt x="15383" y="122306"/>
                  <a:pt x="18337" y="125260"/>
                  <a:pt x="21975" y="125260"/>
                </a:cubicBezTo>
                <a:close/>
              </a:path>
            </a:pathLst>
          </a:custGeom>
          <a:solidFill>
            <a:srgbClr val="6B7A8F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36" name="Text 32"/>
          <p:cNvSpPr/>
          <p:nvPr/>
        </p:nvSpPr>
        <p:spPr>
          <a:xfrm>
            <a:off x="6648271" y="3700672"/>
            <a:ext cx="4966460" cy="21096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07" b="1" dirty="0">
                <a:solidFill>
                  <a:srgbClr val="E0E2E5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双喷头设计</a:t>
            </a:r>
            <a:endParaRPr lang="en-US" sz="1600" dirty="0"/>
          </a:p>
        </p:txBody>
      </p:sp>
      <p:sp>
        <p:nvSpPr>
          <p:cNvPr id="37" name="Text 33"/>
          <p:cNvSpPr/>
          <p:nvPr/>
        </p:nvSpPr>
        <p:spPr>
          <a:xfrm>
            <a:off x="6472468" y="3946797"/>
            <a:ext cx="5142264" cy="21096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07" dirty="0">
                <a:solidFill>
                  <a:srgbClr val="E0E2E5">
                    <a:alpha val="7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支持双材料打印，可同时使用两种不同材料</a:t>
            </a:r>
            <a:endParaRPr lang="en-US" sz="1600" dirty="0"/>
          </a:p>
        </p:txBody>
      </p:sp>
      <p:sp>
        <p:nvSpPr>
          <p:cNvPr id="38" name="Shape 34"/>
          <p:cNvSpPr/>
          <p:nvPr/>
        </p:nvSpPr>
        <p:spPr>
          <a:xfrm>
            <a:off x="6366985" y="4368727"/>
            <a:ext cx="5282907" cy="668055"/>
          </a:xfrm>
          <a:custGeom>
            <a:avLst/>
            <a:gdLst/>
            <a:ahLst/>
            <a:cxnLst/>
            <a:rect l="l" t="t" r="r" b="b"/>
            <a:pathLst>
              <a:path w="5282907" h="668055">
                <a:moveTo>
                  <a:pt x="70319" y="0"/>
                </a:moveTo>
                <a:lnTo>
                  <a:pt x="5212588" y="0"/>
                </a:lnTo>
                <a:cubicBezTo>
                  <a:pt x="5251424" y="0"/>
                  <a:pt x="5282907" y="31483"/>
                  <a:pt x="5282907" y="70319"/>
                </a:cubicBezTo>
                <a:lnTo>
                  <a:pt x="5282907" y="597735"/>
                </a:lnTo>
                <a:cubicBezTo>
                  <a:pt x="5282907" y="636572"/>
                  <a:pt x="5251424" y="668055"/>
                  <a:pt x="5212588" y="668055"/>
                </a:cubicBezTo>
                <a:lnTo>
                  <a:pt x="70319" y="668055"/>
                </a:lnTo>
                <a:cubicBezTo>
                  <a:pt x="31483" y="668055"/>
                  <a:pt x="0" y="636572"/>
                  <a:pt x="0" y="597735"/>
                </a:cubicBezTo>
                <a:lnTo>
                  <a:pt x="0" y="70319"/>
                </a:lnTo>
                <a:cubicBezTo>
                  <a:pt x="0" y="31483"/>
                  <a:pt x="31483" y="0"/>
                  <a:pt x="70319" y="0"/>
                </a:cubicBezTo>
                <a:close/>
              </a:path>
            </a:pathLst>
          </a:custGeom>
          <a:solidFill>
            <a:srgbClr val="1A1D21">
              <a:alpha val="50196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39" name="Shape 35"/>
          <p:cNvSpPr/>
          <p:nvPr/>
        </p:nvSpPr>
        <p:spPr>
          <a:xfrm>
            <a:off x="6490048" y="4509370"/>
            <a:ext cx="140643" cy="140643"/>
          </a:xfrm>
          <a:custGeom>
            <a:avLst/>
            <a:gdLst/>
            <a:ahLst/>
            <a:cxnLst/>
            <a:rect l="l" t="t" r="r" b="b"/>
            <a:pathLst>
              <a:path w="140643" h="140643">
                <a:moveTo>
                  <a:pt x="112789" y="34089"/>
                </a:moveTo>
                <a:cubicBezTo>
                  <a:pt x="118475" y="38375"/>
                  <a:pt x="125425" y="42523"/>
                  <a:pt x="133171" y="43566"/>
                </a:cubicBezTo>
                <a:cubicBezTo>
                  <a:pt x="136770" y="44061"/>
                  <a:pt x="140094" y="41506"/>
                  <a:pt x="140588" y="37908"/>
                </a:cubicBezTo>
                <a:cubicBezTo>
                  <a:pt x="141083" y="34309"/>
                  <a:pt x="138528" y="30985"/>
                  <a:pt x="134929" y="30491"/>
                </a:cubicBezTo>
                <a:cubicBezTo>
                  <a:pt x="130562" y="29914"/>
                  <a:pt x="125810" y="27387"/>
                  <a:pt x="120728" y="23569"/>
                </a:cubicBezTo>
                <a:cubicBezTo>
                  <a:pt x="110180" y="15603"/>
                  <a:pt x="95868" y="15603"/>
                  <a:pt x="85292" y="23569"/>
                </a:cubicBezTo>
                <a:cubicBezTo>
                  <a:pt x="78700" y="28541"/>
                  <a:pt x="74112" y="30793"/>
                  <a:pt x="70322" y="30793"/>
                </a:cubicBezTo>
                <a:cubicBezTo>
                  <a:pt x="66531" y="30793"/>
                  <a:pt x="61943" y="28541"/>
                  <a:pt x="55351" y="23569"/>
                </a:cubicBezTo>
                <a:cubicBezTo>
                  <a:pt x="44803" y="15603"/>
                  <a:pt x="30491" y="15603"/>
                  <a:pt x="19915" y="23569"/>
                </a:cubicBezTo>
                <a:cubicBezTo>
                  <a:pt x="14833" y="27387"/>
                  <a:pt x="10081" y="29914"/>
                  <a:pt x="5714" y="30491"/>
                </a:cubicBezTo>
                <a:cubicBezTo>
                  <a:pt x="2115" y="30985"/>
                  <a:pt x="-440" y="34282"/>
                  <a:pt x="55" y="37908"/>
                </a:cubicBezTo>
                <a:cubicBezTo>
                  <a:pt x="549" y="41534"/>
                  <a:pt x="3846" y="44061"/>
                  <a:pt x="7472" y="43566"/>
                </a:cubicBezTo>
                <a:cubicBezTo>
                  <a:pt x="15218" y="42523"/>
                  <a:pt x="22195" y="38375"/>
                  <a:pt x="27854" y="34089"/>
                </a:cubicBezTo>
                <a:cubicBezTo>
                  <a:pt x="33705" y="29667"/>
                  <a:pt x="41561" y="29667"/>
                  <a:pt x="47412" y="34089"/>
                </a:cubicBezTo>
                <a:cubicBezTo>
                  <a:pt x="54060" y="39116"/>
                  <a:pt x="61779" y="43951"/>
                  <a:pt x="70322" y="43951"/>
                </a:cubicBezTo>
                <a:cubicBezTo>
                  <a:pt x="78865" y="43951"/>
                  <a:pt x="86556" y="39089"/>
                  <a:pt x="93231" y="34089"/>
                </a:cubicBezTo>
                <a:cubicBezTo>
                  <a:pt x="99082" y="29667"/>
                  <a:pt x="106938" y="29667"/>
                  <a:pt x="112789" y="34089"/>
                </a:cubicBezTo>
                <a:close/>
                <a:moveTo>
                  <a:pt x="112789" y="73645"/>
                </a:moveTo>
                <a:cubicBezTo>
                  <a:pt x="118475" y="77931"/>
                  <a:pt x="125425" y="82078"/>
                  <a:pt x="133171" y="83122"/>
                </a:cubicBezTo>
                <a:cubicBezTo>
                  <a:pt x="136770" y="83617"/>
                  <a:pt x="140094" y="81062"/>
                  <a:pt x="140588" y="77464"/>
                </a:cubicBezTo>
                <a:cubicBezTo>
                  <a:pt x="141083" y="73865"/>
                  <a:pt x="138528" y="70541"/>
                  <a:pt x="134929" y="70047"/>
                </a:cubicBezTo>
                <a:cubicBezTo>
                  <a:pt x="130562" y="69470"/>
                  <a:pt x="125810" y="66943"/>
                  <a:pt x="120728" y="63125"/>
                </a:cubicBezTo>
                <a:cubicBezTo>
                  <a:pt x="110180" y="55158"/>
                  <a:pt x="95868" y="55158"/>
                  <a:pt x="85292" y="63125"/>
                </a:cubicBezTo>
                <a:cubicBezTo>
                  <a:pt x="78700" y="68097"/>
                  <a:pt x="74112" y="70349"/>
                  <a:pt x="70322" y="70349"/>
                </a:cubicBezTo>
                <a:cubicBezTo>
                  <a:pt x="66531" y="70349"/>
                  <a:pt x="61943" y="68097"/>
                  <a:pt x="55351" y="63125"/>
                </a:cubicBezTo>
                <a:cubicBezTo>
                  <a:pt x="44803" y="55158"/>
                  <a:pt x="30491" y="55158"/>
                  <a:pt x="19915" y="63125"/>
                </a:cubicBezTo>
                <a:cubicBezTo>
                  <a:pt x="14833" y="66943"/>
                  <a:pt x="10081" y="69470"/>
                  <a:pt x="5714" y="70047"/>
                </a:cubicBezTo>
                <a:cubicBezTo>
                  <a:pt x="2115" y="70514"/>
                  <a:pt x="-440" y="73838"/>
                  <a:pt x="55" y="77464"/>
                </a:cubicBezTo>
                <a:cubicBezTo>
                  <a:pt x="549" y="81090"/>
                  <a:pt x="3846" y="83617"/>
                  <a:pt x="7472" y="83122"/>
                </a:cubicBezTo>
                <a:cubicBezTo>
                  <a:pt x="15218" y="82078"/>
                  <a:pt x="22195" y="77931"/>
                  <a:pt x="27854" y="73645"/>
                </a:cubicBezTo>
                <a:cubicBezTo>
                  <a:pt x="33705" y="69223"/>
                  <a:pt x="41561" y="69223"/>
                  <a:pt x="47412" y="73645"/>
                </a:cubicBezTo>
                <a:cubicBezTo>
                  <a:pt x="54060" y="78672"/>
                  <a:pt x="61779" y="83507"/>
                  <a:pt x="70322" y="83507"/>
                </a:cubicBezTo>
                <a:cubicBezTo>
                  <a:pt x="78865" y="83507"/>
                  <a:pt x="86556" y="78645"/>
                  <a:pt x="93231" y="73645"/>
                </a:cubicBezTo>
                <a:cubicBezTo>
                  <a:pt x="99082" y="69223"/>
                  <a:pt x="106938" y="69223"/>
                  <a:pt x="112789" y="73645"/>
                </a:cubicBezTo>
                <a:close/>
                <a:moveTo>
                  <a:pt x="93231" y="113201"/>
                </a:moveTo>
                <a:cubicBezTo>
                  <a:pt x="99082" y="108779"/>
                  <a:pt x="106938" y="108779"/>
                  <a:pt x="112789" y="113201"/>
                </a:cubicBezTo>
                <a:cubicBezTo>
                  <a:pt x="118475" y="117486"/>
                  <a:pt x="125425" y="121634"/>
                  <a:pt x="133171" y="122678"/>
                </a:cubicBezTo>
                <a:cubicBezTo>
                  <a:pt x="136770" y="123173"/>
                  <a:pt x="140094" y="120618"/>
                  <a:pt x="140588" y="117019"/>
                </a:cubicBezTo>
                <a:cubicBezTo>
                  <a:pt x="141083" y="113421"/>
                  <a:pt x="138528" y="110097"/>
                  <a:pt x="134929" y="109603"/>
                </a:cubicBezTo>
                <a:cubicBezTo>
                  <a:pt x="130562" y="109026"/>
                  <a:pt x="125810" y="106499"/>
                  <a:pt x="120728" y="102680"/>
                </a:cubicBezTo>
                <a:cubicBezTo>
                  <a:pt x="110180" y="94714"/>
                  <a:pt x="95868" y="94714"/>
                  <a:pt x="85292" y="102680"/>
                </a:cubicBezTo>
                <a:cubicBezTo>
                  <a:pt x="78700" y="107652"/>
                  <a:pt x="74112" y="109905"/>
                  <a:pt x="70322" y="109905"/>
                </a:cubicBezTo>
                <a:cubicBezTo>
                  <a:pt x="66531" y="109905"/>
                  <a:pt x="61943" y="107652"/>
                  <a:pt x="55351" y="102680"/>
                </a:cubicBezTo>
                <a:cubicBezTo>
                  <a:pt x="44803" y="94714"/>
                  <a:pt x="30491" y="94714"/>
                  <a:pt x="19915" y="102680"/>
                </a:cubicBezTo>
                <a:cubicBezTo>
                  <a:pt x="14833" y="106499"/>
                  <a:pt x="10081" y="109026"/>
                  <a:pt x="5714" y="109603"/>
                </a:cubicBezTo>
                <a:cubicBezTo>
                  <a:pt x="2115" y="110097"/>
                  <a:pt x="-440" y="113394"/>
                  <a:pt x="55" y="117019"/>
                </a:cubicBezTo>
                <a:cubicBezTo>
                  <a:pt x="549" y="120645"/>
                  <a:pt x="3846" y="123173"/>
                  <a:pt x="7472" y="122678"/>
                </a:cubicBezTo>
                <a:cubicBezTo>
                  <a:pt x="15218" y="121634"/>
                  <a:pt x="22195" y="117486"/>
                  <a:pt x="27854" y="113201"/>
                </a:cubicBezTo>
                <a:cubicBezTo>
                  <a:pt x="33705" y="108779"/>
                  <a:pt x="41561" y="108779"/>
                  <a:pt x="47412" y="113201"/>
                </a:cubicBezTo>
                <a:cubicBezTo>
                  <a:pt x="54060" y="118228"/>
                  <a:pt x="61779" y="123063"/>
                  <a:pt x="70322" y="123063"/>
                </a:cubicBezTo>
                <a:cubicBezTo>
                  <a:pt x="78865" y="123063"/>
                  <a:pt x="86556" y="118201"/>
                  <a:pt x="93231" y="113201"/>
                </a:cubicBezTo>
                <a:close/>
              </a:path>
            </a:pathLst>
          </a:custGeom>
          <a:solidFill>
            <a:srgbClr val="6B7A8F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40" name="Text 36"/>
          <p:cNvSpPr/>
          <p:nvPr/>
        </p:nvSpPr>
        <p:spPr>
          <a:xfrm>
            <a:off x="6648271" y="4474209"/>
            <a:ext cx="4966460" cy="21096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07" b="1" dirty="0">
                <a:solidFill>
                  <a:srgbClr val="E0E2E5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可溶支撑材料</a:t>
            </a:r>
            <a:endParaRPr lang="en-US" sz="1600" dirty="0"/>
          </a:p>
        </p:txBody>
      </p:sp>
      <p:sp>
        <p:nvSpPr>
          <p:cNvPr id="41" name="Text 37"/>
          <p:cNvSpPr/>
          <p:nvPr/>
        </p:nvSpPr>
        <p:spPr>
          <a:xfrm>
            <a:off x="6472468" y="4720335"/>
            <a:ext cx="5142264" cy="21096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07" dirty="0">
                <a:solidFill>
                  <a:srgbClr val="E0E2E5">
                    <a:alpha val="7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水溶性支撑，轻松去除，适合复杂悬空结构</a:t>
            </a:r>
            <a:endParaRPr lang="en-US" sz="1600" dirty="0"/>
          </a:p>
        </p:txBody>
      </p:sp>
      <p:sp>
        <p:nvSpPr>
          <p:cNvPr id="42" name="Shape 38"/>
          <p:cNvSpPr/>
          <p:nvPr/>
        </p:nvSpPr>
        <p:spPr>
          <a:xfrm>
            <a:off x="6366985" y="5142264"/>
            <a:ext cx="5282907" cy="668055"/>
          </a:xfrm>
          <a:custGeom>
            <a:avLst/>
            <a:gdLst/>
            <a:ahLst/>
            <a:cxnLst/>
            <a:rect l="l" t="t" r="r" b="b"/>
            <a:pathLst>
              <a:path w="5282907" h="668055">
                <a:moveTo>
                  <a:pt x="70319" y="0"/>
                </a:moveTo>
                <a:lnTo>
                  <a:pt x="5212588" y="0"/>
                </a:lnTo>
                <a:cubicBezTo>
                  <a:pt x="5251424" y="0"/>
                  <a:pt x="5282907" y="31483"/>
                  <a:pt x="5282907" y="70319"/>
                </a:cubicBezTo>
                <a:lnTo>
                  <a:pt x="5282907" y="597735"/>
                </a:lnTo>
                <a:cubicBezTo>
                  <a:pt x="5282907" y="636572"/>
                  <a:pt x="5251424" y="668055"/>
                  <a:pt x="5212588" y="668055"/>
                </a:cubicBezTo>
                <a:lnTo>
                  <a:pt x="70319" y="668055"/>
                </a:lnTo>
                <a:cubicBezTo>
                  <a:pt x="31483" y="668055"/>
                  <a:pt x="0" y="636572"/>
                  <a:pt x="0" y="597735"/>
                </a:cubicBezTo>
                <a:lnTo>
                  <a:pt x="0" y="70319"/>
                </a:lnTo>
                <a:cubicBezTo>
                  <a:pt x="0" y="31483"/>
                  <a:pt x="31483" y="0"/>
                  <a:pt x="70319" y="0"/>
                </a:cubicBezTo>
                <a:close/>
              </a:path>
            </a:pathLst>
          </a:custGeom>
          <a:solidFill>
            <a:srgbClr val="1A1D21">
              <a:alpha val="50196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43" name="Shape 39"/>
          <p:cNvSpPr/>
          <p:nvPr/>
        </p:nvSpPr>
        <p:spPr>
          <a:xfrm>
            <a:off x="6498838" y="5282907"/>
            <a:ext cx="123063" cy="140643"/>
          </a:xfrm>
          <a:custGeom>
            <a:avLst/>
            <a:gdLst/>
            <a:ahLst/>
            <a:cxnLst/>
            <a:rect l="l" t="t" r="r" b="b"/>
            <a:pathLst>
              <a:path w="123063" h="140643">
                <a:moveTo>
                  <a:pt x="275" y="121332"/>
                </a:moveTo>
                <a:cubicBezTo>
                  <a:pt x="1511" y="127320"/>
                  <a:pt x="6812" y="131853"/>
                  <a:pt x="13185" y="131853"/>
                </a:cubicBezTo>
                <a:lnTo>
                  <a:pt x="109877" y="131853"/>
                </a:lnTo>
                <a:cubicBezTo>
                  <a:pt x="117157" y="131853"/>
                  <a:pt x="123063" y="125947"/>
                  <a:pt x="123063" y="118668"/>
                </a:cubicBezTo>
                <a:lnTo>
                  <a:pt x="123063" y="92297"/>
                </a:lnTo>
                <a:cubicBezTo>
                  <a:pt x="123063" y="85018"/>
                  <a:pt x="117157" y="79112"/>
                  <a:pt x="109877" y="79112"/>
                </a:cubicBezTo>
                <a:lnTo>
                  <a:pt x="96692" y="79112"/>
                </a:lnTo>
                <a:lnTo>
                  <a:pt x="96692" y="98890"/>
                </a:lnTo>
                <a:cubicBezTo>
                  <a:pt x="96692" y="102543"/>
                  <a:pt x="93753" y="105482"/>
                  <a:pt x="90099" y="105482"/>
                </a:cubicBezTo>
                <a:cubicBezTo>
                  <a:pt x="86446" y="105482"/>
                  <a:pt x="83507" y="102543"/>
                  <a:pt x="83507" y="98890"/>
                </a:cubicBezTo>
                <a:lnTo>
                  <a:pt x="83507" y="79112"/>
                </a:lnTo>
                <a:lnTo>
                  <a:pt x="65926" y="79112"/>
                </a:lnTo>
                <a:lnTo>
                  <a:pt x="65926" y="98890"/>
                </a:lnTo>
                <a:cubicBezTo>
                  <a:pt x="65926" y="102543"/>
                  <a:pt x="62987" y="105482"/>
                  <a:pt x="59334" y="105482"/>
                </a:cubicBezTo>
                <a:cubicBezTo>
                  <a:pt x="55680" y="105482"/>
                  <a:pt x="52741" y="102543"/>
                  <a:pt x="52741" y="98890"/>
                </a:cubicBezTo>
                <a:lnTo>
                  <a:pt x="52741" y="79112"/>
                </a:lnTo>
                <a:lnTo>
                  <a:pt x="32963" y="79112"/>
                </a:lnTo>
                <a:cubicBezTo>
                  <a:pt x="29310" y="79112"/>
                  <a:pt x="26371" y="76173"/>
                  <a:pt x="26371" y="72519"/>
                </a:cubicBezTo>
                <a:cubicBezTo>
                  <a:pt x="26371" y="68866"/>
                  <a:pt x="29310" y="65926"/>
                  <a:pt x="32963" y="65926"/>
                </a:cubicBezTo>
                <a:lnTo>
                  <a:pt x="52741" y="65926"/>
                </a:lnTo>
                <a:lnTo>
                  <a:pt x="52741" y="48346"/>
                </a:lnTo>
                <a:lnTo>
                  <a:pt x="32963" y="48346"/>
                </a:lnTo>
                <a:cubicBezTo>
                  <a:pt x="29310" y="48346"/>
                  <a:pt x="26371" y="45407"/>
                  <a:pt x="26371" y="41753"/>
                </a:cubicBezTo>
                <a:cubicBezTo>
                  <a:pt x="26371" y="38100"/>
                  <a:pt x="29310" y="35161"/>
                  <a:pt x="32963" y="35161"/>
                </a:cubicBezTo>
                <a:lnTo>
                  <a:pt x="52741" y="35161"/>
                </a:lnTo>
                <a:lnTo>
                  <a:pt x="52741" y="21975"/>
                </a:lnTo>
                <a:cubicBezTo>
                  <a:pt x="52741" y="14696"/>
                  <a:pt x="46835" y="8790"/>
                  <a:pt x="39556" y="8790"/>
                </a:cubicBezTo>
                <a:lnTo>
                  <a:pt x="13185" y="8790"/>
                </a:lnTo>
                <a:cubicBezTo>
                  <a:pt x="5906" y="8790"/>
                  <a:pt x="0" y="14696"/>
                  <a:pt x="0" y="21975"/>
                </a:cubicBezTo>
                <a:lnTo>
                  <a:pt x="0" y="118668"/>
                </a:lnTo>
                <a:cubicBezTo>
                  <a:pt x="0" y="119574"/>
                  <a:pt x="82" y="120481"/>
                  <a:pt x="275" y="121332"/>
                </a:cubicBezTo>
                <a:close/>
              </a:path>
            </a:pathLst>
          </a:custGeom>
          <a:solidFill>
            <a:srgbClr val="6B7A8F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44" name="Text 40"/>
          <p:cNvSpPr/>
          <p:nvPr/>
        </p:nvSpPr>
        <p:spPr>
          <a:xfrm>
            <a:off x="6648271" y="5247746"/>
            <a:ext cx="4966460" cy="21096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07" b="1" dirty="0">
                <a:solidFill>
                  <a:srgbClr val="E0E2E5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高尺寸精度</a:t>
            </a:r>
            <a:endParaRPr lang="en-US" sz="1600" dirty="0"/>
          </a:p>
        </p:txBody>
      </p:sp>
      <p:sp>
        <p:nvSpPr>
          <p:cNvPr id="45" name="Text 41"/>
          <p:cNvSpPr/>
          <p:nvPr/>
        </p:nvSpPr>
        <p:spPr>
          <a:xfrm>
            <a:off x="6472468" y="5493872"/>
            <a:ext cx="5142264" cy="21096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07" dirty="0">
                <a:solidFill>
                  <a:srgbClr val="E0E2E5">
                    <a:alpha val="7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精密机械结构，确保打印尺寸精准</a:t>
            </a:r>
            <a:endParaRPr lang="en-US" sz="1600" dirty="0"/>
          </a:p>
        </p:txBody>
      </p:sp>
      <p:sp>
        <p:nvSpPr>
          <p:cNvPr id="46" name="Shape 42"/>
          <p:cNvSpPr/>
          <p:nvPr/>
        </p:nvSpPr>
        <p:spPr>
          <a:xfrm>
            <a:off x="6371380" y="5955357"/>
            <a:ext cx="5274117" cy="430720"/>
          </a:xfrm>
          <a:custGeom>
            <a:avLst/>
            <a:gdLst/>
            <a:ahLst/>
            <a:cxnLst/>
            <a:rect l="l" t="t" r="r" b="b"/>
            <a:pathLst>
              <a:path w="5274117" h="430720">
                <a:moveTo>
                  <a:pt x="70324" y="0"/>
                </a:moveTo>
                <a:lnTo>
                  <a:pt x="5203793" y="0"/>
                </a:lnTo>
                <a:cubicBezTo>
                  <a:pt x="5242632" y="0"/>
                  <a:pt x="5274117" y="31485"/>
                  <a:pt x="5274117" y="70324"/>
                </a:cubicBezTo>
                <a:lnTo>
                  <a:pt x="5274117" y="360396"/>
                </a:lnTo>
                <a:cubicBezTo>
                  <a:pt x="5274117" y="399235"/>
                  <a:pt x="5242632" y="430720"/>
                  <a:pt x="5203793" y="430720"/>
                </a:cubicBezTo>
                <a:lnTo>
                  <a:pt x="70324" y="430720"/>
                </a:lnTo>
                <a:cubicBezTo>
                  <a:pt x="31485" y="430720"/>
                  <a:pt x="0" y="399235"/>
                  <a:pt x="0" y="360396"/>
                </a:cubicBezTo>
                <a:lnTo>
                  <a:pt x="0" y="70324"/>
                </a:lnTo>
                <a:cubicBezTo>
                  <a:pt x="0" y="31485"/>
                  <a:pt x="31485" y="0"/>
                  <a:pt x="70324" y="0"/>
                </a:cubicBezTo>
                <a:close/>
              </a:path>
            </a:pathLst>
          </a:custGeom>
          <a:solidFill>
            <a:srgbClr val="6B7A8F">
              <a:alpha val="10196"/>
            </a:srgbClr>
          </a:solidFill>
          <a:ln w="12700">
            <a:solidFill>
              <a:srgbClr val="6B7A8F">
                <a:alpha val="30196"/>
              </a:srgbClr>
            </a:solidFill>
            <a:prstDash val="soli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7" name="Shape 43"/>
          <p:cNvSpPr/>
          <p:nvPr/>
        </p:nvSpPr>
        <p:spPr>
          <a:xfrm>
            <a:off x="6498838" y="6091605"/>
            <a:ext cx="140643" cy="140643"/>
          </a:xfrm>
          <a:custGeom>
            <a:avLst/>
            <a:gdLst/>
            <a:ahLst/>
            <a:cxnLst/>
            <a:rect l="l" t="t" r="r" b="b"/>
            <a:pathLst>
              <a:path w="140643" h="140643">
                <a:moveTo>
                  <a:pt x="123063" y="70322"/>
                </a:moveTo>
                <a:cubicBezTo>
                  <a:pt x="123063" y="41213"/>
                  <a:pt x="99430" y="17580"/>
                  <a:pt x="70322" y="17580"/>
                </a:cubicBezTo>
                <a:cubicBezTo>
                  <a:pt x="41213" y="17580"/>
                  <a:pt x="17580" y="41213"/>
                  <a:pt x="17580" y="70322"/>
                </a:cubicBezTo>
                <a:cubicBezTo>
                  <a:pt x="17580" y="99430"/>
                  <a:pt x="41213" y="123063"/>
                  <a:pt x="70322" y="123063"/>
                </a:cubicBezTo>
                <a:cubicBezTo>
                  <a:pt x="99430" y="123063"/>
                  <a:pt x="123063" y="99430"/>
                  <a:pt x="123063" y="70322"/>
                </a:cubicBezTo>
                <a:close/>
                <a:moveTo>
                  <a:pt x="0" y="70322"/>
                </a:moveTo>
                <a:cubicBezTo>
                  <a:pt x="0" y="31510"/>
                  <a:pt x="31510" y="0"/>
                  <a:pt x="70322" y="0"/>
                </a:cubicBezTo>
                <a:cubicBezTo>
                  <a:pt x="109133" y="0"/>
                  <a:pt x="140643" y="31510"/>
                  <a:pt x="140643" y="70322"/>
                </a:cubicBezTo>
                <a:cubicBezTo>
                  <a:pt x="140643" y="109133"/>
                  <a:pt x="109133" y="140643"/>
                  <a:pt x="70322" y="140643"/>
                </a:cubicBezTo>
                <a:cubicBezTo>
                  <a:pt x="31510" y="140643"/>
                  <a:pt x="0" y="109133"/>
                  <a:pt x="0" y="70322"/>
                </a:cubicBezTo>
                <a:close/>
                <a:moveTo>
                  <a:pt x="70322" y="92297"/>
                </a:moveTo>
                <a:cubicBezTo>
                  <a:pt x="82450" y="92297"/>
                  <a:pt x="92297" y="82450"/>
                  <a:pt x="92297" y="70322"/>
                </a:cubicBezTo>
                <a:cubicBezTo>
                  <a:pt x="92297" y="58193"/>
                  <a:pt x="82450" y="48346"/>
                  <a:pt x="70322" y="48346"/>
                </a:cubicBezTo>
                <a:cubicBezTo>
                  <a:pt x="58193" y="48346"/>
                  <a:pt x="48346" y="58193"/>
                  <a:pt x="48346" y="70322"/>
                </a:cubicBezTo>
                <a:cubicBezTo>
                  <a:pt x="48346" y="82450"/>
                  <a:pt x="58193" y="92297"/>
                  <a:pt x="70322" y="92297"/>
                </a:cubicBezTo>
                <a:close/>
                <a:moveTo>
                  <a:pt x="70322" y="30766"/>
                </a:moveTo>
                <a:cubicBezTo>
                  <a:pt x="92153" y="30766"/>
                  <a:pt x="109877" y="48490"/>
                  <a:pt x="109877" y="70322"/>
                </a:cubicBezTo>
                <a:cubicBezTo>
                  <a:pt x="109877" y="92153"/>
                  <a:pt x="92153" y="109877"/>
                  <a:pt x="70322" y="109877"/>
                </a:cubicBezTo>
                <a:cubicBezTo>
                  <a:pt x="48490" y="109877"/>
                  <a:pt x="30766" y="92153"/>
                  <a:pt x="30766" y="70322"/>
                </a:cubicBezTo>
                <a:cubicBezTo>
                  <a:pt x="30766" y="48490"/>
                  <a:pt x="48490" y="30766"/>
                  <a:pt x="70322" y="30766"/>
                </a:cubicBezTo>
                <a:close/>
                <a:moveTo>
                  <a:pt x="61531" y="70322"/>
                </a:moveTo>
                <a:cubicBezTo>
                  <a:pt x="61531" y="65470"/>
                  <a:pt x="65470" y="61531"/>
                  <a:pt x="70322" y="61531"/>
                </a:cubicBezTo>
                <a:cubicBezTo>
                  <a:pt x="75173" y="61531"/>
                  <a:pt x="79112" y="65470"/>
                  <a:pt x="79112" y="70322"/>
                </a:cubicBezTo>
                <a:cubicBezTo>
                  <a:pt x="79112" y="75173"/>
                  <a:pt x="75173" y="79112"/>
                  <a:pt x="70322" y="79112"/>
                </a:cubicBezTo>
                <a:cubicBezTo>
                  <a:pt x="65470" y="79112"/>
                  <a:pt x="61531" y="75173"/>
                  <a:pt x="61531" y="70322"/>
                </a:cubicBezTo>
                <a:close/>
              </a:path>
            </a:pathLst>
          </a:custGeom>
          <a:solidFill>
            <a:srgbClr val="6B7A8F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48" name="Text 44"/>
          <p:cNvSpPr/>
          <p:nvPr/>
        </p:nvSpPr>
        <p:spPr>
          <a:xfrm>
            <a:off x="6705734" y="6065234"/>
            <a:ext cx="4900207" cy="21096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07" b="1" dirty="0">
                <a:solidFill>
                  <a:srgbClr val="E0E2E5">
                    <a:alpha val="8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适合：</a:t>
            </a:r>
            <a:r>
              <a:rPr lang="en-US" sz="1107" dirty="0">
                <a:solidFill>
                  <a:srgbClr val="E0E2E5">
                    <a:alpha val="8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复杂结构件、可溶支撑模型、</a:t>
            </a:r>
            <a:r>
              <a:rPr lang="zh-CN" altLang="en-US" sz="1107" dirty="0">
                <a:solidFill>
                  <a:srgbClr val="E0E2E5">
                    <a:alpha val="8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大型模型</a:t>
            </a:r>
            <a:endParaRPr lang="en-US" sz="1600" dirty="0"/>
          </a:p>
        </p:txBody>
      </p:sp>
      <p:sp>
        <p:nvSpPr>
          <p:cNvPr id="49" name="Shape 45"/>
          <p:cNvSpPr/>
          <p:nvPr/>
        </p:nvSpPr>
        <p:spPr>
          <a:xfrm>
            <a:off x="4195807" y="6680548"/>
            <a:ext cx="140643" cy="140643"/>
          </a:xfrm>
          <a:custGeom>
            <a:avLst/>
            <a:gdLst/>
            <a:ahLst/>
            <a:cxnLst/>
            <a:rect l="l" t="t" r="r" b="b"/>
            <a:pathLst>
              <a:path w="140643" h="140643">
                <a:moveTo>
                  <a:pt x="70322" y="140643"/>
                </a:moveTo>
                <a:cubicBezTo>
                  <a:pt x="109133" y="140643"/>
                  <a:pt x="140643" y="109133"/>
                  <a:pt x="140643" y="70322"/>
                </a:cubicBezTo>
                <a:cubicBezTo>
                  <a:pt x="140643" y="31510"/>
                  <a:pt x="109133" y="0"/>
                  <a:pt x="70322" y="0"/>
                </a:cubicBezTo>
                <a:cubicBezTo>
                  <a:pt x="31510" y="0"/>
                  <a:pt x="0" y="31510"/>
                  <a:pt x="0" y="70322"/>
                </a:cubicBezTo>
                <a:cubicBezTo>
                  <a:pt x="0" y="109133"/>
                  <a:pt x="31510" y="140643"/>
                  <a:pt x="70322" y="140643"/>
                </a:cubicBezTo>
                <a:close/>
                <a:moveTo>
                  <a:pt x="93506" y="58427"/>
                </a:moveTo>
                <a:lnTo>
                  <a:pt x="71530" y="93588"/>
                </a:lnTo>
                <a:cubicBezTo>
                  <a:pt x="70376" y="95429"/>
                  <a:pt x="68399" y="96582"/>
                  <a:pt x="66229" y="96692"/>
                </a:cubicBezTo>
                <a:cubicBezTo>
                  <a:pt x="64059" y="96802"/>
                  <a:pt x="61971" y="95813"/>
                  <a:pt x="60680" y="94055"/>
                </a:cubicBezTo>
                <a:lnTo>
                  <a:pt x="47495" y="76475"/>
                </a:lnTo>
                <a:cubicBezTo>
                  <a:pt x="45297" y="73563"/>
                  <a:pt x="45901" y="69443"/>
                  <a:pt x="48813" y="67245"/>
                </a:cubicBezTo>
                <a:cubicBezTo>
                  <a:pt x="51725" y="65047"/>
                  <a:pt x="55845" y="65652"/>
                  <a:pt x="58043" y="68564"/>
                </a:cubicBezTo>
                <a:lnTo>
                  <a:pt x="65459" y="78452"/>
                </a:lnTo>
                <a:lnTo>
                  <a:pt x="82326" y="51450"/>
                </a:lnTo>
                <a:cubicBezTo>
                  <a:pt x="84249" y="48374"/>
                  <a:pt x="88314" y="47412"/>
                  <a:pt x="91418" y="49362"/>
                </a:cubicBezTo>
                <a:cubicBezTo>
                  <a:pt x="94522" y="51313"/>
                  <a:pt x="95456" y="55351"/>
                  <a:pt x="93506" y="58455"/>
                </a:cubicBezTo>
                <a:close/>
              </a:path>
            </a:pathLst>
          </a:custGeom>
          <a:solidFill>
            <a:srgbClr val="00D2BE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50" name="Text 46"/>
          <p:cNvSpPr/>
          <p:nvPr/>
        </p:nvSpPr>
        <p:spPr>
          <a:xfrm>
            <a:off x="4424352" y="6645387"/>
            <a:ext cx="1054823" cy="21096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07" dirty="0">
                <a:solidFill>
                  <a:srgbClr val="E0E2E5">
                    <a:alpha val="7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工业级品质保证</a:t>
            </a:r>
            <a:endParaRPr lang="en-US" sz="1600" dirty="0"/>
          </a:p>
        </p:txBody>
      </p:sp>
      <p:sp>
        <p:nvSpPr>
          <p:cNvPr id="51" name="Shape 47"/>
          <p:cNvSpPr/>
          <p:nvPr/>
        </p:nvSpPr>
        <p:spPr>
          <a:xfrm>
            <a:off x="5707721" y="6680548"/>
            <a:ext cx="140643" cy="140643"/>
          </a:xfrm>
          <a:custGeom>
            <a:avLst/>
            <a:gdLst/>
            <a:ahLst/>
            <a:cxnLst/>
            <a:rect l="l" t="t" r="r" b="b"/>
            <a:pathLst>
              <a:path w="140643" h="140643">
                <a:moveTo>
                  <a:pt x="70322" y="140643"/>
                </a:moveTo>
                <a:cubicBezTo>
                  <a:pt x="109133" y="140643"/>
                  <a:pt x="140643" y="109133"/>
                  <a:pt x="140643" y="70322"/>
                </a:cubicBezTo>
                <a:cubicBezTo>
                  <a:pt x="140643" y="31510"/>
                  <a:pt x="109133" y="0"/>
                  <a:pt x="70322" y="0"/>
                </a:cubicBezTo>
                <a:cubicBezTo>
                  <a:pt x="31510" y="0"/>
                  <a:pt x="0" y="31510"/>
                  <a:pt x="0" y="70322"/>
                </a:cubicBezTo>
                <a:cubicBezTo>
                  <a:pt x="0" y="109133"/>
                  <a:pt x="31510" y="140643"/>
                  <a:pt x="70322" y="140643"/>
                </a:cubicBezTo>
                <a:close/>
                <a:moveTo>
                  <a:pt x="93506" y="58427"/>
                </a:moveTo>
                <a:lnTo>
                  <a:pt x="71530" y="93588"/>
                </a:lnTo>
                <a:cubicBezTo>
                  <a:pt x="70376" y="95429"/>
                  <a:pt x="68399" y="96582"/>
                  <a:pt x="66229" y="96692"/>
                </a:cubicBezTo>
                <a:cubicBezTo>
                  <a:pt x="64059" y="96802"/>
                  <a:pt x="61971" y="95813"/>
                  <a:pt x="60680" y="94055"/>
                </a:cubicBezTo>
                <a:lnTo>
                  <a:pt x="47495" y="76475"/>
                </a:lnTo>
                <a:cubicBezTo>
                  <a:pt x="45297" y="73563"/>
                  <a:pt x="45901" y="69443"/>
                  <a:pt x="48813" y="67245"/>
                </a:cubicBezTo>
                <a:cubicBezTo>
                  <a:pt x="51725" y="65047"/>
                  <a:pt x="55845" y="65652"/>
                  <a:pt x="58043" y="68564"/>
                </a:cubicBezTo>
                <a:lnTo>
                  <a:pt x="65459" y="78452"/>
                </a:lnTo>
                <a:lnTo>
                  <a:pt x="82326" y="51450"/>
                </a:lnTo>
                <a:cubicBezTo>
                  <a:pt x="84249" y="48374"/>
                  <a:pt x="88314" y="47412"/>
                  <a:pt x="91418" y="49362"/>
                </a:cubicBezTo>
                <a:cubicBezTo>
                  <a:pt x="94522" y="51313"/>
                  <a:pt x="95456" y="55351"/>
                  <a:pt x="93506" y="58455"/>
                </a:cubicBezTo>
                <a:close/>
              </a:path>
            </a:pathLst>
          </a:custGeom>
          <a:solidFill>
            <a:srgbClr val="00D2BE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52" name="Text 48"/>
          <p:cNvSpPr/>
          <p:nvPr/>
        </p:nvSpPr>
        <p:spPr>
          <a:xfrm>
            <a:off x="5936266" y="6645387"/>
            <a:ext cx="1054823" cy="21096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07" dirty="0">
                <a:solidFill>
                  <a:srgbClr val="E0E2E5">
                    <a:alpha val="7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适合工程类项目</a:t>
            </a:r>
            <a:endParaRPr lang="en-US" sz="1600" dirty="0"/>
          </a:p>
        </p:txBody>
      </p:sp>
      <p:sp>
        <p:nvSpPr>
          <p:cNvPr id="53" name="Shape 49"/>
          <p:cNvSpPr/>
          <p:nvPr/>
        </p:nvSpPr>
        <p:spPr>
          <a:xfrm>
            <a:off x="7219634" y="6680548"/>
            <a:ext cx="140643" cy="140643"/>
          </a:xfrm>
          <a:custGeom>
            <a:avLst/>
            <a:gdLst/>
            <a:ahLst/>
            <a:cxnLst/>
            <a:rect l="l" t="t" r="r" b="b"/>
            <a:pathLst>
              <a:path w="140643" h="140643">
                <a:moveTo>
                  <a:pt x="70322" y="140643"/>
                </a:moveTo>
                <a:cubicBezTo>
                  <a:pt x="109133" y="140643"/>
                  <a:pt x="140643" y="109133"/>
                  <a:pt x="140643" y="70322"/>
                </a:cubicBezTo>
                <a:cubicBezTo>
                  <a:pt x="140643" y="31510"/>
                  <a:pt x="109133" y="0"/>
                  <a:pt x="70322" y="0"/>
                </a:cubicBezTo>
                <a:cubicBezTo>
                  <a:pt x="31510" y="0"/>
                  <a:pt x="0" y="31510"/>
                  <a:pt x="0" y="70322"/>
                </a:cubicBezTo>
                <a:cubicBezTo>
                  <a:pt x="0" y="109133"/>
                  <a:pt x="31510" y="140643"/>
                  <a:pt x="70322" y="140643"/>
                </a:cubicBezTo>
                <a:close/>
                <a:moveTo>
                  <a:pt x="93506" y="58427"/>
                </a:moveTo>
                <a:lnTo>
                  <a:pt x="71530" y="93588"/>
                </a:lnTo>
                <a:cubicBezTo>
                  <a:pt x="70376" y="95429"/>
                  <a:pt x="68399" y="96582"/>
                  <a:pt x="66229" y="96692"/>
                </a:cubicBezTo>
                <a:cubicBezTo>
                  <a:pt x="64059" y="96802"/>
                  <a:pt x="61971" y="95813"/>
                  <a:pt x="60680" y="94055"/>
                </a:cubicBezTo>
                <a:lnTo>
                  <a:pt x="47495" y="76475"/>
                </a:lnTo>
                <a:cubicBezTo>
                  <a:pt x="45297" y="73563"/>
                  <a:pt x="45901" y="69443"/>
                  <a:pt x="48813" y="67245"/>
                </a:cubicBezTo>
                <a:cubicBezTo>
                  <a:pt x="51725" y="65047"/>
                  <a:pt x="55845" y="65652"/>
                  <a:pt x="58043" y="68564"/>
                </a:cubicBezTo>
                <a:lnTo>
                  <a:pt x="65459" y="78452"/>
                </a:lnTo>
                <a:lnTo>
                  <a:pt x="82326" y="51450"/>
                </a:lnTo>
                <a:cubicBezTo>
                  <a:pt x="84249" y="48374"/>
                  <a:pt x="88314" y="47412"/>
                  <a:pt x="91418" y="49362"/>
                </a:cubicBezTo>
                <a:cubicBezTo>
                  <a:pt x="94522" y="51313"/>
                  <a:pt x="95456" y="55351"/>
                  <a:pt x="93506" y="58455"/>
                </a:cubicBezTo>
                <a:close/>
              </a:path>
            </a:pathLst>
          </a:custGeom>
          <a:solidFill>
            <a:srgbClr val="00D2BE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54" name="Text 50"/>
          <p:cNvSpPr/>
          <p:nvPr/>
        </p:nvSpPr>
        <p:spPr>
          <a:xfrm>
            <a:off x="7448179" y="6645387"/>
            <a:ext cx="632894" cy="21096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07" dirty="0">
                <a:solidFill>
                  <a:srgbClr val="E0E2E5">
                    <a:alpha val="7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稳定可靠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1A1D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355452" y="355452"/>
            <a:ext cx="35545" cy="284362"/>
          </a:xfrm>
          <a:custGeom>
            <a:avLst/>
            <a:gdLst/>
            <a:ahLst/>
            <a:cxnLst/>
            <a:rect l="l" t="t" r="r" b="b"/>
            <a:pathLst>
              <a:path w="35545" h="284362">
                <a:moveTo>
                  <a:pt x="0" y="0"/>
                </a:moveTo>
                <a:lnTo>
                  <a:pt x="35545" y="0"/>
                </a:lnTo>
                <a:lnTo>
                  <a:pt x="35545" y="284362"/>
                </a:lnTo>
                <a:lnTo>
                  <a:pt x="0" y="284362"/>
                </a:lnTo>
                <a:lnTo>
                  <a:pt x="0" y="0"/>
                </a:lnTo>
                <a:close/>
              </a:path>
            </a:pathLst>
          </a:custGeom>
          <a:solidFill>
            <a:srgbClr val="00D2BE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3" name="Text 1"/>
          <p:cNvSpPr/>
          <p:nvPr/>
        </p:nvSpPr>
        <p:spPr>
          <a:xfrm>
            <a:off x="497633" y="408770"/>
            <a:ext cx="470974" cy="17772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980" b="1" kern="0" spc="49" dirty="0">
                <a:solidFill>
                  <a:srgbClr val="00D2B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GUIDE</a:t>
            </a:r>
            <a:endParaRPr lang="en-US" sz="1600" dirty="0"/>
          </a:p>
        </p:txBody>
      </p:sp>
      <p:sp>
        <p:nvSpPr>
          <p:cNvPr id="4" name="Text 2"/>
          <p:cNvSpPr/>
          <p:nvPr/>
        </p:nvSpPr>
        <p:spPr>
          <a:xfrm>
            <a:off x="355452" y="710904"/>
            <a:ext cx="11694367" cy="42654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80000"/>
              </a:lnSpc>
            </a:pPr>
            <a:r>
              <a:rPr lang="en-US" sz="3359" b="1" dirty="0">
                <a:solidFill>
                  <a:srgbClr val="E0E2E5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设备选择指南</a:t>
            </a:r>
            <a:endParaRPr lang="en-US" sz="1600" dirty="0"/>
          </a:p>
        </p:txBody>
      </p:sp>
      <p:sp>
        <p:nvSpPr>
          <p:cNvPr id="5" name="Text 3"/>
          <p:cNvSpPr/>
          <p:nvPr/>
        </p:nvSpPr>
        <p:spPr>
          <a:xfrm>
            <a:off x="355452" y="1208536"/>
            <a:ext cx="11569959" cy="24881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399" dirty="0">
                <a:solidFill>
                  <a:srgbClr val="E0E2E5">
                    <a:alpha val="7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根据项目需求选择最适合的打印设备</a:t>
            </a:r>
            <a:endParaRPr lang="en-US" sz="1600" dirty="0"/>
          </a:p>
        </p:txBody>
      </p:sp>
      <p:sp>
        <p:nvSpPr>
          <p:cNvPr id="6" name="Shape 4"/>
          <p:cNvSpPr/>
          <p:nvPr/>
        </p:nvSpPr>
        <p:spPr>
          <a:xfrm>
            <a:off x="359895" y="1603977"/>
            <a:ext cx="11472210" cy="3847767"/>
          </a:xfrm>
          <a:custGeom>
            <a:avLst/>
            <a:gdLst/>
            <a:ahLst/>
            <a:cxnLst/>
            <a:rect l="l" t="t" r="r" b="b"/>
            <a:pathLst>
              <a:path w="11472210" h="3847767">
                <a:moveTo>
                  <a:pt x="106622" y="0"/>
                </a:moveTo>
                <a:lnTo>
                  <a:pt x="11365588" y="0"/>
                </a:lnTo>
                <a:cubicBezTo>
                  <a:pt x="11424474" y="0"/>
                  <a:pt x="11472210" y="47736"/>
                  <a:pt x="11472210" y="106622"/>
                </a:cubicBezTo>
                <a:lnTo>
                  <a:pt x="11472210" y="3741145"/>
                </a:lnTo>
                <a:cubicBezTo>
                  <a:pt x="11472210" y="3800031"/>
                  <a:pt x="11424474" y="3847767"/>
                  <a:pt x="11365588" y="3847767"/>
                </a:cubicBezTo>
                <a:lnTo>
                  <a:pt x="106622" y="3847767"/>
                </a:lnTo>
                <a:cubicBezTo>
                  <a:pt x="47736" y="3847767"/>
                  <a:pt x="0" y="3800031"/>
                  <a:pt x="0" y="3741145"/>
                </a:cubicBezTo>
                <a:lnTo>
                  <a:pt x="0" y="106622"/>
                </a:lnTo>
                <a:cubicBezTo>
                  <a:pt x="0" y="47776"/>
                  <a:pt x="47776" y="0"/>
                  <a:pt x="106622" y="0"/>
                </a:cubicBezTo>
                <a:close/>
              </a:path>
            </a:pathLst>
          </a:custGeom>
          <a:solidFill>
            <a:srgbClr val="2D3136">
              <a:alpha val="50196"/>
            </a:srgbClr>
          </a:solidFill>
          <a:ln w="12700">
            <a:solidFill>
              <a:srgbClr val="4A6D8C">
                <a:alpha val="30196"/>
              </a:srgbClr>
            </a:solidFill>
            <a:prstDash val="solid"/>
          </a:ln>
        </p:spPr>
        <p:txBody>
          <a:bodyPr/>
          <a:lstStyle/>
          <a:p>
            <a:endParaRPr lang="zh-CN" altLang="en-US"/>
          </a:p>
        </p:txBody>
      </p:sp>
      <p:graphicFrame>
        <p:nvGraphicFramePr>
          <p:cNvPr id="7" name="Table 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7478100"/>
              </p:ext>
            </p:extLst>
          </p:nvPr>
        </p:nvGraphicFramePr>
        <p:xfrm>
          <a:off x="542064" y="1786146"/>
          <a:ext cx="11107870" cy="3794318"/>
        </p:xfrm>
        <a:graphic>
          <a:graphicData uri="http://schemas.openxmlformats.org/drawingml/2006/table">
            <a:tbl>
              <a:tblPr/>
              <a:tblGrid>
                <a:gridCol w="33119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838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726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3944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1400" b="1" u="none" dirty="0">
                          <a:solidFill>
                            <a:srgbClr val="00D2BE"/>
                          </a:solidFill>
                          <a:latin typeface="微软雅黑" pitchFamily="34" charset="0"/>
                          <a:ea typeface="微软雅黑" pitchFamily="34" charset="-122"/>
                          <a:cs typeface="微软雅黑" pitchFamily="34" charset="-120"/>
                        </a:rPr>
                        <a:t>设备</a:t>
                      </a:r>
                      <a:endParaRPr lang="en-US" sz="1400" dirty="0">
                        <a:latin typeface="微软雅黑" charset="0"/>
                        <a:ea typeface="微软雅黑" charset="0"/>
                        <a:cs typeface="微软雅黑" charset="0"/>
                      </a:endParaRPr>
                    </a:p>
                  </a:txBody>
                  <a:tcPr marL="142181" marR="142181" marT="106636" marB="106636" anchor="ctr">
                    <a:lnL w="0" cap="flat" cmpd="sng" algn="ctr">
                      <a:noFill/>
                    </a:lnL>
                    <a:lnR w="0" cap="flat" cmpd="sng" algn="ctr">
                      <a:noFill/>
                    </a:lnR>
                    <a:lnT w="0" cap="flat" cmpd="sng" algn="ctr">
                      <a:noFill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u="none" dirty="0">
                          <a:solidFill>
                            <a:srgbClr val="00D2BE"/>
                          </a:solidFill>
                          <a:latin typeface="微软雅黑" pitchFamily="34" charset="0"/>
                          <a:ea typeface="微软雅黑" pitchFamily="34" charset="-122"/>
                          <a:cs typeface="微软雅黑" pitchFamily="34" charset="-120"/>
                        </a:rPr>
                        <a:t>核心优势</a:t>
                      </a:r>
                      <a:endParaRPr lang="en-US" sz="1400" dirty="0">
                        <a:latin typeface="微软雅黑" charset="0"/>
                        <a:ea typeface="微软雅黑" charset="0"/>
                        <a:cs typeface="微软雅黑" charset="0"/>
                      </a:endParaRPr>
                    </a:p>
                  </a:txBody>
                  <a:tcPr marL="142181" marR="142181" marT="106636" marB="106636" anchor="ctr">
                    <a:lnL w="0" cap="flat" cmpd="sng" algn="ctr">
                      <a:noFill/>
                    </a:lnL>
                    <a:lnR w="0" cap="flat" cmpd="sng" algn="ctr">
                      <a:noFill/>
                    </a:lnR>
                    <a:lnT w="0" cap="flat" cmpd="sng" algn="ctr">
                      <a:noFill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b="1" u="none" dirty="0">
                          <a:solidFill>
                            <a:srgbClr val="00D2BE"/>
                          </a:solidFill>
                          <a:latin typeface="微软雅黑" pitchFamily="34" charset="0"/>
                          <a:ea typeface="微软雅黑" pitchFamily="34" charset="-122"/>
                          <a:cs typeface="微软雅黑" pitchFamily="34" charset="-120"/>
                        </a:rPr>
                        <a:t>适用方向</a:t>
                      </a:r>
                      <a:endParaRPr lang="en-US" sz="1400" dirty="0">
                        <a:latin typeface="微软雅黑" charset="0"/>
                        <a:ea typeface="微软雅黑" charset="0"/>
                        <a:cs typeface="微软雅黑" charset="0"/>
                      </a:endParaRPr>
                    </a:p>
                  </a:txBody>
                  <a:tcPr marL="142181" marR="142181" marT="106636" marB="106636" anchor="ctr">
                    <a:lnL w="0" cap="flat" cmpd="sng" algn="ctr">
                      <a:noFill/>
                    </a:lnL>
                    <a:lnR w="0" cap="flat" cmpd="sng" algn="ctr">
                      <a:noFill/>
                    </a:lnR>
                    <a:lnT w="0" cap="flat" cmpd="sng" algn="ctr">
                      <a:noFill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u="none" dirty="0">
                          <a:solidFill>
                            <a:srgbClr val="00D2BE"/>
                          </a:solidFill>
                          <a:latin typeface="微软雅黑" pitchFamily="34" charset="0"/>
                          <a:ea typeface="微软雅黑" pitchFamily="34" charset="-122"/>
                          <a:cs typeface="微软雅黑" pitchFamily="34" charset="-120"/>
                        </a:rPr>
                        <a:t>推荐场景</a:t>
                      </a:r>
                      <a:endParaRPr lang="en-US" sz="1400" dirty="0">
                        <a:latin typeface="微软雅黑" charset="0"/>
                        <a:ea typeface="微软雅黑" charset="0"/>
                        <a:cs typeface="微软雅黑" charset="0"/>
                      </a:endParaRPr>
                    </a:p>
                  </a:txBody>
                  <a:tcPr marL="142181" marR="142181" marT="106636" marB="106636" anchor="ctr">
                    <a:lnL w="0" cap="flat" cmpd="sng" algn="ctr">
                      <a:noFill/>
                    </a:lnL>
                    <a:lnR w="0" cap="flat" cmpd="sng" algn="ctr">
                      <a:noFill/>
                    </a:lnR>
                    <a:lnT w="0" cap="flat" cmpd="sng" algn="ctr">
                      <a:noFill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20436">
                <a:tc>
                  <a:txBody>
                    <a:bodyPr/>
                    <a:lstStyle/>
                    <a:p>
                      <a:r>
                        <a:rPr lang="en-US" sz="1100" u="none" dirty="0">
                          <a:solidFill>
                            <a:srgbClr val="E0E2E5"/>
                          </a:solidFill>
                          <a:latin typeface="微软雅黑" pitchFamily="34" charset="0"/>
                          <a:ea typeface="微软雅黑" pitchFamily="34" charset="-122"/>
                          <a:cs typeface="微软雅黑" pitchFamily="34" charset="-120"/>
                        </a:rPr>
                        <a:t>拓竹 H2D</a:t>
                      </a:r>
                      <a:endParaRPr lang="en-US" sz="1100" dirty="0">
                        <a:latin typeface="微软雅黑" charset="0"/>
                        <a:ea typeface="微软雅黑" charset="0"/>
                        <a:cs typeface="微软雅黑" charset="0"/>
                      </a:endParaRPr>
                    </a:p>
                    <a:p>
                      <a:r>
                        <a:rPr lang="en-US" sz="1100" u="none" dirty="0">
                          <a:solidFill>
                            <a:srgbClr val="E0E2E5"/>
                          </a:solidFill>
                          <a:latin typeface="微软雅黑" pitchFamily="34" charset="0"/>
                          <a:ea typeface="微软雅黑" pitchFamily="34" charset="-122"/>
                          <a:cs typeface="微软雅黑" pitchFamily="34" charset="-120"/>
                        </a:rPr>
                        <a:t>--AMS 2 Pro</a:t>
                      </a:r>
                      <a:endParaRPr lang="en-US" sz="1100" dirty="0">
                        <a:latin typeface="微软雅黑" charset="0"/>
                        <a:ea typeface="微软雅黑" charset="0"/>
                        <a:cs typeface="微软雅黑" charset="0"/>
                      </a:endParaRPr>
                    </a:p>
                  </a:txBody>
                  <a:tcPr marL="142181" marR="142181" marT="142181" marB="142181" anchor="ctr">
                    <a:lnL w="0" cap="flat" cmpd="sng" algn="ctr">
                      <a:noFill/>
                    </a:lnL>
                    <a:lnR w="0" cap="flat" cmpd="sng" algn="ctr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u="none" dirty="0">
                          <a:solidFill>
                            <a:srgbClr val="E0E2E5"/>
                          </a:solidFill>
                          <a:latin typeface="微软雅黑" pitchFamily="34" charset="0"/>
                          <a:ea typeface="微软雅黑" pitchFamily="34" charset="-122"/>
                          <a:cs typeface="微软雅黑" pitchFamily="34" charset="-120"/>
                        </a:rPr>
                        <a:t>多色打印</a:t>
                      </a:r>
                    </a:p>
                    <a:p>
                      <a:endParaRPr lang="en-US" sz="1100" dirty="0">
                        <a:latin typeface="微软雅黑" charset="0"/>
                        <a:ea typeface="微软雅黑" charset="0"/>
                        <a:cs typeface="微软雅黑" charset="0"/>
                      </a:endParaRPr>
                    </a:p>
                    <a:p>
                      <a:r>
                        <a:rPr lang="en-US" sz="1100" u="none" dirty="0">
                          <a:solidFill>
                            <a:srgbClr val="E0E2E5"/>
                          </a:solidFill>
                          <a:latin typeface="微软雅黑" pitchFamily="34" charset="0"/>
                          <a:ea typeface="微软雅黑" pitchFamily="34" charset="-122"/>
                          <a:cs typeface="微软雅黑" pitchFamily="34" charset="-120"/>
                        </a:rPr>
                        <a:t>高速打印</a:t>
                      </a:r>
                    </a:p>
                    <a:p>
                      <a:endParaRPr lang="en-US" sz="1100" dirty="0">
                        <a:latin typeface="微软雅黑" charset="0"/>
                        <a:ea typeface="微软雅黑" charset="0"/>
                        <a:cs typeface="微软雅黑" charset="0"/>
                      </a:endParaRPr>
                    </a:p>
                    <a:p>
                      <a:r>
                        <a:rPr lang="en-US" sz="1100" u="none" dirty="0">
                          <a:solidFill>
                            <a:srgbClr val="E0E2E5"/>
                          </a:solidFill>
                          <a:latin typeface="微软雅黑" pitchFamily="34" charset="0"/>
                          <a:ea typeface="微软雅黑" pitchFamily="34" charset="-122"/>
                          <a:cs typeface="微软雅黑" pitchFamily="34" charset="-120"/>
                        </a:rPr>
                        <a:t>智能管理</a:t>
                      </a:r>
                      <a:endParaRPr lang="en-US" sz="1100" dirty="0">
                        <a:latin typeface="微软雅黑" charset="0"/>
                        <a:ea typeface="微软雅黑" charset="0"/>
                        <a:cs typeface="微软雅黑" charset="0"/>
                      </a:endParaRPr>
                    </a:p>
                  </a:txBody>
                  <a:tcPr marL="142181" marR="142181" marT="142181" marB="142181" anchor="ctr">
                    <a:lnL w="0" cap="flat" cmpd="sng" algn="ctr">
                      <a:noFill/>
                    </a:lnL>
                    <a:lnR w="0" cap="flat" cmpd="sng" algn="ctr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u="none" dirty="0">
                          <a:solidFill>
                            <a:srgbClr val="E0E2E5"/>
                          </a:solidFill>
                          <a:latin typeface="微软雅黑" pitchFamily="34" charset="0"/>
                          <a:ea typeface="微软雅黑" pitchFamily="34" charset="-122"/>
                          <a:cs typeface="微软雅黑" pitchFamily="34" charset="-120"/>
                        </a:rPr>
                        <a:t>• 创意设计</a:t>
                      </a:r>
                    </a:p>
                    <a:p>
                      <a:endParaRPr lang="en-US" sz="1100" dirty="0">
                        <a:latin typeface="微软雅黑" charset="0"/>
                        <a:ea typeface="微软雅黑" charset="0"/>
                        <a:cs typeface="微软雅黑" charset="0"/>
                      </a:endParaRPr>
                    </a:p>
                    <a:p>
                      <a:r>
                        <a:rPr lang="en-US" sz="1100" u="none" dirty="0">
                          <a:solidFill>
                            <a:srgbClr val="E0E2E5"/>
                          </a:solidFill>
                          <a:latin typeface="微软雅黑" pitchFamily="34" charset="0"/>
                          <a:ea typeface="微软雅黑" pitchFamily="34" charset="-122"/>
                          <a:cs typeface="微软雅黑" pitchFamily="34" charset="-120"/>
                        </a:rPr>
                        <a:t>• 多色模型</a:t>
                      </a:r>
                    </a:p>
                    <a:p>
                      <a:endParaRPr lang="en-US" sz="1100" dirty="0">
                        <a:latin typeface="微软雅黑" charset="0"/>
                        <a:ea typeface="微软雅黑" charset="0"/>
                        <a:cs typeface="微软雅黑" charset="0"/>
                      </a:endParaRPr>
                    </a:p>
                    <a:p>
                      <a:r>
                        <a:rPr lang="en-US" sz="1100" u="none" dirty="0">
                          <a:solidFill>
                            <a:srgbClr val="E0E2E5"/>
                          </a:solidFill>
                          <a:latin typeface="微软雅黑" pitchFamily="34" charset="0"/>
                          <a:ea typeface="微软雅黑" pitchFamily="34" charset="-122"/>
                          <a:cs typeface="微软雅黑" pitchFamily="34" charset="-120"/>
                        </a:rPr>
                        <a:t>• 展示作品</a:t>
                      </a:r>
                      <a:endParaRPr lang="en-US" sz="1100" dirty="0">
                        <a:latin typeface="微软雅黑" charset="0"/>
                        <a:ea typeface="微软雅黑" charset="0"/>
                        <a:cs typeface="微软雅黑" charset="0"/>
                      </a:endParaRPr>
                    </a:p>
                  </a:txBody>
                  <a:tcPr marL="142181" marR="142181" marT="142181" marB="142181" anchor="ctr">
                    <a:lnL w="0" cap="flat" cmpd="sng" algn="ctr">
                      <a:noFill/>
                    </a:lnL>
                    <a:lnR w="0" cap="flat" cmpd="sng" algn="ctr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u="none" dirty="0">
                          <a:solidFill>
                            <a:srgbClr val="E0E2E5"/>
                          </a:solidFill>
                          <a:latin typeface="微软雅黑" pitchFamily="34" charset="0"/>
                          <a:ea typeface="微软雅黑" pitchFamily="34" charset="-122"/>
                          <a:cs typeface="微软雅黑" pitchFamily="34" charset="-120"/>
                        </a:rPr>
                        <a:t>创意展示类</a:t>
                      </a:r>
                      <a:endParaRPr lang="en-US" sz="1100" dirty="0">
                        <a:latin typeface="微软雅黑" charset="0"/>
                        <a:ea typeface="微软雅黑" charset="0"/>
                        <a:cs typeface="微软雅黑" charset="0"/>
                      </a:endParaRPr>
                    </a:p>
                  </a:txBody>
                  <a:tcPr marL="142181" marR="142181" marT="142181" marB="142181" anchor="ctr">
                    <a:lnL w="0" cap="flat" cmpd="sng" algn="ctr">
                      <a:noFill/>
                    </a:lnL>
                    <a:lnR w="0" cap="flat" cmpd="sng" algn="ctr">
                      <a:noFill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20436">
                <a:tc>
                  <a:txBody>
                    <a:bodyPr/>
                    <a:lstStyle/>
                    <a:p>
                      <a:r>
                        <a:rPr lang="en-US" sz="1100" u="none" dirty="0">
                          <a:solidFill>
                            <a:srgbClr val="E0E2E5"/>
                          </a:solidFill>
                          <a:latin typeface="微软雅黑" pitchFamily="34" charset="0"/>
                          <a:ea typeface="微软雅黑" pitchFamily="34" charset="-122"/>
                          <a:cs typeface="微软雅黑" pitchFamily="34" charset="-120"/>
                        </a:rPr>
                        <a:t>Raise3D</a:t>
                      </a:r>
                      <a:endParaRPr lang="en-US" sz="1100" dirty="0">
                        <a:latin typeface="微软雅黑" charset="0"/>
                        <a:ea typeface="微软雅黑" charset="0"/>
                        <a:cs typeface="微软雅黑" charset="0"/>
                      </a:endParaRPr>
                    </a:p>
                    <a:p>
                      <a:r>
                        <a:rPr lang="en-US" sz="1100" u="none" dirty="0">
                          <a:solidFill>
                            <a:srgbClr val="E0E2E5"/>
                          </a:solidFill>
                          <a:latin typeface="微软雅黑" pitchFamily="34" charset="0"/>
                          <a:ea typeface="微软雅黑" pitchFamily="34" charset="-122"/>
                          <a:cs typeface="微软雅黑" pitchFamily="34" charset="-120"/>
                        </a:rPr>
                        <a:t>E3</a:t>
                      </a:r>
                      <a:endParaRPr lang="en-US" sz="1100" dirty="0">
                        <a:latin typeface="微软雅黑" charset="0"/>
                        <a:ea typeface="微软雅黑" charset="0"/>
                        <a:cs typeface="微软雅黑" charset="0"/>
                      </a:endParaRPr>
                    </a:p>
                  </a:txBody>
                  <a:tcPr marL="142181" marR="142181" marT="142181" marB="142181" anchor="ctr">
                    <a:lnL w="0" cap="flat" cmpd="sng" algn="ctr">
                      <a:noFill/>
                    </a:lnL>
                    <a:lnR w="0" cap="flat" cmpd="sng" algn="ctr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u="none" dirty="0">
                          <a:solidFill>
                            <a:srgbClr val="E0E2E5"/>
                          </a:solidFill>
                          <a:latin typeface="微软雅黑" pitchFamily="34" charset="0"/>
                          <a:ea typeface="微软雅黑" pitchFamily="34" charset="-122"/>
                          <a:cs typeface="微软雅黑" pitchFamily="34" charset="-120"/>
                        </a:rPr>
                        <a:t>工业级稳定</a:t>
                      </a:r>
                    </a:p>
                    <a:p>
                      <a:endParaRPr lang="en-US" sz="1100" dirty="0">
                        <a:latin typeface="微软雅黑" charset="0"/>
                        <a:ea typeface="微软雅黑" charset="0"/>
                        <a:cs typeface="微软雅黑" charset="0"/>
                      </a:endParaRPr>
                    </a:p>
                    <a:p>
                      <a:r>
                        <a:rPr lang="en-US" sz="1100" u="none" dirty="0">
                          <a:solidFill>
                            <a:srgbClr val="E0E2E5"/>
                          </a:solidFill>
                          <a:latin typeface="微软雅黑" pitchFamily="34" charset="0"/>
                          <a:ea typeface="微软雅黑" pitchFamily="34" charset="-122"/>
                          <a:cs typeface="微软雅黑" pitchFamily="34" charset="-120"/>
                        </a:rPr>
                        <a:t>大尺寸打印</a:t>
                      </a:r>
                    </a:p>
                    <a:p>
                      <a:endParaRPr lang="en-US" sz="1100" dirty="0">
                        <a:latin typeface="微软雅黑" charset="0"/>
                        <a:ea typeface="微软雅黑" charset="0"/>
                        <a:cs typeface="微软雅黑" charset="0"/>
                      </a:endParaRPr>
                    </a:p>
                    <a:p>
                      <a:r>
                        <a:rPr lang="en-US" sz="1100" u="none" dirty="0">
                          <a:solidFill>
                            <a:srgbClr val="E0E2E5"/>
                          </a:solidFill>
                          <a:latin typeface="微软雅黑" pitchFamily="34" charset="0"/>
                          <a:ea typeface="微软雅黑" pitchFamily="34" charset="-122"/>
                          <a:cs typeface="微软雅黑" pitchFamily="34" charset="-120"/>
                        </a:rPr>
                        <a:t>高可靠性</a:t>
                      </a:r>
                      <a:endParaRPr lang="en-US" sz="1100" dirty="0">
                        <a:latin typeface="微软雅黑" charset="0"/>
                        <a:ea typeface="微软雅黑" charset="0"/>
                        <a:cs typeface="微软雅黑" charset="0"/>
                      </a:endParaRPr>
                    </a:p>
                  </a:txBody>
                  <a:tcPr marL="142181" marR="142181" marT="142181" marB="142181" anchor="ctr">
                    <a:lnL w="0" cap="flat" cmpd="sng" algn="ctr">
                      <a:noFill/>
                    </a:lnL>
                    <a:lnR w="0" cap="flat" cmpd="sng" algn="ctr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u="none" dirty="0">
                          <a:solidFill>
                            <a:srgbClr val="E0E2E5"/>
                          </a:solidFill>
                          <a:latin typeface="微软雅黑" pitchFamily="34" charset="0"/>
                          <a:ea typeface="微软雅黑" pitchFamily="34" charset="-122"/>
                          <a:cs typeface="微软雅黑" pitchFamily="34" charset="-120"/>
                        </a:rPr>
                        <a:t>• 结构件</a:t>
                      </a:r>
                    </a:p>
                    <a:p>
                      <a:endParaRPr lang="en-US" sz="1100" dirty="0">
                        <a:latin typeface="微软雅黑" charset="0"/>
                        <a:ea typeface="微软雅黑" charset="0"/>
                        <a:cs typeface="微软雅黑" charset="0"/>
                      </a:endParaRPr>
                    </a:p>
                    <a:p>
                      <a:r>
                        <a:rPr lang="en-US" sz="1100" u="none" dirty="0">
                          <a:solidFill>
                            <a:srgbClr val="E0E2E5"/>
                          </a:solidFill>
                          <a:latin typeface="微软雅黑" pitchFamily="34" charset="0"/>
                          <a:ea typeface="微软雅黑" pitchFamily="34" charset="-122"/>
                          <a:cs typeface="微软雅黑" pitchFamily="34" charset="-120"/>
                        </a:rPr>
                        <a:t>• 工程模型</a:t>
                      </a:r>
                    </a:p>
                    <a:p>
                      <a:endParaRPr lang="en-US" sz="1100" dirty="0">
                        <a:latin typeface="微软雅黑" charset="0"/>
                        <a:ea typeface="微软雅黑" charset="0"/>
                        <a:cs typeface="微软雅黑" charset="0"/>
                      </a:endParaRPr>
                    </a:p>
                    <a:p>
                      <a:r>
                        <a:rPr lang="en-US" sz="1100" u="none" dirty="0">
                          <a:solidFill>
                            <a:srgbClr val="E0E2E5"/>
                          </a:solidFill>
                          <a:latin typeface="微软雅黑" pitchFamily="34" charset="0"/>
                          <a:ea typeface="微软雅黑" pitchFamily="34" charset="-122"/>
                          <a:cs typeface="微软雅黑" pitchFamily="34" charset="-120"/>
                        </a:rPr>
                        <a:t>• 功能原型</a:t>
                      </a:r>
                      <a:endParaRPr lang="en-US" sz="1100" dirty="0">
                        <a:latin typeface="微软雅黑" charset="0"/>
                        <a:ea typeface="微软雅黑" charset="0"/>
                        <a:cs typeface="微软雅黑" charset="0"/>
                      </a:endParaRPr>
                    </a:p>
                  </a:txBody>
                  <a:tcPr marL="142181" marR="142181" marT="142181" marB="142181" anchor="ctr">
                    <a:lnL w="0" cap="flat" cmpd="sng" algn="ctr">
                      <a:noFill/>
                    </a:lnL>
                    <a:lnR w="0" cap="flat" cmpd="sng" algn="ctr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 u="none" dirty="0">
                          <a:solidFill>
                            <a:srgbClr val="E0E2E5"/>
                          </a:solidFill>
                          <a:latin typeface="微软雅黑" pitchFamily="34" charset="0"/>
                          <a:ea typeface="微软雅黑" pitchFamily="34" charset="-122"/>
                          <a:cs typeface="微软雅黑" pitchFamily="34" charset="-120"/>
                        </a:rPr>
                        <a:t>工程结构类</a:t>
                      </a:r>
                      <a:endParaRPr lang="en-US" sz="1100" dirty="0">
                        <a:latin typeface="微软雅黑" charset="0"/>
                        <a:ea typeface="微软雅黑" charset="0"/>
                        <a:cs typeface="微软雅黑" charset="0"/>
                      </a:endParaRPr>
                    </a:p>
                  </a:txBody>
                  <a:tcPr marL="142181" marR="142181" marT="142181" marB="142181" anchor="ctr">
                    <a:lnL w="0" cap="flat" cmpd="sng" algn="ctr">
                      <a:noFill/>
                    </a:lnL>
                    <a:lnR w="0" cap="flat" cmpd="sng" algn="ctr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20436">
                <a:tc>
                  <a:txBody>
                    <a:bodyPr/>
                    <a:lstStyle/>
                    <a:p>
                      <a:r>
                        <a:rPr lang="en-US" sz="1100" u="none" dirty="0">
                          <a:solidFill>
                            <a:srgbClr val="E0E2E5"/>
                          </a:solidFill>
                          <a:latin typeface="微软雅黑" pitchFamily="34" charset="0"/>
                          <a:ea typeface="微软雅黑" pitchFamily="34" charset="-122"/>
                          <a:cs typeface="微软雅黑" pitchFamily="34" charset="-120"/>
                        </a:rPr>
                        <a:t>Raise3D</a:t>
                      </a:r>
                      <a:endParaRPr lang="en-US" sz="1100" dirty="0">
                        <a:latin typeface="微软雅黑" charset="0"/>
                        <a:ea typeface="微软雅黑" charset="0"/>
                        <a:cs typeface="微软雅黑" charset="0"/>
                      </a:endParaRPr>
                    </a:p>
                    <a:p>
                      <a:r>
                        <a:rPr lang="en-US" sz="1100" u="none" dirty="0">
                          <a:solidFill>
                            <a:srgbClr val="E0E2E5"/>
                          </a:solidFill>
                          <a:latin typeface="微软雅黑" pitchFamily="34" charset="0"/>
                          <a:ea typeface="微软雅黑" pitchFamily="34" charset="-122"/>
                          <a:cs typeface="微软雅黑" pitchFamily="34" charset="-120"/>
                        </a:rPr>
                        <a:t>Pro3 PLUS</a:t>
                      </a:r>
                      <a:endParaRPr lang="en-US" sz="1100" dirty="0">
                        <a:latin typeface="微软雅黑" charset="0"/>
                        <a:ea typeface="微软雅黑" charset="0"/>
                        <a:cs typeface="微软雅黑" charset="0"/>
                      </a:endParaRPr>
                    </a:p>
                  </a:txBody>
                  <a:tcPr marL="142181" marR="142181" marT="142181" marB="142181" anchor="ctr">
                    <a:lnL w="0" cap="flat" cmpd="sng" algn="ctr">
                      <a:noFill/>
                    </a:lnL>
                    <a:lnR w="0" cap="flat" cmpd="sng" algn="ctr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noFill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u="none" dirty="0">
                          <a:solidFill>
                            <a:srgbClr val="E0E2E5"/>
                          </a:solidFill>
                          <a:latin typeface="微软雅黑" pitchFamily="34" charset="0"/>
                          <a:ea typeface="微软雅黑" pitchFamily="34" charset="-122"/>
                          <a:cs typeface="微软雅黑" pitchFamily="34" charset="-120"/>
                        </a:rPr>
                        <a:t>双喷头设计</a:t>
                      </a:r>
                    </a:p>
                    <a:p>
                      <a:endParaRPr lang="en-US" sz="1100" dirty="0">
                        <a:latin typeface="微软雅黑" charset="0"/>
                        <a:ea typeface="微软雅黑" charset="0"/>
                        <a:cs typeface="微软雅黑" charset="0"/>
                      </a:endParaRPr>
                    </a:p>
                    <a:p>
                      <a:r>
                        <a:rPr lang="en-US" sz="1100" u="none" dirty="0">
                          <a:solidFill>
                            <a:srgbClr val="E0E2E5"/>
                          </a:solidFill>
                          <a:latin typeface="微软雅黑" pitchFamily="34" charset="0"/>
                          <a:ea typeface="微软雅黑" pitchFamily="34" charset="-122"/>
                          <a:cs typeface="微软雅黑" pitchFamily="34" charset="-120"/>
                        </a:rPr>
                        <a:t>可溶支撑</a:t>
                      </a:r>
                    </a:p>
                    <a:p>
                      <a:endParaRPr lang="en-US" sz="1100" dirty="0">
                        <a:latin typeface="微软雅黑" charset="0"/>
                        <a:ea typeface="微软雅黑" charset="0"/>
                        <a:cs typeface="微软雅黑" charset="0"/>
                      </a:endParaRPr>
                    </a:p>
                    <a:p>
                      <a:r>
                        <a:rPr lang="en-US" sz="1100" u="none" dirty="0">
                          <a:solidFill>
                            <a:srgbClr val="E0E2E5"/>
                          </a:solidFill>
                          <a:latin typeface="微软雅黑" pitchFamily="34" charset="0"/>
                          <a:ea typeface="微软雅黑" pitchFamily="34" charset="-122"/>
                          <a:cs typeface="微软雅黑" pitchFamily="34" charset="-120"/>
                        </a:rPr>
                        <a:t>高精度</a:t>
                      </a:r>
                      <a:endParaRPr lang="en-US" sz="1100" dirty="0">
                        <a:latin typeface="微软雅黑" charset="0"/>
                        <a:ea typeface="微软雅黑" charset="0"/>
                        <a:cs typeface="微软雅黑" charset="0"/>
                      </a:endParaRPr>
                    </a:p>
                  </a:txBody>
                  <a:tcPr marL="142181" marR="142181" marT="142181" marB="142181" anchor="ctr">
                    <a:lnL w="0" cap="flat" cmpd="sng" algn="ctr">
                      <a:noFill/>
                    </a:lnL>
                    <a:lnR w="0" cap="flat" cmpd="sng" algn="ctr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noFill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u="none" dirty="0">
                          <a:solidFill>
                            <a:srgbClr val="E0E2E5"/>
                          </a:solidFill>
                          <a:latin typeface="微软雅黑" pitchFamily="34" charset="0"/>
                          <a:ea typeface="微软雅黑" pitchFamily="34" charset="-122"/>
                          <a:cs typeface="微软雅黑" pitchFamily="34" charset="-120"/>
                        </a:rPr>
                        <a:t>• 复杂结构</a:t>
                      </a:r>
                    </a:p>
                    <a:p>
                      <a:endParaRPr lang="en-US" sz="1100" dirty="0">
                        <a:latin typeface="微软雅黑" charset="0"/>
                        <a:ea typeface="微软雅黑" charset="0"/>
                        <a:cs typeface="微软雅黑" charset="0"/>
                      </a:endParaRPr>
                    </a:p>
                    <a:p>
                      <a:r>
                        <a:rPr lang="en-US" sz="1100" u="none" dirty="0">
                          <a:solidFill>
                            <a:srgbClr val="E0E2E5"/>
                          </a:solidFill>
                          <a:latin typeface="微软雅黑" pitchFamily="34" charset="0"/>
                          <a:ea typeface="微软雅黑" pitchFamily="34" charset="-122"/>
                          <a:cs typeface="微软雅黑" pitchFamily="34" charset="-120"/>
                        </a:rPr>
                        <a:t>• 高难度模型</a:t>
                      </a:r>
                    </a:p>
                    <a:p>
                      <a:endParaRPr lang="en-US" sz="1100" dirty="0">
                        <a:latin typeface="微软雅黑" charset="0"/>
                        <a:ea typeface="微软雅黑" charset="0"/>
                        <a:cs typeface="微软雅黑" charset="0"/>
                      </a:endParaRPr>
                    </a:p>
                    <a:p>
                      <a:r>
                        <a:rPr lang="en-US" sz="1100" u="none" dirty="0">
                          <a:solidFill>
                            <a:srgbClr val="E0E2E5"/>
                          </a:solidFill>
                          <a:latin typeface="微软雅黑" pitchFamily="34" charset="0"/>
                          <a:ea typeface="微软雅黑" pitchFamily="34" charset="-122"/>
                          <a:cs typeface="微软雅黑" pitchFamily="34" charset="-120"/>
                        </a:rPr>
                        <a:t>• 课程项目</a:t>
                      </a:r>
                      <a:endParaRPr lang="en-US" sz="1100" dirty="0">
                        <a:latin typeface="微软雅黑" charset="0"/>
                        <a:ea typeface="微软雅黑" charset="0"/>
                        <a:cs typeface="微软雅黑" charset="0"/>
                      </a:endParaRPr>
                    </a:p>
                  </a:txBody>
                  <a:tcPr marL="142181" marR="142181" marT="142181" marB="142181" anchor="ctr">
                    <a:lnL w="0" cap="flat" cmpd="sng" algn="ctr">
                      <a:noFill/>
                    </a:lnL>
                    <a:lnR w="0" cap="flat" cmpd="sng" algn="ctr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noFill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 u="none" dirty="0">
                          <a:solidFill>
                            <a:srgbClr val="E0E2E5"/>
                          </a:solidFill>
                          <a:latin typeface="微软雅黑" pitchFamily="34" charset="0"/>
                          <a:ea typeface="微软雅黑" pitchFamily="34" charset="-122"/>
                          <a:cs typeface="微软雅黑" pitchFamily="34" charset="-120"/>
                        </a:rPr>
                        <a:t>大型</a:t>
                      </a:r>
                      <a:r>
                        <a:rPr lang="en-US" sz="1100" u="none" dirty="0">
                          <a:solidFill>
                            <a:srgbClr val="E0E2E5"/>
                          </a:solidFill>
                          <a:latin typeface="微软雅黑" pitchFamily="34" charset="0"/>
                          <a:ea typeface="微软雅黑" pitchFamily="34" charset="-122"/>
                          <a:cs typeface="微软雅黑" pitchFamily="34" charset="-120"/>
                        </a:rPr>
                        <a:t>结构类</a:t>
                      </a:r>
                      <a:endParaRPr lang="en-US" sz="1100" dirty="0">
                        <a:latin typeface="微软雅黑" charset="0"/>
                        <a:ea typeface="微软雅黑" charset="0"/>
                        <a:cs typeface="微软雅黑" charset="0"/>
                      </a:endParaRPr>
                    </a:p>
                  </a:txBody>
                  <a:tcPr marL="142181" marR="142181" marT="142181" marB="142181" anchor="ctr">
                    <a:lnL w="0" cap="flat" cmpd="sng" algn="ctr">
                      <a:noFill/>
                    </a:lnL>
                    <a:lnR w="0" cap="flat" cmpd="sng" algn="ctr"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noFill/>
                    </a:lnB>
                    <a:solidFill>
                      <a:srgbClr val="FFFFFF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8" name="Shape 5"/>
          <p:cNvSpPr/>
          <p:nvPr/>
        </p:nvSpPr>
        <p:spPr>
          <a:xfrm>
            <a:off x="359896" y="5602810"/>
            <a:ext cx="3723358" cy="1160299"/>
          </a:xfrm>
          <a:custGeom>
            <a:avLst/>
            <a:gdLst/>
            <a:ahLst/>
            <a:cxnLst/>
            <a:rect l="l" t="t" r="r" b="b"/>
            <a:pathLst>
              <a:path w="3723359" h="1252968">
                <a:moveTo>
                  <a:pt x="106640" y="0"/>
                </a:moveTo>
                <a:lnTo>
                  <a:pt x="3616719" y="0"/>
                </a:lnTo>
                <a:cubicBezTo>
                  <a:pt x="3675614" y="0"/>
                  <a:pt x="3723359" y="47744"/>
                  <a:pt x="3723359" y="106640"/>
                </a:cubicBezTo>
                <a:lnTo>
                  <a:pt x="3723359" y="1146328"/>
                </a:lnTo>
                <a:cubicBezTo>
                  <a:pt x="3723359" y="1205224"/>
                  <a:pt x="3675614" y="1252968"/>
                  <a:pt x="3616718" y="1252968"/>
                </a:cubicBezTo>
                <a:lnTo>
                  <a:pt x="106640" y="1252968"/>
                </a:lnTo>
                <a:cubicBezTo>
                  <a:pt x="47744" y="1252968"/>
                  <a:pt x="0" y="1205224"/>
                  <a:pt x="0" y="1146328"/>
                </a:cubicBezTo>
                <a:lnTo>
                  <a:pt x="0" y="106640"/>
                </a:lnTo>
                <a:cubicBezTo>
                  <a:pt x="0" y="47784"/>
                  <a:pt x="47784" y="0"/>
                  <a:pt x="106640" y="0"/>
                </a:cubicBezTo>
                <a:close/>
              </a:path>
            </a:pathLst>
          </a:custGeom>
          <a:gradFill flip="none" rotWithShape="1">
            <a:gsLst>
              <a:gs pos="0">
                <a:srgbClr val="00D2BE">
                  <a:alpha val="20000"/>
                </a:srgbClr>
              </a:gs>
              <a:gs pos="100000">
                <a:srgbClr val="00D2BE">
                  <a:alpha val="5000"/>
                </a:srgbClr>
              </a:gs>
            </a:gsLst>
            <a:lin ang="2700000" scaled="1"/>
          </a:gradFill>
          <a:ln w="12700">
            <a:solidFill>
              <a:srgbClr val="00D2BE">
                <a:alpha val="40000"/>
              </a:srgbClr>
            </a:solidFill>
            <a:prstDash val="soli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9" name="Shape 6"/>
          <p:cNvSpPr/>
          <p:nvPr/>
        </p:nvSpPr>
        <p:spPr>
          <a:xfrm>
            <a:off x="568723" y="5802752"/>
            <a:ext cx="213271" cy="213271"/>
          </a:xfrm>
          <a:custGeom>
            <a:avLst/>
            <a:gdLst/>
            <a:ahLst/>
            <a:cxnLst/>
            <a:rect l="l" t="t" r="r" b="b"/>
            <a:pathLst>
              <a:path w="213271" h="213271">
                <a:moveTo>
                  <a:pt x="213271" y="106636"/>
                </a:moveTo>
                <a:cubicBezTo>
                  <a:pt x="213271" y="107010"/>
                  <a:pt x="213271" y="107385"/>
                  <a:pt x="213271" y="107760"/>
                </a:cubicBezTo>
                <a:cubicBezTo>
                  <a:pt x="213105" y="122964"/>
                  <a:pt x="199275" y="133294"/>
                  <a:pt x="184071" y="133294"/>
                </a:cubicBezTo>
                <a:lnTo>
                  <a:pt x="143292" y="133294"/>
                </a:lnTo>
                <a:cubicBezTo>
                  <a:pt x="132253" y="133294"/>
                  <a:pt x="123297" y="142250"/>
                  <a:pt x="123297" y="153289"/>
                </a:cubicBezTo>
                <a:cubicBezTo>
                  <a:pt x="123297" y="154705"/>
                  <a:pt x="123464" y="156079"/>
                  <a:pt x="123714" y="157412"/>
                </a:cubicBezTo>
                <a:cubicBezTo>
                  <a:pt x="124589" y="161661"/>
                  <a:pt x="126421" y="165743"/>
                  <a:pt x="128213" y="169867"/>
                </a:cubicBezTo>
                <a:cubicBezTo>
                  <a:pt x="130754" y="175615"/>
                  <a:pt x="133253" y="181322"/>
                  <a:pt x="133253" y="187362"/>
                </a:cubicBezTo>
                <a:cubicBezTo>
                  <a:pt x="133253" y="200608"/>
                  <a:pt x="124255" y="212646"/>
                  <a:pt x="111009" y="213188"/>
                </a:cubicBezTo>
                <a:cubicBezTo>
                  <a:pt x="109551" y="213229"/>
                  <a:pt x="108093" y="213271"/>
                  <a:pt x="106594" y="213271"/>
                </a:cubicBezTo>
                <a:cubicBezTo>
                  <a:pt x="47694" y="213271"/>
                  <a:pt x="-42" y="165535"/>
                  <a:pt x="-42" y="106636"/>
                </a:cubicBezTo>
                <a:cubicBezTo>
                  <a:pt x="-42" y="47736"/>
                  <a:pt x="47736" y="0"/>
                  <a:pt x="106636" y="0"/>
                </a:cubicBezTo>
                <a:cubicBezTo>
                  <a:pt x="165535" y="0"/>
                  <a:pt x="213271" y="47736"/>
                  <a:pt x="213271" y="106636"/>
                </a:cubicBezTo>
                <a:close/>
                <a:moveTo>
                  <a:pt x="53318" y="119965"/>
                </a:moveTo>
                <a:cubicBezTo>
                  <a:pt x="53318" y="112608"/>
                  <a:pt x="47345" y="106636"/>
                  <a:pt x="39988" y="106636"/>
                </a:cubicBezTo>
                <a:cubicBezTo>
                  <a:pt x="32632" y="106636"/>
                  <a:pt x="26659" y="112608"/>
                  <a:pt x="26659" y="119965"/>
                </a:cubicBezTo>
                <a:cubicBezTo>
                  <a:pt x="26659" y="127322"/>
                  <a:pt x="32632" y="133294"/>
                  <a:pt x="39988" y="133294"/>
                </a:cubicBezTo>
                <a:cubicBezTo>
                  <a:pt x="47345" y="133294"/>
                  <a:pt x="53318" y="127322"/>
                  <a:pt x="53318" y="119965"/>
                </a:cubicBezTo>
                <a:close/>
                <a:moveTo>
                  <a:pt x="53318" y="79977"/>
                </a:moveTo>
                <a:cubicBezTo>
                  <a:pt x="60675" y="79977"/>
                  <a:pt x="66647" y="74004"/>
                  <a:pt x="66647" y="66647"/>
                </a:cubicBezTo>
                <a:cubicBezTo>
                  <a:pt x="66647" y="59291"/>
                  <a:pt x="60675" y="53318"/>
                  <a:pt x="53318" y="53318"/>
                </a:cubicBezTo>
                <a:cubicBezTo>
                  <a:pt x="45961" y="53318"/>
                  <a:pt x="39988" y="59291"/>
                  <a:pt x="39988" y="66647"/>
                </a:cubicBezTo>
                <a:cubicBezTo>
                  <a:pt x="39988" y="74004"/>
                  <a:pt x="45961" y="79977"/>
                  <a:pt x="53318" y="79977"/>
                </a:cubicBezTo>
                <a:close/>
                <a:moveTo>
                  <a:pt x="119965" y="39988"/>
                </a:moveTo>
                <a:cubicBezTo>
                  <a:pt x="119965" y="32632"/>
                  <a:pt x="113992" y="26659"/>
                  <a:pt x="106636" y="26659"/>
                </a:cubicBezTo>
                <a:cubicBezTo>
                  <a:pt x="99279" y="26659"/>
                  <a:pt x="93306" y="32632"/>
                  <a:pt x="93306" y="39988"/>
                </a:cubicBezTo>
                <a:cubicBezTo>
                  <a:pt x="93306" y="47345"/>
                  <a:pt x="99279" y="53318"/>
                  <a:pt x="106636" y="53318"/>
                </a:cubicBezTo>
                <a:cubicBezTo>
                  <a:pt x="113992" y="53318"/>
                  <a:pt x="119965" y="47345"/>
                  <a:pt x="119965" y="39988"/>
                </a:cubicBezTo>
                <a:close/>
                <a:moveTo>
                  <a:pt x="159953" y="79977"/>
                </a:moveTo>
                <a:cubicBezTo>
                  <a:pt x="167310" y="79977"/>
                  <a:pt x="173283" y="74004"/>
                  <a:pt x="173283" y="66647"/>
                </a:cubicBezTo>
                <a:cubicBezTo>
                  <a:pt x="173283" y="59291"/>
                  <a:pt x="167310" y="53318"/>
                  <a:pt x="159953" y="53318"/>
                </a:cubicBezTo>
                <a:cubicBezTo>
                  <a:pt x="152597" y="53318"/>
                  <a:pt x="146624" y="59291"/>
                  <a:pt x="146624" y="66647"/>
                </a:cubicBezTo>
                <a:cubicBezTo>
                  <a:pt x="146624" y="74004"/>
                  <a:pt x="152597" y="79977"/>
                  <a:pt x="159953" y="79977"/>
                </a:cubicBezTo>
                <a:close/>
              </a:path>
            </a:pathLst>
          </a:custGeom>
          <a:solidFill>
            <a:srgbClr val="00D2BE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10" name="Text 7"/>
          <p:cNvSpPr/>
          <p:nvPr/>
        </p:nvSpPr>
        <p:spPr>
          <a:xfrm>
            <a:off x="915289" y="5784980"/>
            <a:ext cx="977493" cy="24881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399" b="1" dirty="0">
                <a:solidFill>
                  <a:srgbClr val="E0E2E5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创意展示类</a:t>
            </a:r>
            <a:endParaRPr lang="en-US" sz="1600" dirty="0"/>
          </a:p>
        </p:txBody>
      </p:sp>
      <p:sp>
        <p:nvSpPr>
          <p:cNvPr id="11" name="Text 8"/>
          <p:cNvSpPr/>
          <p:nvPr/>
        </p:nvSpPr>
        <p:spPr>
          <a:xfrm>
            <a:off x="542064" y="6140431"/>
            <a:ext cx="3430111" cy="21327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20" dirty="0">
                <a:solidFill>
                  <a:srgbClr val="E0E2E5">
                    <a:alpha val="8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需要多彩效果、精细外观的作品</a:t>
            </a:r>
            <a:endParaRPr lang="en-US" sz="1600" dirty="0"/>
          </a:p>
        </p:txBody>
      </p:sp>
      <p:sp>
        <p:nvSpPr>
          <p:cNvPr id="12" name="Shape 9"/>
          <p:cNvSpPr/>
          <p:nvPr/>
        </p:nvSpPr>
        <p:spPr>
          <a:xfrm>
            <a:off x="559837" y="6495883"/>
            <a:ext cx="142181" cy="142181"/>
          </a:xfrm>
          <a:custGeom>
            <a:avLst/>
            <a:gdLst/>
            <a:ahLst/>
            <a:cxnLst/>
            <a:rect l="l" t="t" r="r" b="b"/>
            <a:pathLst>
              <a:path w="142181" h="142181">
                <a:moveTo>
                  <a:pt x="139570" y="77366"/>
                </a:moveTo>
                <a:cubicBezTo>
                  <a:pt x="143042" y="73895"/>
                  <a:pt x="143042" y="68258"/>
                  <a:pt x="139570" y="64787"/>
                </a:cubicBezTo>
                <a:lnTo>
                  <a:pt x="95139" y="20355"/>
                </a:lnTo>
                <a:cubicBezTo>
                  <a:pt x="91668" y="16884"/>
                  <a:pt x="86030" y="16884"/>
                  <a:pt x="82559" y="20355"/>
                </a:cubicBezTo>
                <a:cubicBezTo>
                  <a:pt x="79088" y="23826"/>
                  <a:pt x="79088" y="29464"/>
                  <a:pt x="82559" y="32935"/>
                </a:cubicBezTo>
                <a:lnTo>
                  <a:pt x="111828" y="62204"/>
                </a:lnTo>
                <a:lnTo>
                  <a:pt x="8886" y="62204"/>
                </a:lnTo>
                <a:cubicBezTo>
                  <a:pt x="3971" y="62204"/>
                  <a:pt x="0" y="66175"/>
                  <a:pt x="0" y="71090"/>
                </a:cubicBezTo>
                <a:cubicBezTo>
                  <a:pt x="0" y="76006"/>
                  <a:pt x="3971" y="79977"/>
                  <a:pt x="8886" y="79977"/>
                </a:cubicBezTo>
                <a:lnTo>
                  <a:pt x="111828" y="79977"/>
                </a:lnTo>
                <a:lnTo>
                  <a:pt x="82559" y="109246"/>
                </a:lnTo>
                <a:cubicBezTo>
                  <a:pt x="79088" y="112717"/>
                  <a:pt x="79088" y="118354"/>
                  <a:pt x="82559" y="121826"/>
                </a:cubicBezTo>
                <a:cubicBezTo>
                  <a:pt x="86030" y="125297"/>
                  <a:pt x="91668" y="125297"/>
                  <a:pt x="95139" y="121826"/>
                </a:cubicBezTo>
                <a:lnTo>
                  <a:pt x="139570" y="77394"/>
                </a:lnTo>
                <a:close/>
              </a:path>
            </a:pathLst>
          </a:custGeom>
          <a:solidFill>
            <a:srgbClr val="00D2BE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13" name="Text 10"/>
          <p:cNvSpPr/>
          <p:nvPr/>
        </p:nvSpPr>
        <p:spPr>
          <a:xfrm>
            <a:off x="790880" y="6460338"/>
            <a:ext cx="684245" cy="21327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20" b="1" dirty="0">
                <a:solidFill>
                  <a:srgbClr val="00D2B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选择 H2D</a:t>
            </a:r>
            <a:endParaRPr lang="en-US" sz="1600" dirty="0"/>
          </a:p>
        </p:txBody>
      </p:sp>
      <p:sp>
        <p:nvSpPr>
          <p:cNvPr id="14" name="Shape 11"/>
          <p:cNvSpPr/>
          <p:nvPr/>
        </p:nvSpPr>
        <p:spPr>
          <a:xfrm>
            <a:off x="4216550" y="5602810"/>
            <a:ext cx="3742380" cy="1160299"/>
          </a:xfrm>
          <a:custGeom>
            <a:avLst/>
            <a:gdLst/>
            <a:ahLst/>
            <a:cxnLst/>
            <a:rect l="l" t="t" r="r" b="b"/>
            <a:pathLst>
              <a:path w="3723359" h="1252968">
                <a:moveTo>
                  <a:pt x="106640" y="0"/>
                </a:moveTo>
                <a:lnTo>
                  <a:pt x="3616719" y="0"/>
                </a:lnTo>
                <a:cubicBezTo>
                  <a:pt x="3675614" y="0"/>
                  <a:pt x="3723359" y="47744"/>
                  <a:pt x="3723359" y="106640"/>
                </a:cubicBezTo>
                <a:lnTo>
                  <a:pt x="3723359" y="1146328"/>
                </a:lnTo>
                <a:cubicBezTo>
                  <a:pt x="3723359" y="1205224"/>
                  <a:pt x="3675614" y="1252968"/>
                  <a:pt x="3616718" y="1252968"/>
                </a:cubicBezTo>
                <a:lnTo>
                  <a:pt x="106640" y="1252968"/>
                </a:lnTo>
                <a:cubicBezTo>
                  <a:pt x="47744" y="1252968"/>
                  <a:pt x="0" y="1205224"/>
                  <a:pt x="0" y="1146328"/>
                </a:cubicBezTo>
                <a:lnTo>
                  <a:pt x="0" y="106640"/>
                </a:lnTo>
                <a:cubicBezTo>
                  <a:pt x="0" y="47784"/>
                  <a:pt x="47784" y="0"/>
                  <a:pt x="106640" y="0"/>
                </a:cubicBezTo>
                <a:close/>
              </a:path>
            </a:pathLst>
          </a:custGeom>
          <a:gradFill flip="none" rotWithShape="1">
            <a:gsLst>
              <a:gs pos="0">
                <a:srgbClr val="4A6D8C">
                  <a:alpha val="20000"/>
                </a:srgbClr>
              </a:gs>
              <a:gs pos="100000">
                <a:srgbClr val="4A6D8C">
                  <a:alpha val="5000"/>
                </a:srgbClr>
              </a:gs>
            </a:gsLst>
            <a:lin ang="2700000" scaled="1"/>
          </a:gradFill>
          <a:ln w="12700">
            <a:solidFill>
              <a:srgbClr val="4A6D8C">
                <a:alpha val="40000"/>
              </a:srgbClr>
            </a:solidFill>
            <a:prstDash val="soli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5" name="Shape 12"/>
          <p:cNvSpPr/>
          <p:nvPr/>
        </p:nvSpPr>
        <p:spPr>
          <a:xfrm>
            <a:off x="4417739" y="5802752"/>
            <a:ext cx="266589" cy="213271"/>
          </a:xfrm>
          <a:custGeom>
            <a:avLst/>
            <a:gdLst/>
            <a:ahLst/>
            <a:cxnLst/>
            <a:rect l="l" t="t" r="r" b="b"/>
            <a:pathLst>
              <a:path w="266589" h="213271">
                <a:moveTo>
                  <a:pt x="173241" y="87683"/>
                </a:moveTo>
                <a:cubicBezTo>
                  <a:pt x="178323" y="86308"/>
                  <a:pt x="183655" y="88724"/>
                  <a:pt x="185946" y="93431"/>
                </a:cubicBezTo>
                <a:lnTo>
                  <a:pt x="193694" y="109093"/>
                </a:lnTo>
                <a:cubicBezTo>
                  <a:pt x="197984" y="109676"/>
                  <a:pt x="202191" y="110843"/>
                  <a:pt x="206148" y="112467"/>
                </a:cubicBezTo>
                <a:lnTo>
                  <a:pt x="220727" y="102762"/>
                </a:lnTo>
                <a:cubicBezTo>
                  <a:pt x="225101" y="99846"/>
                  <a:pt x="230891" y="100429"/>
                  <a:pt x="234598" y="104136"/>
                </a:cubicBezTo>
                <a:lnTo>
                  <a:pt x="242596" y="112134"/>
                </a:lnTo>
                <a:cubicBezTo>
                  <a:pt x="246303" y="115841"/>
                  <a:pt x="246886" y="121673"/>
                  <a:pt x="243971" y="126005"/>
                </a:cubicBezTo>
                <a:lnTo>
                  <a:pt x="234265" y="140542"/>
                </a:lnTo>
                <a:cubicBezTo>
                  <a:pt x="235056" y="142500"/>
                  <a:pt x="235765" y="144541"/>
                  <a:pt x="236348" y="146666"/>
                </a:cubicBezTo>
                <a:cubicBezTo>
                  <a:pt x="236931" y="148790"/>
                  <a:pt x="237306" y="150873"/>
                  <a:pt x="237597" y="152997"/>
                </a:cubicBezTo>
                <a:lnTo>
                  <a:pt x="253301" y="160745"/>
                </a:lnTo>
                <a:cubicBezTo>
                  <a:pt x="258008" y="163077"/>
                  <a:pt x="260424" y="168409"/>
                  <a:pt x="259049" y="173449"/>
                </a:cubicBezTo>
                <a:lnTo>
                  <a:pt x="256134" y="184363"/>
                </a:lnTo>
                <a:cubicBezTo>
                  <a:pt x="254759" y="189403"/>
                  <a:pt x="250052" y="192819"/>
                  <a:pt x="244804" y="192486"/>
                </a:cubicBezTo>
                <a:lnTo>
                  <a:pt x="227309" y="191361"/>
                </a:lnTo>
                <a:cubicBezTo>
                  <a:pt x="224684" y="194735"/>
                  <a:pt x="221644" y="197859"/>
                  <a:pt x="218186" y="200525"/>
                </a:cubicBezTo>
                <a:lnTo>
                  <a:pt x="219311" y="217978"/>
                </a:lnTo>
                <a:cubicBezTo>
                  <a:pt x="219644" y="223227"/>
                  <a:pt x="216229" y="227975"/>
                  <a:pt x="211188" y="229308"/>
                </a:cubicBezTo>
                <a:lnTo>
                  <a:pt x="200275" y="232224"/>
                </a:lnTo>
                <a:cubicBezTo>
                  <a:pt x="195193" y="233599"/>
                  <a:pt x="189903" y="231183"/>
                  <a:pt x="187570" y="226476"/>
                </a:cubicBezTo>
                <a:lnTo>
                  <a:pt x="179823" y="210814"/>
                </a:lnTo>
                <a:cubicBezTo>
                  <a:pt x="175532" y="210230"/>
                  <a:pt x="171325" y="209064"/>
                  <a:pt x="167368" y="207440"/>
                </a:cubicBezTo>
                <a:lnTo>
                  <a:pt x="152789" y="217145"/>
                </a:lnTo>
                <a:cubicBezTo>
                  <a:pt x="148415" y="220061"/>
                  <a:pt x="142625" y="219478"/>
                  <a:pt x="138918" y="215770"/>
                </a:cubicBezTo>
                <a:lnTo>
                  <a:pt x="130920" y="207773"/>
                </a:lnTo>
                <a:cubicBezTo>
                  <a:pt x="127213" y="204065"/>
                  <a:pt x="126630" y="198276"/>
                  <a:pt x="129546" y="193902"/>
                </a:cubicBezTo>
                <a:lnTo>
                  <a:pt x="139251" y="179323"/>
                </a:lnTo>
                <a:cubicBezTo>
                  <a:pt x="138460" y="177365"/>
                  <a:pt x="137751" y="175324"/>
                  <a:pt x="137168" y="173199"/>
                </a:cubicBezTo>
                <a:cubicBezTo>
                  <a:pt x="136585" y="171075"/>
                  <a:pt x="136210" y="168951"/>
                  <a:pt x="135919" y="166868"/>
                </a:cubicBezTo>
                <a:lnTo>
                  <a:pt x="120215" y="159120"/>
                </a:lnTo>
                <a:cubicBezTo>
                  <a:pt x="115508" y="156788"/>
                  <a:pt x="113134" y="151456"/>
                  <a:pt x="114467" y="146416"/>
                </a:cubicBezTo>
                <a:lnTo>
                  <a:pt x="117382" y="135502"/>
                </a:lnTo>
                <a:cubicBezTo>
                  <a:pt x="118757" y="130462"/>
                  <a:pt x="123464" y="127046"/>
                  <a:pt x="128712" y="127380"/>
                </a:cubicBezTo>
                <a:lnTo>
                  <a:pt x="146166" y="128504"/>
                </a:lnTo>
                <a:cubicBezTo>
                  <a:pt x="148790" y="125130"/>
                  <a:pt x="151831" y="122006"/>
                  <a:pt x="155288" y="119340"/>
                </a:cubicBezTo>
                <a:lnTo>
                  <a:pt x="154163" y="101929"/>
                </a:lnTo>
                <a:cubicBezTo>
                  <a:pt x="153830" y="96680"/>
                  <a:pt x="157246" y="91932"/>
                  <a:pt x="162286" y="90599"/>
                </a:cubicBezTo>
                <a:lnTo>
                  <a:pt x="173199" y="87683"/>
                </a:lnTo>
                <a:close/>
                <a:moveTo>
                  <a:pt x="186779" y="141625"/>
                </a:moveTo>
                <a:cubicBezTo>
                  <a:pt x="176663" y="141637"/>
                  <a:pt x="168460" y="149859"/>
                  <a:pt x="168472" y="159974"/>
                </a:cubicBezTo>
                <a:cubicBezTo>
                  <a:pt x="168483" y="170090"/>
                  <a:pt x="176705" y="178293"/>
                  <a:pt x="186821" y="178281"/>
                </a:cubicBezTo>
                <a:cubicBezTo>
                  <a:pt x="196936" y="178270"/>
                  <a:pt x="205139" y="170048"/>
                  <a:pt x="205128" y="159933"/>
                </a:cubicBezTo>
                <a:cubicBezTo>
                  <a:pt x="205116" y="149817"/>
                  <a:pt x="196894" y="141614"/>
                  <a:pt x="186779" y="141625"/>
                </a:cubicBezTo>
                <a:close/>
                <a:moveTo>
                  <a:pt x="93681" y="-18953"/>
                </a:moveTo>
                <a:lnTo>
                  <a:pt x="104594" y="-16037"/>
                </a:lnTo>
                <a:cubicBezTo>
                  <a:pt x="109635" y="-14662"/>
                  <a:pt x="113050" y="-9914"/>
                  <a:pt x="112717" y="-4707"/>
                </a:cubicBezTo>
                <a:lnTo>
                  <a:pt x="111592" y="12705"/>
                </a:lnTo>
                <a:cubicBezTo>
                  <a:pt x="115050" y="15371"/>
                  <a:pt x="118091" y="18453"/>
                  <a:pt x="120715" y="21869"/>
                </a:cubicBezTo>
                <a:lnTo>
                  <a:pt x="138210" y="20744"/>
                </a:lnTo>
                <a:cubicBezTo>
                  <a:pt x="143417" y="20411"/>
                  <a:pt x="148165" y="23826"/>
                  <a:pt x="149540" y="28867"/>
                </a:cubicBezTo>
                <a:lnTo>
                  <a:pt x="152456" y="39780"/>
                </a:lnTo>
                <a:cubicBezTo>
                  <a:pt x="153788" y="44820"/>
                  <a:pt x="151414" y="50152"/>
                  <a:pt x="146707" y="52485"/>
                </a:cubicBezTo>
                <a:lnTo>
                  <a:pt x="131003" y="60232"/>
                </a:lnTo>
                <a:cubicBezTo>
                  <a:pt x="130712" y="62357"/>
                  <a:pt x="130295" y="64481"/>
                  <a:pt x="129754" y="66564"/>
                </a:cubicBezTo>
                <a:cubicBezTo>
                  <a:pt x="129212" y="68647"/>
                  <a:pt x="128463" y="70729"/>
                  <a:pt x="127671" y="72687"/>
                </a:cubicBezTo>
                <a:lnTo>
                  <a:pt x="137377" y="87266"/>
                </a:lnTo>
                <a:cubicBezTo>
                  <a:pt x="140292" y="91640"/>
                  <a:pt x="139709" y="97430"/>
                  <a:pt x="136002" y="101137"/>
                </a:cubicBezTo>
                <a:lnTo>
                  <a:pt x="128004" y="109135"/>
                </a:lnTo>
                <a:cubicBezTo>
                  <a:pt x="124297" y="112842"/>
                  <a:pt x="118507" y="113425"/>
                  <a:pt x="114133" y="110509"/>
                </a:cubicBezTo>
                <a:lnTo>
                  <a:pt x="99554" y="100804"/>
                </a:lnTo>
                <a:cubicBezTo>
                  <a:pt x="95597" y="102428"/>
                  <a:pt x="91390" y="103595"/>
                  <a:pt x="87100" y="104178"/>
                </a:cubicBezTo>
                <a:lnTo>
                  <a:pt x="79352" y="119840"/>
                </a:lnTo>
                <a:cubicBezTo>
                  <a:pt x="77019" y="124547"/>
                  <a:pt x="71687" y="126921"/>
                  <a:pt x="66647" y="125588"/>
                </a:cubicBezTo>
                <a:lnTo>
                  <a:pt x="55734" y="122673"/>
                </a:lnTo>
                <a:cubicBezTo>
                  <a:pt x="50652" y="121298"/>
                  <a:pt x="47278" y="116549"/>
                  <a:pt x="47611" y="111343"/>
                </a:cubicBezTo>
                <a:lnTo>
                  <a:pt x="48736" y="93889"/>
                </a:lnTo>
                <a:cubicBezTo>
                  <a:pt x="45278" y="91223"/>
                  <a:pt x="42238" y="88141"/>
                  <a:pt x="39613" y="84725"/>
                </a:cubicBezTo>
                <a:lnTo>
                  <a:pt x="22119" y="85850"/>
                </a:lnTo>
                <a:cubicBezTo>
                  <a:pt x="16912" y="86183"/>
                  <a:pt x="12163" y="82768"/>
                  <a:pt x="10789" y="77727"/>
                </a:cubicBezTo>
                <a:lnTo>
                  <a:pt x="7873" y="66814"/>
                </a:lnTo>
                <a:cubicBezTo>
                  <a:pt x="6540" y="61774"/>
                  <a:pt x="8914" y="56442"/>
                  <a:pt x="13621" y="54109"/>
                </a:cubicBezTo>
                <a:lnTo>
                  <a:pt x="29325" y="46361"/>
                </a:lnTo>
                <a:cubicBezTo>
                  <a:pt x="29616" y="44237"/>
                  <a:pt x="30033" y="42154"/>
                  <a:pt x="30574" y="40030"/>
                </a:cubicBezTo>
                <a:cubicBezTo>
                  <a:pt x="31158" y="37906"/>
                  <a:pt x="31824" y="35865"/>
                  <a:pt x="32657" y="33907"/>
                </a:cubicBezTo>
                <a:lnTo>
                  <a:pt x="22952" y="19369"/>
                </a:lnTo>
                <a:cubicBezTo>
                  <a:pt x="20036" y="14996"/>
                  <a:pt x="20619" y="9206"/>
                  <a:pt x="24326" y="5498"/>
                </a:cubicBezTo>
                <a:lnTo>
                  <a:pt x="32324" y="-2499"/>
                </a:lnTo>
                <a:cubicBezTo>
                  <a:pt x="36031" y="-6207"/>
                  <a:pt x="41821" y="-6790"/>
                  <a:pt x="46195" y="-3874"/>
                </a:cubicBezTo>
                <a:lnTo>
                  <a:pt x="60774" y="5832"/>
                </a:lnTo>
                <a:cubicBezTo>
                  <a:pt x="64731" y="4207"/>
                  <a:pt x="68938" y="3041"/>
                  <a:pt x="73229" y="2458"/>
                </a:cubicBezTo>
                <a:lnTo>
                  <a:pt x="80976" y="-13204"/>
                </a:lnTo>
                <a:cubicBezTo>
                  <a:pt x="83309" y="-17911"/>
                  <a:pt x="88599" y="-20286"/>
                  <a:pt x="93681" y="-18953"/>
                </a:cubicBezTo>
                <a:close/>
                <a:moveTo>
                  <a:pt x="80143" y="34990"/>
                </a:moveTo>
                <a:cubicBezTo>
                  <a:pt x="70028" y="34990"/>
                  <a:pt x="61815" y="43202"/>
                  <a:pt x="61815" y="53318"/>
                </a:cubicBezTo>
                <a:cubicBezTo>
                  <a:pt x="61815" y="63433"/>
                  <a:pt x="70028" y="71646"/>
                  <a:pt x="80143" y="71646"/>
                </a:cubicBezTo>
                <a:cubicBezTo>
                  <a:pt x="90259" y="71646"/>
                  <a:pt x="98471" y="63433"/>
                  <a:pt x="98471" y="53318"/>
                </a:cubicBezTo>
                <a:cubicBezTo>
                  <a:pt x="98471" y="43202"/>
                  <a:pt x="90259" y="34990"/>
                  <a:pt x="80143" y="34990"/>
                </a:cubicBezTo>
                <a:close/>
              </a:path>
            </a:pathLst>
          </a:custGeom>
          <a:solidFill>
            <a:srgbClr val="4A6D8C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16" name="Text 13"/>
          <p:cNvSpPr/>
          <p:nvPr/>
        </p:nvSpPr>
        <p:spPr>
          <a:xfrm>
            <a:off x="4790964" y="5784980"/>
            <a:ext cx="977493" cy="24881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399" b="1" dirty="0">
                <a:solidFill>
                  <a:srgbClr val="E0E2E5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工程结构类</a:t>
            </a:r>
            <a:endParaRPr lang="en-US" sz="1600" dirty="0"/>
          </a:p>
        </p:txBody>
      </p:sp>
      <p:sp>
        <p:nvSpPr>
          <p:cNvPr id="17" name="Text 14"/>
          <p:cNvSpPr/>
          <p:nvPr/>
        </p:nvSpPr>
        <p:spPr>
          <a:xfrm>
            <a:off x="4417739" y="6140431"/>
            <a:ext cx="3430111" cy="21327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20" dirty="0">
                <a:solidFill>
                  <a:srgbClr val="E0E2E5">
                    <a:alpha val="8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注重功能性、稳定性的结构件</a:t>
            </a:r>
            <a:endParaRPr lang="en-US" sz="1600" dirty="0"/>
          </a:p>
        </p:txBody>
      </p:sp>
      <p:sp>
        <p:nvSpPr>
          <p:cNvPr id="18" name="Shape 15"/>
          <p:cNvSpPr/>
          <p:nvPr/>
        </p:nvSpPr>
        <p:spPr>
          <a:xfrm>
            <a:off x="4435512" y="6495883"/>
            <a:ext cx="142181" cy="142181"/>
          </a:xfrm>
          <a:custGeom>
            <a:avLst/>
            <a:gdLst/>
            <a:ahLst/>
            <a:cxnLst/>
            <a:rect l="l" t="t" r="r" b="b"/>
            <a:pathLst>
              <a:path w="142181" h="142181">
                <a:moveTo>
                  <a:pt x="139570" y="77366"/>
                </a:moveTo>
                <a:cubicBezTo>
                  <a:pt x="143042" y="73895"/>
                  <a:pt x="143042" y="68258"/>
                  <a:pt x="139570" y="64787"/>
                </a:cubicBezTo>
                <a:lnTo>
                  <a:pt x="95139" y="20355"/>
                </a:lnTo>
                <a:cubicBezTo>
                  <a:pt x="91668" y="16884"/>
                  <a:pt x="86030" y="16884"/>
                  <a:pt x="82559" y="20355"/>
                </a:cubicBezTo>
                <a:cubicBezTo>
                  <a:pt x="79088" y="23826"/>
                  <a:pt x="79088" y="29464"/>
                  <a:pt x="82559" y="32935"/>
                </a:cubicBezTo>
                <a:lnTo>
                  <a:pt x="111828" y="62204"/>
                </a:lnTo>
                <a:lnTo>
                  <a:pt x="8886" y="62204"/>
                </a:lnTo>
                <a:cubicBezTo>
                  <a:pt x="3971" y="62204"/>
                  <a:pt x="0" y="66175"/>
                  <a:pt x="0" y="71090"/>
                </a:cubicBezTo>
                <a:cubicBezTo>
                  <a:pt x="0" y="76006"/>
                  <a:pt x="3971" y="79977"/>
                  <a:pt x="8886" y="79977"/>
                </a:cubicBezTo>
                <a:lnTo>
                  <a:pt x="111828" y="79977"/>
                </a:lnTo>
                <a:lnTo>
                  <a:pt x="82559" y="109246"/>
                </a:lnTo>
                <a:cubicBezTo>
                  <a:pt x="79088" y="112717"/>
                  <a:pt x="79088" y="118354"/>
                  <a:pt x="82559" y="121826"/>
                </a:cubicBezTo>
                <a:cubicBezTo>
                  <a:pt x="86030" y="125297"/>
                  <a:pt x="91668" y="125297"/>
                  <a:pt x="95139" y="121826"/>
                </a:cubicBezTo>
                <a:lnTo>
                  <a:pt x="139570" y="77394"/>
                </a:lnTo>
                <a:close/>
              </a:path>
            </a:pathLst>
          </a:custGeom>
          <a:solidFill>
            <a:srgbClr val="4A6D8C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19" name="Text 16"/>
          <p:cNvSpPr/>
          <p:nvPr/>
        </p:nvSpPr>
        <p:spPr>
          <a:xfrm>
            <a:off x="4666556" y="6460338"/>
            <a:ext cx="1252968" cy="21327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20" b="1" dirty="0">
                <a:solidFill>
                  <a:srgbClr val="4A6D8C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选择 Raise3D 系列</a:t>
            </a:r>
            <a:endParaRPr lang="en-US" sz="1600" dirty="0"/>
          </a:p>
        </p:txBody>
      </p:sp>
      <p:sp>
        <p:nvSpPr>
          <p:cNvPr id="20" name="Shape 17"/>
          <p:cNvSpPr/>
          <p:nvPr/>
        </p:nvSpPr>
        <p:spPr>
          <a:xfrm>
            <a:off x="8111246" y="5602810"/>
            <a:ext cx="3723359" cy="1160299"/>
          </a:xfrm>
          <a:custGeom>
            <a:avLst/>
            <a:gdLst/>
            <a:ahLst/>
            <a:cxnLst/>
            <a:rect l="l" t="t" r="r" b="b"/>
            <a:pathLst>
              <a:path w="3723359" h="1252968">
                <a:moveTo>
                  <a:pt x="106640" y="0"/>
                </a:moveTo>
                <a:lnTo>
                  <a:pt x="3616719" y="0"/>
                </a:lnTo>
                <a:cubicBezTo>
                  <a:pt x="3675614" y="0"/>
                  <a:pt x="3723359" y="47744"/>
                  <a:pt x="3723359" y="106640"/>
                </a:cubicBezTo>
                <a:lnTo>
                  <a:pt x="3723359" y="1146328"/>
                </a:lnTo>
                <a:cubicBezTo>
                  <a:pt x="3723359" y="1205224"/>
                  <a:pt x="3675614" y="1252968"/>
                  <a:pt x="3616718" y="1252968"/>
                </a:cubicBezTo>
                <a:lnTo>
                  <a:pt x="106640" y="1252968"/>
                </a:lnTo>
                <a:cubicBezTo>
                  <a:pt x="47744" y="1252968"/>
                  <a:pt x="0" y="1205224"/>
                  <a:pt x="0" y="1146328"/>
                </a:cubicBezTo>
                <a:lnTo>
                  <a:pt x="0" y="106640"/>
                </a:lnTo>
                <a:cubicBezTo>
                  <a:pt x="0" y="47784"/>
                  <a:pt x="47784" y="0"/>
                  <a:pt x="106640" y="0"/>
                </a:cubicBezTo>
                <a:close/>
              </a:path>
            </a:pathLst>
          </a:custGeom>
          <a:gradFill flip="none" rotWithShape="1">
            <a:gsLst>
              <a:gs pos="0">
                <a:srgbClr val="6B7A8F">
                  <a:alpha val="20000"/>
                </a:srgbClr>
              </a:gs>
              <a:gs pos="100000">
                <a:srgbClr val="6B7A8F">
                  <a:alpha val="5000"/>
                </a:srgbClr>
              </a:gs>
            </a:gsLst>
            <a:lin ang="2700000" scaled="1"/>
          </a:gradFill>
          <a:ln w="12700">
            <a:solidFill>
              <a:srgbClr val="6B7A8F">
                <a:alpha val="40000"/>
              </a:srgbClr>
            </a:solidFill>
            <a:prstDash val="soli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1" name="Shape 18"/>
          <p:cNvSpPr/>
          <p:nvPr/>
        </p:nvSpPr>
        <p:spPr>
          <a:xfrm>
            <a:off x="8333403" y="5802752"/>
            <a:ext cx="186612" cy="213271"/>
          </a:xfrm>
          <a:custGeom>
            <a:avLst/>
            <a:gdLst/>
            <a:ahLst/>
            <a:cxnLst/>
            <a:rect l="l" t="t" r="r" b="b"/>
            <a:pathLst>
              <a:path w="186612" h="213271">
                <a:moveTo>
                  <a:pt x="13329" y="13329"/>
                </a:moveTo>
                <a:cubicBezTo>
                  <a:pt x="5957" y="13329"/>
                  <a:pt x="0" y="19286"/>
                  <a:pt x="0" y="26659"/>
                </a:cubicBezTo>
                <a:lnTo>
                  <a:pt x="0" y="66647"/>
                </a:lnTo>
                <a:cubicBezTo>
                  <a:pt x="0" y="74020"/>
                  <a:pt x="5957" y="79977"/>
                  <a:pt x="13329" y="79977"/>
                </a:cubicBezTo>
                <a:cubicBezTo>
                  <a:pt x="20702" y="79977"/>
                  <a:pt x="26659" y="74020"/>
                  <a:pt x="26659" y="66647"/>
                </a:cubicBezTo>
                <a:lnTo>
                  <a:pt x="26659" y="39988"/>
                </a:lnTo>
                <a:lnTo>
                  <a:pt x="53318" y="39988"/>
                </a:lnTo>
                <a:cubicBezTo>
                  <a:pt x="60691" y="39988"/>
                  <a:pt x="66647" y="34032"/>
                  <a:pt x="66647" y="26659"/>
                </a:cubicBezTo>
                <a:cubicBezTo>
                  <a:pt x="66647" y="19286"/>
                  <a:pt x="60691" y="13329"/>
                  <a:pt x="53318" y="13329"/>
                </a:cubicBezTo>
                <a:lnTo>
                  <a:pt x="13329" y="13329"/>
                </a:lnTo>
                <a:close/>
                <a:moveTo>
                  <a:pt x="26659" y="146624"/>
                </a:moveTo>
                <a:cubicBezTo>
                  <a:pt x="26659" y="139251"/>
                  <a:pt x="20702" y="133294"/>
                  <a:pt x="13329" y="133294"/>
                </a:cubicBezTo>
                <a:cubicBezTo>
                  <a:pt x="5957" y="133294"/>
                  <a:pt x="0" y="139251"/>
                  <a:pt x="0" y="146624"/>
                </a:cubicBezTo>
                <a:lnTo>
                  <a:pt x="0" y="186612"/>
                </a:lnTo>
                <a:cubicBezTo>
                  <a:pt x="0" y="193985"/>
                  <a:pt x="5957" y="199942"/>
                  <a:pt x="13329" y="199942"/>
                </a:cubicBezTo>
                <a:lnTo>
                  <a:pt x="53318" y="199942"/>
                </a:lnTo>
                <a:cubicBezTo>
                  <a:pt x="60691" y="199942"/>
                  <a:pt x="66647" y="193985"/>
                  <a:pt x="66647" y="186612"/>
                </a:cubicBezTo>
                <a:cubicBezTo>
                  <a:pt x="66647" y="179239"/>
                  <a:pt x="60691" y="173283"/>
                  <a:pt x="53318" y="173283"/>
                </a:cubicBezTo>
                <a:lnTo>
                  <a:pt x="26659" y="173283"/>
                </a:lnTo>
                <a:lnTo>
                  <a:pt x="26659" y="146624"/>
                </a:lnTo>
                <a:close/>
                <a:moveTo>
                  <a:pt x="133294" y="13329"/>
                </a:moveTo>
                <a:cubicBezTo>
                  <a:pt x="125922" y="13329"/>
                  <a:pt x="119965" y="19286"/>
                  <a:pt x="119965" y="26659"/>
                </a:cubicBezTo>
                <a:cubicBezTo>
                  <a:pt x="119965" y="34032"/>
                  <a:pt x="125922" y="39988"/>
                  <a:pt x="133294" y="39988"/>
                </a:cubicBezTo>
                <a:lnTo>
                  <a:pt x="159953" y="39988"/>
                </a:lnTo>
                <a:lnTo>
                  <a:pt x="159953" y="66647"/>
                </a:lnTo>
                <a:cubicBezTo>
                  <a:pt x="159953" y="74020"/>
                  <a:pt x="165910" y="79977"/>
                  <a:pt x="173283" y="79977"/>
                </a:cubicBezTo>
                <a:cubicBezTo>
                  <a:pt x="180656" y="79977"/>
                  <a:pt x="186612" y="74020"/>
                  <a:pt x="186612" y="66647"/>
                </a:cubicBezTo>
                <a:lnTo>
                  <a:pt x="186612" y="26659"/>
                </a:lnTo>
                <a:cubicBezTo>
                  <a:pt x="186612" y="19286"/>
                  <a:pt x="180656" y="13329"/>
                  <a:pt x="173283" y="13329"/>
                </a:cubicBezTo>
                <a:lnTo>
                  <a:pt x="133294" y="13329"/>
                </a:lnTo>
                <a:close/>
                <a:moveTo>
                  <a:pt x="186612" y="146624"/>
                </a:moveTo>
                <a:cubicBezTo>
                  <a:pt x="186612" y="139251"/>
                  <a:pt x="180656" y="133294"/>
                  <a:pt x="173283" y="133294"/>
                </a:cubicBezTo>
                <a:cubicBezTo>
                  <a:pt x="165910" y="133294"/>
                  <a:pt x="159953" y="139251"/>
                  <a:pt x="159953" y="146624"/>
                </a:cubicBezTo>
                <a:lnTo>
                  <a:pt x="159953" y="173283"/>
                </a:lnTo>
                <a:lnTo>
                  <a:pt x="133294" y="173283"/>
                </a:lnTo>
                <a:cubicBezTo>
                  <a:pt x="125922" y="173283"/>
                  <a:pt x="119965" y="179239"/>
                  <a:pt x="119965" y="186612"/>
                </a:cubicBezTo>
                <a:cubicBezTo>
                  <a:pt x="119965" y="193985"/>
                  <a:pt x="125922" y="199942"/>
                  <a:pt x="133294" y="199942"/>
                </a:cubicBezTo>
                <a:lnTo>
                  <a:pt x="173283" y="199942"/>
                </a:lnTo>
                <a:cubicBezTo>
                  <a:pt x="180656" y="199942"/>
                  <a:pt x="186612" y="193985"/>
                  <a:pt x="186612" y="186612"/>
                </a:cubicBezTo>
                <a:lnTo>
                  <a:pt x="186612" y="146624"/>
                </a:lnTo>
                <a:close/>
              </a:path>
            </a:pathLst>
          </a:custGeom>
          <a:solidFill>
            <a:srgbClr val="6B7A8F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22" name="Text 19"/>
          <p:cNvSpPr/>
          <p:nvPr/>
        </p:nvSpPr>
        <p:spPr>
          <a:xfrm>
            <a:off x="8666639" y="5784980"/>
            <a:ext cx="977493" cy="24881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399" b="1" dirty="0">
                <a:solidFill>
                  <a:srgbClr val="E0E2E5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大尺寸模型</a:t>
            </a:r>
            <a:endParaRPr lang="en-US" sz="1600" dirty="0"/>
          </a:p>
        </p:txBody>
      </p:sp>
      <p:sp>
        <p:nvSpPr>
          <p:cNvPr id="23" name="Text 20"/>
          <p:cNvSpPr/>
          <p:nvPr/>
        </p:nvSpPr>
        <p:spPr>
          <a:xfrm>
            <a:off x="8293415" y="6140431"/>
            <a:ext cx="3430111" cy="21327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20" dirty="0">
                <a:solidFill>
                  <a:srgbClr val="E0E2E5">
                    <a:alpha val="8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需要大成型尺寸的打印任务</a:t>
            </a:r>
            <a:endParaRPr lang="en-US" sz="1600" dirty="0"/>
          </a:p>
        </p:txBody>
      </p:sp>
      <p:sp>
        <p:nvSpPr>
          <p:cNvPr id="24" name="Shape 21"/>
          <p:cNvSpPr/>
          <p:nvPr/>
        </p:nvSpPr>
        <p:spPr>
          <a:xfrm>
            <a:off x="8311187" y="6495883"/>
            <a:ext cx="142181" cy="142181"/>
          </a:xfrm>
          <a:custGeom>
            <a:avLst/>
            <a:gdLst/>
            <a:ahLst/>
            <a:cxnLst/>
            <a:rect l="l" t="t" r="r" b="b"/>
            <a:pathLst>
              <a:path w="142181" h="142181">
                <a:moveTo>
                  <a:pt x="139570" y="77366"/>
                </a:moveTo>
                <a:cubicBezTo>
                  <a:pt x="143042" y="73895"/>
                  <a:pt x="143042" y="68258"/>
                  <a:pt x="139570" y="64787"/>
                </a:cubicBezTo>
                <a:lnTo>
                  <a:pt x="95139" y="20355"/>
                </a:lnTo>
                <a:cubicBezTo>
                  <a:pt x="91668" y="16884"/>
                  <a:pt x="86030" y="16884"/>
                  <a:pt x="82559" y="20355"/>
                </a:cubicBezTo>
                <a:cubicBezTo>
                  <a:pt x="79088" y="23826"/>
                  <a:pt x="79088" y="29464"/>
                  <a:pt x="82559" y="32935"/>
                </a:cubicBezTo>
                <a:lnTo>
                  <a:pt x="111828" y="62204"/>
                </a:lnTo>
                <a:lnTo>
                  <a:pt x="8886" y="62204"/>
                </a:lnTo>
                <a:cubicBezTo>
                  <a:pt x="3971" y="62204"/>
                  <a:pt x="0" y="66175"/>
                  <a:pt x="0" y="71090"/>
                </a:cubicBezTo>
                <a:cubicBezTo>
                  <a:pt x="0" y="76006"/>
                  <a:pt x="3971" y="79977"/>
                  <a:pt x="8886" y="79977"/>
                </a:cubicBezTo>
                <a:lnTo>
                  <a:pt x="111828" y="79977"/>
                </a:lnTo>
                <a:lnTo>
                  <a:pt x="82559" y="109246"/>
                </a:lnTo>
                <a:cubicBezTo>
                  <a:pt x="79088" y="112717"/>
                  <a:pt x="79088" y="118354"/>
                  <a:pt x="82559" y="121826"/>
                </a:cubicBezTo>
                <a:cubicBezTo>
                  <a:pt x="86030" y="125297"/>
                  <a:pt x="91668" y="125297"/>
                  <a:pt x="95139" y="121826"/>
                </a:cubicBezTo>
                <a:lnTo>
                  <a:pt x="139570" y="77394"/>
                </a:lnTo>
                <a:close/>
              </a:path>
            </a:pathLst>
          </a:custGeom>
          <a:solidFill>
            <a:srgbClr val="6B7A8F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25" name="Text 22"/>
          <p:cNvSpPr/>
          <p:nvPr/>
        </p:nvSpPr>
        <p:spPr>
          <a:xfrm>
            <a:off x="8542231" y="6460338"/>
            <a:ext cx="1252968" cy="21327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20" b="1" dirty="0">
                <a:solidFill>
                  <a:srgbClr val="6B7A8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选择 Raise3D 系列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1A1D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381000" y="381000"/>
            <a:ext cx="38100" cy="304800"/>
          </a:xfrm>
          <a:custGeom>
            <a:avLst/>
            <a:gdLst/>
            <a:ahLst/>
            <a:cxnLst/>
            <a:rect l="l" t="t" r="r" b="b"/>
            <a:pathLst>
              <a:path w="38100" h="304800">
                <a:moveTo>
                  <a:pt x="0" y="0"/>
                </a:moveTo>
                <a:lnTo>
                  <a:pt x="38100" y="0"/>
                </a:lnTo>
                <a:lnTo>
                  <a:pt x="38100" y="304800"/>
                </a:lnTo>
                <a:lnTo>
                  <a:pt x="0" y="304800"/>
                </a:lnTo>
                <a:lnTo>
                  <a:pt x="0" y="0"/>
                </a:lnTo>
                <a:close/>
              </a:path>
            </a:pathLst>
          </a:custGeom>
          <a:solidFill>
            <a:srgbClr val="00D2BE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3" name="Text 1"/>
          <p:cNvSpPr/>
          <p:nvPr/>
        </p:nvSpPr>
        <p:spPr>
          <a:xfrm>
            <a:off x="533400" y="438150"/>
            <a:ext cx="90487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50" b="1" kern="0" spc="53" dirty="0">
                <a:solidFill>
                  <a:srgbClr val="00D2B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WORKFLOW</a:t>
            </a:r>
            <a:endParaRPr lang="en-US" sz="1600" dirty="0"/>
          </a:p>
        </p:txBody>
      </p:sp>
      <p:sp>
        <p:nvSpPr>
          <p:cNvPr id="4" name="Text 2"/>
          <p:cNvSpPr/>
          <p:nvPr/>
        </p:nvSpPr>
        <p:spPr>
          <a:xfrm>
            <a:off x="381000" y="762000"/>
            <a:ext cx="116586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80000"/>
              </a:lnSpc>
            </a:pPr>
            <a:r>
              <a:rPr lang="en-US" sz="3600" b="1" dirty="0">
                <a:solidFill>
                  <a:srgbClr val="E0E2E5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3D打印完整流程</a:t>
            </a:r>
            <a:endParaRPr lang="en-US" sz="1600" dirty="0"/>
          </a:p>
        </p:txBody>
      </p:sp>
      <p:sp>
        <p:nvSpPr>
          <p:cNvPr id="5" name="Text 3"/>
          <p:cNvSpPr/>
          <p:nvPr/>
        </p:nvSpPr>
        <p:spPr>
          <a:xfrm>
            <a:off x="381000" y="1295400"/>
            <a:ext cx="11525250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500" dirty="0">
                <a:solidFill>
                  <a:srgbClr val="E0E2E5">
                    <a:alpha val="7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从创意到实物，五步完成3D打印</a:t>
            </a:r>
            <a:endParaRPr lang="en-US" sz="1600" dirty="0"/>
          </a:p>
        </p:txBody>
      </p:sp>
      <p:sp>
        <p:nvSpPr>
          <p:cNvPr id="6" name="Shape 4"/>
          <p:cNvSpPr/>
          <p:nvPr/>
        </p:nvSpPr>
        <p:spPr>
          <a:xfrm>
            <a:off x="385763" y="4510088"/>
            <a:ext cx="3676650" cy="1609725"/>
          </a:xfrm>
          <a:custGeom>
            <a:avLst/>
            <a:gdLst/>
            <a:ahLst/>
            <a:cxnLst/>
            <a:rect l="l" t="t" r="r" b="b"/>
            <a:pathLst>
              <a:path w="3676650" h="1609725">
                <a:moveTo>
                  <a:pt x="114307" y="0"/>
                </a:moveTo>
                <a:lnTo>
                  <a:pt x="3562343" y="0"/>
                </a:lnTo>
                <a:cubicBezTo>
                  <a:pt x="3625431" y="0"/>
                  <a:pt x="3676650" y="51219"/>
                  <a:pt x="3676650" y="114307"/>
                </a:cubicBezTo>
                <a:lnTo>
                  <a:pt x="3676650" y="1495418"/>
                </a:lnTo>
                <a:cubicBezTo>
                  <a:pt x="3676650" y="1558506"/>
                  <a:pt x="3625431" y="1609725"/>
                  <a:pt x="3562343" y="1609725"/>
                </a:cubicBezTo>
                <a:lnTo>
                  <a:pt x="114307" y="1609725"/>
                </a:lnTo>
                <a:cubicBezTo>
                  <a:pt x="51219" y="1609725"/>
                  <a:pt x="0" y="1558506"/>
                  <a:pt x="0" y="1495418"/>
                </a:cubicBezTo>
                <a:lnTo>
                  <a:pt x="0" y="114307"/>
                </a:lnTo>
                <a:cubicBezTo>
                  <a:pt x="0" y="51219"/>
                  <a:pt x="51219" y="0"/>
                  <a:pt x="114307" y="0"/>
                </a:cubicBezTo>
                <a:close/>
              </a:path>
            </a:pathLst>
          </a:custGeom>
          <a:solidFill>
            <a:srgbClr val="2D3136">
              <a:alpha val="50196"/>
            </a:srgbClr>
          </a:solidFill>
          <a:ln w="12700">
            <a:solidFill>
              <a:srgbClr val="00D2BE">
                <a:alpha val="30196"/>
              </a:srgbClr>
            </a:solidFill>
            <a:prstDash val="soli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7" name="Shape 5"/>
          <p:cNvSpPr/>
          <p:nvPr/>
        </p:nvSpPr>
        <p:spPr>
          <a:xfrm>
            <a:off x="626269" y="4752975"/>
            <a:ext cx="128588" cy="171450"/>
          </a:xfrm>
          <a:custGeom>
            <a:avLst/>
            <a:gdLst/>
            <a:ahLst/>
            <a:cxnLst/>
            <a:rect l="l" t="t" r="r" b="b"/>
            <a:pathLst>
              <a:path w="128588" h="171450">
                <a:moveTo>
                  <a:pt x="98081" y="128588"/>
                </a:moveTo>
                <a:cubicBezTo>
                  <a:pt x="100526" y="121120"/>
                  <a:pt x="105415" y="114356"/>
                  <a:pt x="110940" y="108529"/>
                </a:cubicBezTo>
                <a:cubicBezTo>
                  <a:pt x="121890" y="97010"/>
                  <a:pt x="128587" y="81439"/>
                  <a:pt x="128587" y="64294"/>
                </a:cubicBezTo>
                <a:cubicBezTo>
                  <a:pt x="128587" y="28798"/>
                  <a:pt x="99789" y="0"/>
                  <a:pt x="64294" y="0"/>
                </a:cubicBezTo>
                <a:cubicBezTo>
                  <a:pt x="28798" y="0"/>
                  <a:pt x="0" y="28798"/>
                  <a:pt x="0" y="64294"/>
                </a:cubicBezTo>
                <a:cubicBezTo>
                  <a:pt x="0" y="81439"/>
                  <a:pt x="6697" y="97010"/>
                  <a:pt x="17647" y="108529"/>
                </a:cubicBezTo>
                <a:cubicBezTo>
                  <a:pt x="23173" y="114356"/>
                  <a:pt x="28095" y="121120"/>
                  <a:pt x="30506" y="128588"/>
                </a:cubicBezTo>
                <a:lnTo>
                  <a:pt x="98048" y="128588"/>
                </a:lnTo>
                <a:close/>
                <a:moveTo>
                  <a:pt x="96441" y="144661"/>
                </a:moveTo>
                <a:lnTo>
                  <a:pt x="32147" y="144661"/>
                </a:lnTo>
                <a:lnTo>
                  <a:pt x="32147" y="150019"/>
                </a:lnTo>
                <a:cubicBezTo>
                  <a:pt x="32147" y="164820"/>
                  <a:pt x="44135" y="176808"/>
                  <a:pt x="58936" y="176808"/>
                </a:cubicBezTo>
                <a:lnTo>
                  <a:pt x="69652" y="176808"/>
                </a:lnTo>
                <a:cubicBezTo>
                  <a:pt x="84453" y="176808"/>
                  <a:pt x="96441" y="164820"/>
                  <a:pt x="96441" y="150019"/>
                </a:cubicBezTo>
                <a:lnTo>
                  <a:pt x="96441" y="144661"/>
                </a:lnTo>
                <a:close/>
                <a:moveTo>
                  <a:pt x="61615" y="37505"/>
                </a:moveTo>
                <a:cubicBezTo>
                  <a:pt x="48287" y="37505"/>
                  <a:pt x="37505" y="48287"/>
                  <a:pt x="37505" y="61615"/>
                </a:cubicBezTo>
                <a:cubicBezTo>
                  <a:pt x="37505" y="66069"/>
                  <a:pt x="33922" y="69652"/>
                  <a:pt x="29468" y="69652"/>
                </a:cubicBezTo>
                <a:cubicBezTo>
                  <a:pt x="25014" y="69652"/>
                  <a:pt x="21431" y="66069"/>
                  <a:pt x="21431" y="61615"/>
                </a:cubicBezTo>
                <a:cubicBezTo>
                  <a:pt x="21431" y="39413"/>
                  <a:pt x="39413" y="21431"/>
                  <a:pt x="61615" y="21431"/>
                </a:cubicBezTo>
                <a:cubicBezTo>
                  <a:pt x="66069" y="21431"/>
                  <a:pt x="69652" y="25014"/>
                  <a:pt x="69652" y="29468"/>
                </a:cubicBezTo>
                <a:cubicBezTo>
                  <a:pt x="69652" y="33922"/>
                  <a:pt x="66069" y="37505"/>
                  <a:pt x="61615" y="37505"/>
                </a:cubicBezTo>
                <a:close/>
              </a:path>
            </a:pathLst>
          </a:custGeom>
          <a:solidFill>
            <a:srgbClr val="00D2BE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8" name="Text 6"/>
          <p:cNvSpPr/>
          <p:nvPr/>
        </p:nvSpPr>
        <p:spPr>
          <a:xfrm>
            <a:off x="800100" y="4705350"/>
            <a:ext cx="3152775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350" b="1" dirty="0">
                <a:solidFill>
                  <a:srgbClr val="00D2BE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关键提示</a:t>
            </a:r>
            <a:endParaRPr lang="en-US" sz="1600" dirty="0"/>
          </a:p>
        </p:txBody>
      </p:sp>
      <p:sp>
        <p:nvSpPr>
          <p:cNvPr id="9" name="Shape 7"/>
          <p:cNvSpPr/>
          <p:nvPr/>
        </p:nvSpPr>
        <p:spPr>
          <a:xfrm>
            <a:off x="609600" y="5124450"/>
            <a:ext cx="133350" cy="152400"/>
          </a:xfrm>
          <a:custGeom>
            <a:avLst/>
            <a:gdLst/>
            <a:ahLst/>
            <a:cxnLst/>
            <a:rect l="l" t="t" r="r" b="b"/>
            <a:pathLst>
              <a:path w="133350" h="152400">
                <a:moveTo>
                  <a:pt x="129421" y="20866"/>
                </a:moveTo>
                <a:cubicBezTo>
                  <a:pt x="133677" y="23961"/>
                  <a:pt x="134630" y="29914"/>
                  <a:pt x="131534" y="34171"/>
                </a:cubicBezTo>
                <a:lnTo>
                  <a:pt x="55334" y="138946"/>
                </a:lnTo>
                <a:cubicBezTo>
                  <a:pt x="53697" y="141208"/>
                  <a:pt x="51167" y="142607"/>
                  <a:pt x="48369" y="142845"/>
                </a:cubicBezTo>
                <a:cubicBezTo>
                  <a:pt x="45571" y="143083"/>
                  <a:pt x="42863" y="142042"/>
                  <a:pt x="40898" y="140077"/>
                </a:cubicBezTo>
                <a:lnTo>
                  <a:pt x="2798" y="101977"/>
                </a:lnTo>
                <a:cubicBezTo>
                  <a:pt x="-923" y="98256"/>
                  <a:pt x="-923" y="92214"/>
                  <a:pt x="2798" y="88493"/>
                </a:cubicBezTo>
                <a:cubicBezTo>
                  <a:pt x="6519" y="84773"/>
                  <a:pt x="12561" y="84773"/>
                  <a:pt x="16282" y="88493"/>
                </a:cubicBezTo>
                <a:lnTo>
                  <a:pt x="46494" y="118705"/>
                </a:lnTo>
                <a:lnTo>
                  <a:pt x="116145" y="22949"/>
                </a:lnTo>
                <a:cubicBezTo>
                  <a:pt x="119241" y="18693"/>
                  <a:pt x="125194" y="17740"/>
                  <a:pt x="129451" y="20836"/>
                </a:cubicBezTo>
                <a:close/>
              </a:path>
            </a:pathLst>
          </a:custGeom>
          <a:solidFill>
            <a:srgbClr val="00D2BE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10" name="Text 8"/>
          <p:cNvSpPr/>
          <p:nvPr/>
        </p:nvSpPr>
        <p:spPr>
          <a:xfrm>
            <a:off x="847725" y="5086350"/>
            <a:ext cx="19050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dirty="0">
                <a:solidFill>
                  <a:srgbClr val="E0E2E5">
                    <a:alpha val="8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建模时注意壁厚和悬空结构</a:t>
            </a:r>
            <a:endParaRPr lang="en-US" sz="1600" dirty="0"/>
          </a:p>
        </p:txBody>
      </p:sp>
      <p:sp>
        <p:nvSpPr>
          <p:cNvPr id="11" name="Shape 9"/>
          <p:cNvSpPr/>
          <p:nvPr/>
        </p:nvSpPr>
        <p:spPr>
          <a:xfrm>
            <a:off x="609600" y="5429250"/>
            <a:ext cx="133350" cy="152400"/>
          </a:xfrm>
          <a:custGeom>
            <a:avLst/>
            <a:gdLst/>
            <a:ahLst/>
            <a:cxnLst/>
            <a:rect l="l" t="t" r="r" b="b"/>
            <a:pathLst>
              <a:path w="133350" h="152400">
                <a:moveTo>
                  <a:pt x="129421" y="20866"/>
                </a:moveTo>
                <a:cubicBezTo>
                  <a:pt x="133677" y="23961"/>
                  <a:pt x="134630" y="29914"/>
                  <a:pt x="131534" y="34171"/>
                </a:cubicBezTo>
                <a:lnTo>
                  <a:pt x="55334" y="138946"/>
                </a:lnTo>
                <a:cubicBezTo>
                  <a:pt x="53697" y="141208"/>
                  <a:pt x="51167" y="142607"/>
                  <a:pt x="48369" y="142845"/>
                </a:cubicBezTo>
                <a:cubicBezTo>
                  <a:pt x="45571" y="143083"/>
                  <a:pt x="42863" y="142042"/>
                  <a:pt x="40898" y="140077"/>
                </a:cubicBezTo>
                <a:lnTo>
                  <a:pt x="2798" y="101977"/>
                </a:lnTo>
                <a:cubicBezTo>
                  <a:pt x="-923" y="98256"/>
                  <a:pt x="-923" y="92214"/>
                  <a:pt x="2798" y="88493"/>
                </a:cubicBezTo>
                <a:cubicBezTo>
                  <a:pt x="6519" y="84773"/>
                  <a:pt x="12561" y="84773"/>
                  <a:pt x="16282" y="88493"/>
                </a:cubicBezTo>
                <a:lnTo>
                  <a:pt x="46494" y="118705"/>
                </a:lnTo>
                <a:lnTo>
                  <a:pt x="116145" y="22949"/>
                </a:lnTo>
                <a:cubicBezTo>
                  <a:pt x="119241" y="18693"/>
                  <a:pt x="125194" y="17740"/>
                  <a:pt x="129451" y="20836"/>
                </a:cubicBezTo>
                <a:close/>
              </a:path>
            </a:pathLst>
          </a:custGeom>
          <a:solidFill>
            <a:srgbClr val="00D2BE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12" name="Text 10"/>
          <p:cNvSpPr/>
          <p:nvPr/>
        </p:nvSpPr>
        <p:spPr>
          <a:xfrm>
            <a:off x="847725" y="5391150"/>
            <a:ext cx="19050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dirty="0">
                <a:solidFill>
                  <a:srgbClr val="E0E2E5">
                    <a:alpha val="8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切片前预览检查模型完整性</a:t>
            </a:r>
            <a:endParaRPr lang="en-US" sz="1600" dirty="0"/>
          </a:p>
        </p:txBody>
      </p:sp>
      <p:sp>
        <p:nvSpPr>
          <p:cNvPr id="13" name="Shape 11"/>
          <p:cNvSpPr/>
          <p:nvPr/>
        </p:nvSpPr>
        <p:spPr>
          <a:xfrm>
            <a:off x="609600" y="5734050"/>
            <a:ext cx="133350" cy="152400"/>
          </a:xfrm>
          <a:custGeom>
            <a:avLst/>
            <a:gdLst/>
            <a:ahLst/>
            <a:cxnLst/>
            <a:rect l="l" t="t" r="r" b="b"/>
            <a:pathLst>
              <a:path w="133350" h="152400">
                <a:moveTo>
                  <a:pt x="129421" y="20866"/>
                </a:moveTo>
                <a:cubicBezTo>
                  <a:pt x="133677" y="23961"/>
                  <a:pt x="134630" y="29914"/>
                  <a:pt x="131534" y="34171"/>
                </a:cubicBezTo>
                <a:lnTo>
                  <a:pt x="55334" y="138946"/>
                </a:lnTo>
                <a:cubicBezTo>
                  <a:pt x="53697" y="141208"/>
                  <a:pt x="51167" y="142607"/>
                  <a:pt x="48369" y="142845"/>
                </a:cubicBezTo>
                <a:cubicBezTo>
                  <a:pt x="45571" y="143083"/>
                  <a:pt x="42863" y="142042"/>
                  <a:pt x="40898" y="140077"/>
                </a:cubicBezTo>
                <a:lnTo>
                  <a:pt x="2798" y="101977"/>
                </a:lnTo>
                <a:cubicBezTo>
                  <a:pt x="-923" y="98256"/>
                  <a:pt x="-923" y="92214"/>
                  <a:pt x="2798" y="88493"/>
                </a:cubicBezTo>
                <a:cubicBezTo>
                  <a:pt x="6519" y="84773"/>
                  <a:pt x="12561" y="84773"/>
                  <a:pt x="16282" y="88493"/>
                </a:cubicBezTo>
                <a:lnTo>
                  <a:pt x="46494" y="118705"/>
                </a:lnTo>
                <a:lnTo>
                  <a:pt x="116145" y="22949"/>
                </a:lnTo>
                <a:cubicBezTo>
                  <a:pt x="119241" y="18693"/>
                  <a:pt x="125194" y="17740"/>
                  <a:pt x="129451" y="20836"/>
                </a:cubicBezTo>
                <a:close/>
              </a:path>
            </a:pathLst>
          </a:custGeom>
          <a:solidFill>
            <a:srgbClr val="00D2BE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14" name="Text 12"/>
          <p:cNvSpPr/>
          <p:nvPr/>
        </p:nvSpPr>
        <p:spPr>
          <a:xfrm>
            <a:off x="847725" y="5695950"/>
            <a:ext cx="17526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dirty="0">
                <a:solidFill>
                  <a:srgbClr val="E0E2E5">
                    <a:alpha val="8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打印过程中保持环境稳定</a:t>
            </a:r>
            <a:endParaRPr lang="en-US" sz="1600" dirty="0"/>
          </a:p>
        </p:txBody>
      </p:sp>
      <p:sp>
        <p:nvSpPr>
          <p:cNvPr id="15" name="Shape 13"/>
          <p:cNvSpPr/>
          <p:nvPr/>
        </p:nvSpPr>
        <p:spPr>
          <a:xfrm>
            <a:off x="4259163" y="4510088"/>
            <a:ext cx="3676650" cy="1609725"/>
          </a:xfrm>
          <a:custGeom>
            <a:avLst/>
            <a:gdLst/>
            <a:ahLst/>
            <a:cxnLst/>
            <a:rect l="l" t="t" r="r" b="b"/>
            <a:pathLst>
              <a:path w="3676650" h="1609725">
                <a:moveTo>
                  <a:pt x="114307" y="0"/>
                </a:moveTo>
                <a:lnTo>
                  <a:pt x="3562343" y="0"/>
                </a:lnTo>
                <a:cubicBezTo>
                  <a:pt x="3625431" y="0"/>
                  <a:pt x="3676650" y="51219"/>
                  <a:pt x="3676650" y="114307"/>
                </a:cubicBezTo>
                <a:lnTo>
                  <a:pt x="3676650" y="1495418"/>
                </a:lnTo>
                <a:cubicBezTo>
                  <a:pt x="3676650" y="1558506"/>
                  <a:pt x="3625431" y="1609725"/>
                  <a:pt x="3562343" y="1609725"/>
                </a:cubicBezTo>
                <a:lnTo>
                  <a:pt x="114307" y="1609725"/>
                </a:lnTo>
                <a:cubicBezTo>
                  <a:pt x="51219" y="1609725"/>
                  <a:pt x="0" y="1558506"/>
                  <a:pt x="0" y="1495418"/>
                </a:cubicBezTo>
                <a:lnTo>
                  <a:pt x="0" y="114307"/>
                </a:lnTo>
                <a:cubicBezTo>
                  <a:pt x="0" y="51219"/>
                  <a:pt x="51219" y="0"/>
                  <a:pt x="114307" y="0"/>
                </a:cubicBezTo>
                <a:close/>
              </a:path>
            </a:pathLst>
          </a:custGeom>
          <a:solidFill>
            <a:srgbClr val="2D3136">
              <a:alpha val="50196"/>
            </a:srgbClr>
          </a:solidFill>
          <a:ln w="12700">
            <a:solidFill>
              <a:srgbClr val="4A6D8C">
                <a:alpha val="30196"/>
              </a:srgbClr>
            </a:solidFill>
            <a:prstDash val="soli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6" name="Shape 14"/>
          <p:cNvSpPr/>
          <p:nvPr/>
        </p:nvSpPr>
        <p:spPr>
          <a:xfrm>
            <a:off x="4478238" y="4752975"/>
            <a:ext cx="171450" cy="171450"/>
          </a:xfrm>
          <a:custGeom>
            <a:avLst/>
            <a:gdLst/>
            <a:ahLst/>
            <a:cxnLst/>
            <a:rect l="l" t="t" r="r" b="b"/>
            <a:pathLst>
              <a:path w="171450" h="171450">
                <a:moveTo>
                  <a:pt x="85725" y="0"/>
                </a:moveTo>
                <a:cubicBezTo>
                  <a:pt x="133038" y="0"/>
                  <a:pt x="171450" y="38412"/>
                  <a:pt x="171450" y="85725"/>
                </a:cubicBezTo>
                <a:cubicBezTo>
                  <a:pt x="171450" y="133038"/>
                  <a:pt x="133038" y="171450"/>
                  <a:pt x="85725" y="171450"/>
                </a:cubicBezTo>
                <a:cubicBezTo>
                  <a:pt x="38412" y="171450"/>
                  <a:pt x="0" y="133038"/>
                  <a:pt x="0" y="85725"/>
                </a:cubicBezTo>
                <a:cubicBezTo>
                  <a:pt x="0" y="38412"/>
                  <a:pt x="38412" y="0"/>
                  <a:pt x="85725" y="0"/>
                </a:cubicBezTo>
                <a:close/>
                <a:moveTo>
                  <a:pt x="77688" y="40184"/>
                </a:moveTo>
                <a:lnTo>
                  <a:pt x="77688" y="85725"/>
                </a:lnTo>
                <a:cubicBezTo>
                  <a:pt x="77688" y="88404"/>
                  <a:pt x="79028" y="90915"/>
                  <a:pt x="81271" y="92422"/>
                </a:cubicBezTo>
                <a:lnTo>
                  <a:pt x="113418" y="113854"/>
                </a:lnTo>
                <a:cubicBezTo>
                  <a:pt x="117102" y="116332"/>
                  <a:pt x="122091" y="115327"/>
                  <a:pt x="124569" y="111610"/>
                </a:cubicBezTo>
                <a:cubicBezTo>
                  <a:pt x="127047" y="107893"/>
                  <a:pt x="126043" y="102937"/>
                  <a:pt x="122326" y="100459"/>
                </a:cubicBezTo>
                <a:lnTo>
                  <a:pt x="93762" y="81439"/>
                </a:lnTo>
                <a:lnTo>
                  <a:pt x="93762" y="40184"/>
                </a:lnTo>
                <a:cubicBezTo>
                  <a:pt x="93762" y="35730"/>
                  <a:pt x="90179" y="32147"/>
                  <a:pt x="85725" y="32147"/>
                </a:cubicBezTo>
                <a:cubicBezTo>
                  <a:pt x="81271" y="32147"/>
                  <a:pt x="77688" y="35730"/>
                  <a:pt x="77688" y="40184"/>
                </a:cubicBezTo>
                <a:close/>
              </a:path>
            </a:pathLst>
          </a:custGeom>
          <a:solidFill>
            <a:srgbClr val="4A6D8C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17" name="Text 15"/>
          <p:cNvSpPr/>
          <p:nvPr/>
        </p:nvSpPr>
        <p:spPr>
          <a:xfrm>
            <a:off x="4673501" y="4705350"/>
            <a:ext cx="3152775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350" b="1" dirty="0">
                <a:solidFill>
                  <a:srgbClr val="4A6D8C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时间参考</a:t>
            </a:r>
            <a:endParaRPr lang="en-US" sz="1600" dirty="0"/>
          </a:p>
        </p:txBody>
      </p:sp>
      <p:sp>
        <p:nvSpPr>
          <p:cNvPr id="18" name="Shape 16"/>
          <p:cNvSpPr/>
          <p:nvPr/>
        </p:nvSpPr>
        <p:spPr>
          <a:xfrm>
            <a:off x="4492526" y="5124450"/>
            <a:ext cx="114300" cy="152400"/>
          </a:xfrm>
          <a:custGeom>
            <a:avLst/>
            <a:gdLst/>
            <a:ahLst/>
            <a:cxnLst/>
            <a:rect l="l" t="t" r="r" b="b"/>
            <a:pathLst>
              <a:path w="114300" h="152400">
                <a:moveTo>
                  <a:pt x="9525" y="0"/>
                </a:moveTo>
                <a:cubicBezTo>
                  <a:pt x="4256" y="0"/>
                  <a:pt x="0" y="4256"/>
                  <a:pt x="0" y="9525"/>
                </a:cubicBezTo>
                <a:cubicBezTo>
                  <a:pt x="0" y="14794"/>
                  <a:pt x="4256" y="19050"/>
                  <a:pt x="9525" y="19050"/>
                </a:cubicBezTo>
                <a:lnTo>
                  <a:pt x="9525" y="22324"/>
                </a:lnTo>
                <a:cubicBezTo>
                  <a:pt x="9525" y="34945"/>
                  <a:pt x="14555" y="47059"/>
                  <a:pt x="23485" y="55989"/>
                </a:cubicBezTo>
                <a:lnTo>
                  <a:pt x="43696" y="76200"/>
                </a:lnTo>
                <a:lnTo>
                  <a:pt x="23485" y="96411"/>
                </a:lnTo>
                <a:cubicBezTo>
                  <a:pt x="14555" y="105341"/>
                  <a:pt x="9525" y="117455"/>
                  <a:pt x="9525" y="130076"/>
                </a:cubicBezTo>
                <a:lnTo>
                  <a:pt x="9525" y="133350"/>
                </a:lnTo>
                <a:cubicBezTo>
                  <a:pt x="4256" y="133350"/>
                  <a:pt x="0" y="137606"/>
                  <a:pt x="0" y="142875"/>
                </a:cubicBezTo>
                <a:cubicBezTo>
                  <a:pt x="0" y="148144"/>
                  <a:pt x="4256" y="152400"/>
                  <a:pt x="9525" y="152400"/>
                </a:cubicBezTo>
                <a:lnTo>
                  <a:pt x="104775" y="152400"/>
                </a:lnTo>
                <a:cubicBezTo>
                  <a:pt x="110044" y="152400"/>
                  <a:pt x="114300" y="148144"/>
                  <a:pt x="114300" y="142875"/>
                </a:cubicBezTo>
                <a:cubicBezTo>
                  <a:pt x="114300" y="137606"/>
                  <a:pt x="110044" y="133350"/>
                  <a:pt x="104775" y="133350"/>
                </a:cubicBezTo>
                <a:lnTo>
                  <a:pt x="104775" y="130076"/>
                </a:lnTo>
                <a:cubicBezTo>
                  <a:pt x="104775" y="117455"/>
                  <a:pt x="99745" y="105341"/>
                  <a:pt x="90815" y="96411"/>
                </a:cubicBezTo>
                <a:lnTo>
                  <a:pt x="70604" y="76200"/>
                </a:lnTo>
                <a:lnTo>
                  <a:pt x="90815" y="55989"/>
                </a:lnTo>
                <a:cubicBezTo>
                  <a:pt x="99745" y="47059"/>
                  <a:pt x="104775" y="34945"/>
                  <a:pt x="104775" y="22324"/>
                </a:cubicBezTo>
                <a:lnTo>
                  <a:pt x="104775" y="19050"/>
                </a:lnTo>
                <a:cubicBezTo>
                  <a:pt x="110044" y="19050"/>
                  <a:pt x="114300" y="14794"/>
                  <a:pt x="114300" y="9525"/>
                </a:cubicBezTo>
                <a:cubicBezTo>
                  <a:pt x="114300" y="4256"/>
                  <a:pt x="110044" y="0"/>
                  <a:pt x="104775" y="0"/>
                </a:cubicBezTo>
                <a:lnTo>
                  <a:pt x="9525" y="0"/>
                </a:lnTo>
                <a:close/>
                <a:moveTo>
                  <a:pt x="28575" y="22324"/>
                </a:moveTo>
                <a:lnTo>
                  <a:pt x="28575" y="19050"/>
                </a:lnTo>
                <a:lnTo>
                  <a:pt x="85725" y="19050"/>
                </a:lnTo>
                <a:lnTo>
                  <a:pt x="85725" y="22324"/>
                </a:lnTo>
                <a:cubicBezTo>
                  <a:pt x="85725" y="27980"/>
                  <a:pt x="84058" y="33457"/>
                  <a:pt x="80962" y="38100"/>
                </a:cubicBezTo>
                <a:lnTo>
                  <a:pt x="33338" y="38100"/>
                </a:lnTo>
                <a:cubicBezTo>
                  <a:pt x="30272" y="33457"/>
                  <a:pt x="28575" y="27980"/>
                  <a:pt x="28575" y="22324"/>
                </a:cubicBezTo>
                <a:close/>
                <a:moveTo>
                  <a:pt x="33338" y="114300"/>
                </a:moveTo>
                <a:cubicBezTo>
                  <a:pt x="34379" y="112722"/>
                  <a:pt x="35600" y="111234"/>
                  <a:pt x="36939" y="109865"/>
                </a:cubicBezTo>
                <a:lnTo>
                  <a:pt x="57150" y="89654"/>
                </a:lnTo>
                <a:lnTo>
                  <a:pt x="77361" y="109865"/>
                </a:lnTo>
                <a:cubicBezTo>
                  <a:pt x="78730" y="111234"/>
                  <a:pt x="79921" y="112722"/>
                  <a:pt x="80992" y="114300"/>
                </a:cubicBezTo>
                <a:lnTo>
                  <a:pt x="33338" y="114300"/>
                </a:lnTo>
                <a:close/>
              </a:path>
            </a:pathLst>
          </a:custGeom>
          <a:solidFill>
            <a:srgbClr val="4A6D8C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19" name="Text 17"/>
          <p:cNvSpPr/>
          <p:nvPr/>
        </p:nvSpPr>
        <p:spPr>
          <a:xfrm>
            <a:off x="4721126" y="5086350"/>
            <a:ext cx="1819275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dirty="0">
                <a:solidFill>
                  <a:srgbClr val="E0E2E5">
                    <a:alpha val="8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小模型（5cm）：1-3小时</a:t>
            </a:r>
            <a:endParaRPr lang="en-US" sz="1600" dirty="0"/>
          </a:p>
        </p:txBody>
      </p:sp>
      <p:sp>
        <p:nvSpPr>
          <p:cNvPr id="20" name="Shape 18"/>
          <p:cNvSpPr/>
          <p:nvPr/>
        </p:nvSpPr>
        <p:spPr>
          <a:xfrm>
            <a:off x="4492526" y="5429250"/>
            <a:ext cx="114300" cy="152400"/>
          </a:xfrm>
          <a:custGeom>
            <a:avLst/>
            <a:gdLst/>
            <a:ahLst/>
            <a:cxnLst/>
            <a:rect l="l" t="t" r="r" b="b"/>
            <a:pathLst>
              <a:path w="114300" h="152400">
                <a:moveTo>
                  <a:pt x="9525" y="0"/>
                </a:moveTo>
                <a:cubicBezTo>
                  <a:pt x="4256" y="0"/>
                  <a:pt x="0" y="4256"/>
                  <a:pt x="0" y="9525"/>
                </a:cubicBezTo>
                <a:cubicBezTo>
                  <a:pt x="0" y="14794"/>
                  <a:pt x="4256" y="19050"/>
                  <a:pt x="9525" y="19050"/>
                </a:cubicBezTo>
                <a:lnTo>
                  <a:pt x="9525" y="22324"/>
                </a:lnTo>
                <a:cubicBezTo>
                  <a:pt x="9525" y="34945"/>
                  <a:pt x="14555" y="47059"/>
                  <a:pt x="23485" y="55989"/>
                </a:cubicBezTo>
                <a:lnTo>
                  <a:pt x="43696" y="76200"/>
                </a:lnTo>
                <a:lnTo>
                  <a:pt x="23485" y="96411"/>
                </a:lnTo>
                <a:cubicBezTo>
                  <a:pt x="14555" y="105341"/>
                  <a:pt x="9525" y="117455"/>
                  <a:pt x="9525" y="130076"/>
                </a:cubicBezTo>
                <a:lnTo>
                  <a:pt x="9525" y="133350"/>
                </a:lnTo>
                <a:cubicBezTo>
                  <a:pt x="4256" y="133350"/>
                  <a:pt x="0" y="137606"/>
                  <a:pt x="0" y="142875"/>
                </a:cubicBezTo>
                <a:cubicBezTo>
                  <a:pt x="0" y="148144"/>
                  <a:pt x="4256" y="152400"/>
                  <a:pt x="9525" y="152400"/>
                </a:cubicBezTo>
                <a:lnTo>
                  <a:pt x="104775" y="152400"/>
                </a:lnTo>
                <a:cubicBezTo>
                  <a:pt x="110044" y="152400"/>
                  <a:pt x="114300" y="148144"/>
                  <a:pt x="114300" y="142875"/>
                </a:cubicBezTo>
                <a:cubicBezTo>
                  <a:pt x="114300" y="137606"/>
                  <a:pt x="110044" y="133350"/>
                  <a:pt x="104775" y="133350"/>
                </a:cubicBezTo>
                <a:lnTo>
                  <a:pt x="104775" y="130076"/>
                </a:lnTo>
                <a:cubicBezTo>
                  <a:pt x="104775" y="117455"/>
                  <a:pt x="99745" y="105341"/>
                  <a:pt x="90815" y="96411"/>
                </a:cubicBezTo>
                <a:lnTo>
                  <a:pt x="70604" y="76200"/>
                </a:lnTo>
                <a:lnTo>
                  <a:pt x="90815" y="55989"/>
                </a:lnTo>
                <a:cubicBezTo>
                  <a:pt x="99745" y="47059"/>
                  <a:pt x="104775" y="34945"/>
                  <a:pt x="104775" y="22324"/>
                </a:cubicBezTo>
                <a:lnTo>
                  <a:pt x="104775" y="19050"/>
                </a:lnTo>
                <a:cubicBezTo>
                  <a:pt x="110044" y="19050"/>
                  <a:pt x="114300" y="14794"/>
                  <a:pt x="114300" y="9525"/>
                </a:cubicBezTo>
                <a:cubicBezTo>
                  <a:pt x="114300" y="4256"/>
                  <a:pt x="110044" y="0"/>
                  <a:pt x="104775" y="0"/>
                </a:cubicBezTo>
                <a:lnTo>
                  <a:pt x="9525" y="0"/>
                </a:lnTo>
                <a:close/>
                <a:moveTo>
                  <a:pt x="28575" y="22324"/>
                </a:moveTo>
                <a:lnTo>
                  <a:pt x="28575" y="19050"/>
                </a:lnTo>
                <a:lnTo>
                  <a:pt x="85725" y="19050"/>
                </a:lnTo>
                <a:lnTo>
                  <a:pt x="85725" y="22324"/>
                </a:lnTo>
                <a:cubicBezTo>
                  <a:pt x="85725" y="27980"/>
                  <a:pt x="84058" y="33457"/>
                  <a:pt x="80962" y="38100"/>
                </a:cubicBezTo>
                <a:lnTo>
                  <a:pt x="33338" y="38100"/>
                </a:lnTo>
                <a:cubicBezTo>
                  <a:pt x="30272" y="33457"/>
                  <a:pt x="28575" y="27980"/>
                  <a:pt x="28575" y="22324"/>
                </a:cubicBezTo>
                <a:close/>
                <a:moveTo>
                  <a:pt x="33338" y="114300"/>
                </a:moveTo>
                <a:cubicBezTo>
                  <a:pt x="34379" y="112722"/>
                  <a:pt x="35600" y="111234"/>
                  <a:pt x="36939" y="109865"/>
                </a:cubicBezTo>
                <a:lnTo>
                  <a:pt x="57150" y="89654"/>
                </a:lnTo>
                <a:lnTo>
                  <a:pt x="77361" y="109865"/>
                </a:lnTo>
                <a:cubicBezTo>
                  <a:pt x="78730" y="111234"/>
                  <a:pt x="79921" y="112722"/>
                  <a:pt x="80992" y="114300"/>
                </a:cubicBezTo>
                <a:lnTo>
                  <a:pt x="33338" y="114300"/>
                </a:lnTo>
                <a:close/>
              </a:path>
            </a:pathLst>
          </a:custGeom>
          <a:solidFill>
            <a:srgbClr val="4A6D8C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21" name="Text 19"/>
          <p:cNvSpPr/>
          <p:nvPr/>
        </p:nvSpPr>
        <p:spPr>
          <a:xfrm>
            <a:off x="4721126" y="5391150"/>
            <a:ext cx="2066925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dirty="0">
                <a:solidFill>
                  <a:srgbClr val="E0E2E5">
                    <a:alpha val="8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中等模型（10cm）：4-8小时</a:t>
            </a:r>
            <a:endParaRPr lang="en-US" sz="1600" dirty="0"/>
          </a:p>
        </p:txBody>
      </p:sp>
      <p:sp>
        <p:nvSpPr>
          <p:cNvPr id="22" name="Shape 20"/>
          <p:cNvSpPr/>
          <p:nvPr/>
        </p:nvSpPr>
        <p:spPr>
          <a:xfrm>
            <a:off x="4492526" y="5734050"/>
            <a:ext cx="114300" cy="152400"/>
          </a:xfrm>
          <a:custGeom>
            <a:avLst/>
            <a:gdLst/>
            <a:ahLst/>
            <a:cxnLst/>
            <a:rect l="l" t="t" r="r" b="b"/>
            <a:pathLst>
              <a:path w="114300" h="152400">
                <a:moveTo>
                  <a:pt x="9525" y="0"/>
                </a:moveTo>
                <a:cubicBezTo>
                  <a:pt x="4256" y="0"/>
                  <a:pt x="0" y="4256"/>
                  <a:pt x="0" y="9525"/>
                </a:cubicBezTo>
                <a:cubicBezTo>
                  <a:pt x="0" y="14794"/>
                  <a:pt x="4256" y="19050"/>
                  <a:pt x="9525" y="19050"/>
                </a:cubicBezTo>
                <a:lnTo>
                  <a:pt x="9525" y="22324"/>
                </a:lnTo>
                <a:cubicBezTo>
                  <a:pt x="9525" y="34945"/>
                  <a:pt x="14555" y="47059"/>
                  <a:pt x="23485" y="55989"/>
                </a:cubicBezTo>
                <a:lnTo>
                  <a:pt x="43696" y="76200"/>
                </a:lnTo>
                <a:lnTo>
                  <a:pt x="23485" y="96411"/>
                </a:lnTo>
                <a:cubicBezTo>
                  <a:pt x="14555" y="105341"/>
                  <a:pt x="9525" y="117455"/>
                  <a:pt x="9525" y="130076"/>
                </a:cubicBezTo>
                <a:lnTo>
                  <a:pt x="9525" y="133350"/>
                </a:lnTo>
                <a:cubicBezTo>
                  <a:pt x="4256" y="133350"/>
                  <a:pt x="0" y="137606"/>
                  <a:pt x="0" y="142875"/>
                </a:cubicBezTo>
                <a:cubicBezTo>
                  <a:pt x="0" y="148144"/>
                  <a:pt x="4256" y="152400"/>
                  <a:pt x="9525" y="152400"/>
                </a:cubicBezTo>
                <a:lnTo>
                  <a:pt x="104775" y="152400"/>
                </a:lnTo>
                <a:cubicBezTo>
                  <a:pt x="110044" y="152400"/>
                  <a:pt x="114300" y="148144"/>
                  <a:pt x="114300" y="142875"/>
                </a:cubicBezTo>
                <a:cubicBezTo>
                  <a:pt x="114300" y="137606"/>
                  <a:pt x="110044" y="133350"/>
                  <a:pt x="104775" y="133350"/>
                </a:cubicBezTo>
                <a:lnTo>
                  <a:pt x="104775" y="130076"/>
                </a:lnTo>
                <a:cubicBezTo>
                  <a:pt x="104775" y="117455"/>
                  <a:pt x="99745" y="105341"/>
                  <a:pt x="90815" y="96411"/>
                </a:cubicBezTo>
                <a:lnTo>
                  <a:pt x="70604" y="76200"/>
                </a:lnTo>
                <a:lnTo>
                  <a:pt x="90815" y="55989"/>
                </a:lnTo>
                <a:cubicBezTo>
                  <a:pt x="99745" y="47059"/>
                  <a:pt x="104775" y="34945"/>
                  <a:pt x="104775" y="22324"/>
                </a:cubicBezTo>
                <a:lnTo>
                  <a:pt x="104775" y="19050"/>
                </a:lnTo>
                <a:cubicBezTo>
                  <a:pt x="110044" y="19050"/>
                  <a:pt x="114300" y="14794"/>
                  <a:pt x="114300" y="9525"/>
                </a:cubicBezTo>
                <a:cubicBezTo>
                  <a:pt x="114300" y="4256"/>
                  <a:pt x="110044" y="0"/>
                  <a:pt x="104775" y="0"/>
                </a:cubicBezTo>
                <a:lnTo>
                  <a:pt x="9525" y="0"/>
                </a:lnTo>
                <a:close/>
                <a:moveTo>
                  <a:pt x="28575" y="22324"/>
                </a:moveTo>
                <a:lnTo>
                  <a:pt x="28575" y="19050"/>
                </a:lnTo>
                <a:lnTo>
                  <a:pt x="85725" y="19050"/>
                </a:lnTo>
                <a:lnTo>
                  <a:pt x="85725" y="22324"/>
                </a:lnTo>
                <a:cubicBezTo>
                  <a:pt x="85725" y="27980"/>
                  <a:pt x="84058" y="33457"/>
                  <a:pt x="80962" y="38100"/>
                </a:cubicBezTo>
                <a:lnTo>
                  <a:pt x="33338" y="38100"/>
                </a:lnTo>
                <a:cubicBezTo>
                  <a:pt x="30272" y="33457"/>
                  <a:pt x="28575" y="27980"/>
                  <a:pt x="28575" y="22324"/>
                </a:cubicBezTo>
                <a:close/>
                <a:moveTo>
                  <a:pt x="33338" y="114300"/>
                </a:moveTo>
                <a:cubicBezTo>
                  <a:pt x="34379" y="112722"/>
                  <a:pt x="35600" y="111234"/>
                  <a:pt x="36939" y="109865"/>
                </a:cubicBezTo>
                <a:lnTo>
                  <a:pt x="57150" y="89654"/>
                </a:lnTo>
                <a:lnTo>
                  <a:pt x="77361" y="109865"/>
                </a:lnTo>
                <a:cubicBezTo>
                  <a:pt x="78730" y="111234"/>
                  <a:pt x="79921" y="112722"/>
                  <a:pt x="80992" y="114300"/>
                </a:cubicBezTo>
                <a:lnTo>
                  <a:pt x="33338" y="114300"/>
                </a:lnTo>
                <a:close/>
              </a:path>
            </a:pathLst>
          </a:custGeom>
          <a:solidFill>
            <a:srgbClr val="4A6D8C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23" name="Text 21"/>
          <p:cNvSpPr/>
          <p:nvPr/>
        </p:nvSpPr>
        <p:spPr>
          <a:xfrm>
            <a:off x="4721126" y="5695950"/>
            <a:ext cx="21717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dirty="0">
                <a:solidFill>
                  <a:srgbClr val="E0E2E5">
                    <a:alpha val="8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大模型（20cm+）：12-24小时</a:t>
            </a:r>
            <a:endParaRPr lang="en-US" sz="1600" dirty="0"/>
          </a:p>
        </p:txBody>
      </p:sp>
      <p:sp>
        <p:nvSpPr>
          <p:cNvPr id="24" name="Shape 22"/>
          <p:cNvSpPr/>
          <p:nvPr/>
        </p:nvSpPr>
        <p:spPr>
          <a:xfrm>
            <a:off x="8132713" y="4510088"/>
            <a:ext cx="3676650" cy="1609725"/>
          </a:xfrm>
          <a:custGeom>
            <a:avLst/>
            <a:gdLst/>
            <a:ahLst/>
            <a:cxnLst/>
            <a:rect l="l" t="t" r="r" b="b"/>
            <a:pathLst>
              <a:path w="3676650" h="1609725">
                <a:moveTo>
                  <a:pt x="114307" y="0"/>
                </a:moveTo>
                <a:lnTo>
                  <a:pt x="3562343" y="0"/>
                </a:lnTo>
                <a:cubicBezTo>
                  <a:pt x="3625431" y="0"/>
                  <a:pt x="3676650" y="51219"/>
                  <a:pt x="3676650" y="114307"/>
                </a:cubicBezTo>
                <a:lnTo>
                  <a:pt x="3676650" y="1495418"/>
                </a:lnTo>
                <a:cubicBezTo>
                  <a:pt x="3676650" y="1558506"/>
                  <a:pt x="3625431" y="1609725"/>
                  <a:pt x="3562343" y="1609725"/>
                </a:cubicBezTo>
                <a:lnTo>
                  <a:pt x="114307" y="1609725"/>
                </a:lnTo>
                <a:cubicBezTo>
                  <a:pt x="51219" y="1609725"/>
                  <a:pt x="0" y="1558506"/>
                  <a:pt x="0" y="1495418"/>
                </a:cubicBezTo>
                <a:lnTo>
                  <a:pt x="0" y="114307"/>
                </a:lnTo>
                <a:cubicBezTo>
                  <a:pt x="0" y="51219"/>
                  <a:pt x="51219" y="0"/>
                  <a:pt x="114307" y="0"/>
                </a:cubicBezTo>
                <a:close/>
              </a:path>
            </a:pathLst>
          </a:custGeom>
          <a:solidFill>
            <a:srgbClr val="2D3136">
              <a:alpha val="50196"/>
            </a:srgbClr>
          </a:solidFill>
          <a:ln w="12700">
            <a:solidFill>
              <a:srgbClr val="6B7A8F">
                <a:alpha val="30196"/>
              </a:srgbClr>
            </a:solidFill>
            <a:prstDash val="soli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25" name="Shape 23"/>
          <p:cNvSpPr/>
          <p:nvPr/>
        </p:nvSpPr>
        <p:spPr>
          <a:xfrm>
            <a:off x="8351788" y="4752975"/>
            <a:ext cx="171450" cy="171450"/>
          </a:xfrm>
          <a:custGeom>
            <a:avLst/>
            <a:gdLst/>
            <a:ahLst/>
            <a:cxnLst/>
            <a:rect l="l" t="t" r="r" b="b"/>
            <a:pathLst>
              <a:path w="171450" h="171450">
                <a:moveTo>
                  <a:pt x="85725" y="0"/>
                </a:moveTo>
                <a:cubicBezTo>
                  <a:pt x="90647" y="0"/>
                  <a:pt x="95168" y="2712"/>
                  <a:pt x="97512" y="7032"/>
                </a:cubicBezTo>
                <a:lnTo>
                  <a:pt x="169843" y="140977"/>
                </a:lnTo>
                <a:cubicBezTo>
                  <a:pt x="172086" y="145130"/>
                  <a:pt x="171986" y="150153"/>
                  <a:pt x="169575" y="154205"/>
                </a:cubicBezTo>
                <a:cubicBezTo>
                  <a:pt x="167164" y="158256"/>
                  <a:pt x="162777" y="160734"/>
                  <a:pt x="158055" y="160734"/>
                </a:cubicBezTo>
                <a:lnTo>
                  <a:pt x="13395" y="160734"/>
                </a:lnTo>
                <a:cubicBezTo>
                  <a:pt x="8673" y="160734"/>
                  <a:pt x="4320" y="158256"/>
                  <a:pt x="1875" y="154205"/>
                </a:cubicBezTo>
                <a:cubicBezTo>
                  <a:pt x="-569" y="150153"/>
                  <a:pt x="-636" y="145130"/>
                  <a:pt x="1607" y="140977"/>
                </a:cubicBezTo>
                <a:lnTo>
                  <a:pt x="73938" y="7032"/>
                </a:lnTo>
                <a:cubicBezTo>
                  <a:pt x="76282" y="2712"/>
                  <a:pt x="80803" y="0"/>
                  <a:pt x="85725" y="0"/>
                </a:cubicBezTo>
                <a:close/>
                <a:moveTo>
                  <a:pt x="85725" y="56257"/>
                </a:moveTo>
                <a:cubicBezTo>
                  <a:pt x="81271" y="56257"/>
                  <a:pt x="77688" y="59840"/>
                  <a:pt x="77688" y="64294"/>
                </a:cubicBezTo>
                <a:lnTo>
                  <a:pt x="77688" y="101798"/>
                </a:lnTo>
                <a:cubicBezTo>
                  <a:pt x="77688" y="106252"/>
                  <a:pt x="81271" y="109835"/>
                  <a:pt x="85725" y="109835"/>
                </a:cubicBezTo>
                <a:cubicBezTo>
                  <a:pt x="90179" y="109835"/>
                  <a:pt x="93762" y="106252"/>
                  <a:pt x="93762" y="101798"/>
                </a:cubicBezTo>
                <a:lnTo>
                  <a:pt x="93762" y="64294"/>
                </a:lnTo>
                <a:cubicBezTo>
                  <a:pt x="93762" y="59840"/>
                  <a:pt x="90179" y="56257"/>
                  <a:pt x="85725" y="56257"/>
                </a:cubicBezTo>
                <a:close/>
                <a:moveTo>
                  <a:pt x="94666" y="128588"/>
                </a:moveTo>
                <a:cubicBezTo>
                  <a:pt x="94869" y="125269"/>
                  <a:pt x="93214" y="122111"/>
                  <a:pt x="90369" y="120390"/>
                </a:cubicBezTo>
                <a:cubicBezTo>
                  <a:pt x="87524" y="118670"/>
                  <a:pt x="83959" y="118670"/>
                  <a:pt x="81114" y="120390"/>
                </a:cubicBezTo>
                <a:cubicBezTo>
                  <a:pt x="78269" y="122111"/>
                  <a:pt x="76614" y="125269"/>
                  <a:pt x="76818" y="128587"/>
                </a:cubicBezTo>
                <a:cubicBezTo>
                  <a:pt x="76614" y="131906"/>
                  <a:pt x="78269" y="135064"/>
                  <a:pt x="81114" y="136785"/>
                </a:cubicBezTo>
                <a:cubicBezTo>
                  <a:pt x="83959" y="138505"/>
                  <a:pt x="87524" y="138505"/>
                  <a:pt x="90369" y="136785"/>
                </a:cubicBezTo>
                <a:cubicBezTo>
                  <a:pt x="93214" y="135064"/>
                  <a:pt x="94869" y="131906"/>
                  <a:pt x="94666" y="128588"/>
                </a:cubicBezTo>
                <a:close/>
              </a:path>
            </a:pathLst>
          </a:custGeom>
          <a:solidFill>
            <a:srgbClr val="6B7A8F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26" name="Text 24"/>
          <p:cNvSpPr/>
          <p:nvPr/>
        </p:nvSpPr>
        <p:spPr>
          <a:xfrm>
            <a:off x="8547050" y="4705350"/>
            <a:ext cx="3152775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350" b="1" dirty="0">
                <a:solidFill>
                  <a:srgbClr val="6B7A8F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注意事项</a:t>
            </a:r>
            <a:endParaRPr lang="en-US" sz="1600" dirty="0"/>
          </a:p>
        </p:txBody>
      </p:sp>
      <p:sp>
        <p:nvSpPr>
          <p:cNvPr id="27" name="Shape 25"/>
          <p:cNvSpPr/>
          <p:nvPr/>
        </p:nvSpPr>
        <p:spPr>
          <a:xfrm>
            <a:off x="8347025" y="5124450"/>
            <a:ext cx="152400" cy="152400"/>
          </a:xfrm>
          <a:custGeom>
            <a:avLst/>
            <a:gdLst/>
            <a:ahLst/>
            <a:cxnLst/>
            <a:rect l="l" t="t" r="r" b="b"/>
            <a:pathLst>
              <a:path w="152400" h="152400">
                <a:moveTo>
                  <a:pt x="76200" y="152400"/>
                </a:moveTo>
                <a:cubicBezTo>
                  <a:pt x="118256" y="152400"/>
                  <a:pt x="152400" y="118256"/>
                  <a:pt x="152400" y="76200"/>
                </a:cubicBezTo>
                <a:cubicBezTo>
                  <a:pt x="152400" y="34144"/>
                  <a:pt x="118256" y="0"/>
                  <a:pt x="76200" y="0"/>
                </a:cubicBezTo>
                <a:cubicBezTo>
                  <a:pt x="34144" y="0"/>
                  <a:pt x="0" y="34144"/>
                  <a:pt x="0" y="76200"/>
                </a:cubicBezTo>
                <a:cubicBezTo>
                  <a:pt x="0" y="118256"/>
                  <a:pt x="34144" y="152400"/>
                  <a:pt x="76200" y="152400"/>
                </a:cubicBezTo>
                <a:close/>
                <a:moveTo>
                  <a:pt x="49709" y="49709"/>
                </a:moveTo>
                <a:cubicBezTo>
                  <a:pt x="52507" y="46911"/>
                  <a:pt x="57031" y="46911"/>
                  <a:pt x="59799" y="49709"/>
                </a:cubicBezTo>
                <a:lnTo>
                  <a:pt x="76170" y="66080"/>
                </a:lnTo>
                <a:lnTo>
                  <a:pt x="92541" y="49709"/>
                </a:lnTo>
                <a:cubicBezTo>
                  <a:pt x="95339" y="46911"/>
                  <a:pt x="99864" y="46911"/>
                  <a:pt x="102632" y="49709"/>
                </a:cubicBezTo>
                <a:cubicBezTo>
                  <a:pt x="105400" y="52507"/>
                  <a:pt x="105430" y="57031"/>
                  <a:pt x="102632" y="59799"/>
                </a:cubicBezTo>
                <a:lnTo>
                  <a:pt x="86261" y="76170"/>
                </a:lnTo>
                <a:lnTo>
                  <a:pt x="102632" y="92541"/>
                </a:lnTo>
                <a:cubicBezTo>
                  <a:pt x="105430" y="95339"/>
                  <a:pt x="105430" y="99864"/>
                  <a:pt x="102632" y="102632"/>
                </a:cubicBezTo>
                <a:cubicBezTo>
                  <a:pt x="99834" y="105400"/>
                  <a:pt x="95310" y="105430"/>
                  <a:pt x="92541" y="102632"/>
                </a:cubicBezTo>
                <a:lnTo>
                  <a:pt x="76170" y="86261"/>
                </a:lnTo>
                <a:lnTo>
                  <a:pt x="59799" y="102632"/>
                </a:lnTo>
                <a:cubicBezTo>
                  <a:pt x="57001" y="105430"/>
                  <a:pt x="52477" y="105430"/>
                  <a:pt x="49709" y="102632"/>
                </a:cubicBezTo>
                <a:cubicBezTo>
                  <a:pt x="46940" y="99834"/>
                  <a:pt x="46911" y="95310"/>
                  <a:pt x="49709" y="92541"/>
                </a:cubicBezTo>
                <a:lnTo>
                  <a:pt x="66080" y="76170"/>
                </a:lnTo>
                <a:lnTo>
                  <a:pt x="49709" y="59799"/>
                </a:lnTo>
                <a:cubicBezTo>
                  <a:pt x="46911" y="57001"/>
                  <a:pt x="46911" y="52477"/>
                  <a:pt x="49709" y="49709"/>
                </a:cubicBezTo>
                <a:close/>
              </a:path>
            </a:pathLst>
          </a:custGeom>
          <a:solidFill>
            <a:srgbClr val="6B7A8F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28" name="Text 26"/>
          <p:cNvSpPr/>
          <p:nvPr/>
        </p:nvSpPr>
        <p:spPr>
          <a:xfrm>
            <a:off x="8594675" y="5086350"/>
            <a:ext cx="14478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dirty="0">
                <a:solidFill>
                  <a:srgbClr val="E0E2E5">
                    <a:alpha val="8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避免打印过程中断电</a:t>
            </a:r>
            <a:endParaRPr lang="en-US" sz="1600" dirty="0"/>
          </a:p>
        </p:txBody>
      </p:sp>
      <p:sp>
        <p:nvSpPr>
          <p:cNvPr id="29" name="Shape 27"/>
          <p:cNvSpPr/>
          <p:nvPr/>
        </p:nvSpPr>
        <p:spPr>
          <a:xfrm>
            <a:off x="8347025" y="5429250"/>
            <a:ext cx="152400" cy="152400"/>
          </a:xfrm>
          <a:custGeom>
            <a:avLst/>
            <a:gdLst/>
            <a:ahLst/>
            <a:cxnLst/>
            <a:rect l="l" t="t" r="r" b="b"/>
            <a:pathLst>
              <a:path w="152400" h="152400">
                <a:moveTo>
                  <a:pt x="76200" y="152400"/>
                </a:moveTo>
                <a:cubicBezTo>
                  <a:pt x="118256" y="152400"/>
                  <a:pt x="152400" y="118256"/>
                  <a:pt x="152400" y="76200"/>
                </a:cubicBezTo>
                <a:cubicBezTo>
                  <a:pt x="152400" y="34144"/>
                  <a:pt x="118256" y="0"/>
                  <a:pt x="76200" y="0"/>
                </a:cubicBezTo>
                <a:cubicBezTo>
                  <a:pt x="34144" y="0"/>
                  <a:pt x="0" y="34144"/>
                  <a:pt x="0" y="76200"/>
                </a:cubicBezTo>
                <a:cubicBezTo>
                  <a:pt x="0" y="118256"/>
                  <a:pt x="34144" y="152400"/>
                  <a:pt x="76200" y="152400"/>
                </a:cubicBezTo>
                <a:close/>
                <a:moveTo>
                  <a:pt x="49709" y="49709"/>
                </a:moveTo>
                <a:cubicBezTo>
                  <a:pt x="52507" y="46911"/>
                  <a:pt x="57031" y="46911"/>
                  <a:pt x="59799" y="49709"/>
                </a:cubicBezTo>
                <a:lnTo>
                  <a:pt x="76170" y="66080"/>
                </a:lnTo>
                <a:lnTo>
                  <a:pt x="92541" y="49709"/>
                </a:lnTo>
                <a:cubicBezTo>
                  <a:pt x="95339" y="46911"/>
                  <a:pt x="99864" y="46911"/>
                  <a:pt x="102632" y="49709"/>
                </a:cubicBezTo>
                <a:cubicBezTo>
                  <a:pt x="105400" y="52507"/>
                  <a:pt x="105430" y="57031"/>
                  <a:pt x="102632" y="59799"/>
                </a:cubicBezTo>
                <a:lnTo>
                  <a:pt x="86261" y="76170"/>
                </a:lnTo>
                <a:lnTo>
                  <a:pt x="102632" y="92541"/>
                </a:lnTo>
                <a:cubicBezTo>
                  <a:pt x="105430" y="95339"/>
                  <a:pt x="105430" y="99864"/>
                  <a:pt x="102632" y="102632"/>
                </a:cubicBezTo>
                <a:cubicBezTo>
                  <a:pt x="99834" y="105400"/>
                  <a:pt x="95310" y="105430"/>
                  <a:pt x="92541" y="102632"/>
                </a:cubicBezTo>
                <a:lnTo>
                  <a:pt x="76170" y="86261"/>
                </a:lnTo>
                <a:lnTo>
                  <a:pt x="59799" y="102632"/>
                </a:lnTo>
                <a:cubicBezTo>
                  <a:pt x="57001" y="105430"/>
                  <a:pt x="52477" y="105430"/>
                  <a:pt x="49709" y="102632"/>
                </a:cubicBezTo>
                <a:cubicBezTo>
                  <a:pt x="46940" y="99834"/>
                  <a:pt x="46911" y="95310"/>
                  <a:pt x="49709" y="92541"/>
                </a:cubicBezTo>
                <a:lnTo>
                  <a:pt x="66080" y="76170"/>
                </a:lnTo>
                <a:lnTo>
                  <a:pt x="49709" y="59799"/>
                </a:lnTo>
                <a:cubicBezTo>
                  <a:pt x="46911" y="57001"/>
                  <a:pt x="46911" y="52477"/>
                  <a:pt x="49709" y="49709"/>
                </a:cubicBezTo>
                <a:close/>
              </a:path>
            </a:pathLst>
          </a:custGeom>
          <a:solidFill>
            <a:srgbClr val="6B7A8F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30" name="Text 28"/>
          <p:cNvSpPr/>
          <p:nvPr/>
        </p:nvSpPr>
        <p:spPr>
          <a:xfrm>
            <a:off x="8594675" y="5391150"/>
            <a:ext cx="17526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dirty="0">
                <a:solidFill>
                  <a:srgbClr val="E0E2E5">
                    <a:alpha val="8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不要移动正在打印的模型</a:t>
            </a:r>
            <a:endParaRPr lang="en-US" sz="1600" dirty="0"/>
          </a:p>
        </p:txBody>
      </p:sp>
      <p:sp>
        <p:nvSpPr>
          <p:cNvPr id="31" name="Shape 29"/>
          <p:cNvSpPr/>
          <p:nvPr/>
        </p:nvSpPr>
        <p:spPr>
          <a:xfrm>
            <a:off x="8347025" y="5734050"/>
            <a:ext cx="152400" cy="152400"/>
          </a:xfrm>
          <a:custGeom>
            <a:avLst/>
            <a:gdLst/>
            <a:ahLst/>
            <a:cxnLst/>
            <a:rect l="l" t="t" r="r" b="b"/>
            <a:pathLst>
              <a:path w="152400" h="152400">
                <a:moveTo>
                  <a:pt x="76200" y="152400"/>
                </a:moveTo>
                <a:cubicBezTo>
                  <a:pt x="118256" y="152400"/>
                  <a:pt x="152400" y="118256"/>
                  <a:pt x="152400" y="76200"/>
                </a:cubicBezTo>
                <a:cubicBezTo>
                  <a:pt x="152400" y="34144"/>
                  <a:pt x="118256" y="0"/>
                  <a:pt x="76200" y="0"/>
                </a:cubicBezTo>
                <a:cubicBezTo>
                  <a:pt x="34144" y="0"/>
                  <a:pt x="0" y="34144"/>
                  <a:pt x="0" y="76200"/>
                </a:cubicBezTo>
                <a:cubicBezTo>
                  <a:pt x="0" y="118256"/>
                  <a:pt x="34144" y="152400"/>
                  <a:pt x="76200" y="152400"/>
                </a:cubicBezTo>
                <a:close/>
                <a:moveTo>
                  <a:pt x="49709" y="49709"/>
                </a:moveTo>
                <a:cubicBezTo>
                  <a:pt x="52507" y="46911"/>
                  <a:pt x="57031" y="46911"/>
                  <a:pt x="59799" y="49709"/>
                </a:cubicBezTo>
                <a:lnTo>
                  <a:pt x="76170" y="66080"/>
                </a:lnTo>
                <a:lnTo>
                  <a:pt x="92541" y="49709"/>
                </a:lnTo>
                <a:cubicBezTo>
                  <a:pt x="95339" y="46911"/>
                  <a:pt x="99864" y="46911"/>
                  <a:pt x="102632" y="49709"/>
                </a:cubicBezTo>
                <a:cubicBezTo>
                  <a:pt x="105400" y="52507"/>
                  <a:pt x="105430" y="57031"/>
                  <a:pt x="102632" y="59799"/>
                </a:cubicBezTo>
                <a:lnTo>
                  <a:pt x="86261" y="76170"/>
                </a:lnTo>
                <a:lnTo>
                  <a:pt x="102632" y="92541"/>
                </a:lnTo>
                <a:cubicBezTo>
                  <a:pt x="105430" y="95339"/>
                  <a:pt x="105430" y="99864"/>
                  <a:pt x="102632" y="102632"/>
                </a:cubicBezTo>
                <a:cubicBezTo>
                  <a:pt x="99834" y="105400"/>
                  <a:pt x="95310" y="105430"/>
                  <a:pt x="92541" y="102632"/>
                </a:cubicBezTo>
                <a:lnTo>
                  <a:pt x="76170" y="86261"/>
                </a:lnTo>
                <a:lnTo>
                  <a:pt x="59799" y="102632"/>
                </a:lnTo>
                <a:cubicBezTo>
                  <a:pt x="57001" y="105430"/>
                  <a:pt x="52477" y="105430"/>
                  <a:pt x="49709" y="102632"/>
                </a:cubicBezTo>
                <a:cubicBezTo>
                  <a:pt x="46940" y="99834"/>
                  <a:pt x="46911" y="95310"/>
                  <a:pt x="49709" y="92541"/>
                </a:cubicBezTo>
                <a:lnTo>
                  <a:pt x="66080" y="76170"/>
                </a:lnTo>
                <a:lnTo>
                  <a:pt x="49709" y="59799"/>
                </a:lnTo>
                <a:cubicBezTo>
                  <a:pt x="46911" y="57001"/>
                  <a:pt x="46911" y="52477"/>
                  <a:pt x="49709" y="49709"/>
                </a:cubicBezTo>
                <a:close/>
              </a:path>
            </a:pathLst>
          </a:custGeom>
          <a:solidFill>
            <a:srgbClr val="6B7A8F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32" name="Text 30"/>
          <p:cNvSpPr/>
          <p:nvPr/>
        </p:nvSpPr>
        <p:spPr>
          <a:xfrm>
            <a:off x="8594675" y="5695950"/>
            <a:ext cx="129540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dirty="0">
                <a:solidFill>
                  <a:srgbClr val="E0E2E5">
                    <a:alpha val="8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保持打印平台清洁</a:t>
            </a:r>
            <a:endParaRPr lang="en-US" sz="1600" dirty="0"/>
          </a:p>
        </p:txBody>
      </p:sp>
      <p:sp>
        <p:nvSpPr>
          <p:cNvPr id="33" name="Shape 31"/>
          <p:cNvSpPr/>
          <p:nvPr/>
        </p:nvSpPr>
        <p:spPr>
          <a:xfrm>
            <a:off x="381000" y="3171825"/>
            <a:ext cx="11430000" cy="38100"/>
          </a:xfrm>
          <a:custGeom>
            <a:avLst/>
            <a:gdLst/>
            <a:ahLst/>
            <a:cxnLst/>
            <a:rect l="l" t="t" r="r" b="b"/>
            <a:pathLst>
              <a:path w="11430000" h="38100">
                <a:moveTo>
                  <a:pt x="0" y="0"/>
                </a:moveTo>
                <a:lnTo>
                  <a:pt x="11430000" y="0"/>
                </a:lnTo>
                <a:lnTo>
                  <a:pt x="11430000" y="38100"/>
                </a:lnTo>
                <a:lnTo>
                  <a:pt x="0" y="38100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rgbClr val="00D2BE"/>
              </a:gs>
              <a:gs pos="50000">
                <a:srgbClr val="4A6D8C"/>
              </a:gs>
              <a:gs pos="100000">
                <a:srgbClr val="6B7A8F"/>
              </a:gs>
            </a:gsLst>
            <a:lin ang="0" scaled="1"/>
          </a:gra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34" name="Shape 32"/>
          <p:cNvSpPr/>
          <p:nvPr/>
        </p:nvSpPr>
        <p:spPr>
          <a:xfrm>
            <a:off x="390525" y="2114550"/>
            <a:ext cx="2143125" cy="2152650"/>
          </a:xfrm>
          <a:custGeom>
            <a:avLst/>
            <a:gdLst/>
            <a:ahLst/>
            <a:cxnLst/>
            <a:rect l="l" t="t" r="r" b="b"/>
            <a:pathLst>
              <a:path w="2143125" h="2152650">
                <a:moveTo>
                  <a:pt x="114293" y="0"/>
                </a:moveTo>
                <a:lnTo>
                  <a:pt x="2028832" y="0"/>
                </a:lnTo>
                <a:cubicBezTo>
                  <a:pt x="2091954" y="0"/>
                  <a:pt x="2143125" y="51171"/>
                  <a:pt x="2143125" y="114293"/>
                </a:cubicBezTo>
                <a:lnTo>
                  <a:pt x="2143125" y="2038357"/>
                </a:lnTo>
                <a:cubicBezTo>
                  <a:pt x="2143125" y="2101479"/>
                  <a:pt x="2091954" y="2152650"/>
                  <a:pt x="2028832" y="2152650"/>
                </a:cubicBezTo>
                <a:lnTo>
                  <a:pt x="114293" y="2152650"/>
                </a:lnTo>
                <a:cubicBezTo>
                  <a:pt x="51171" y="2152650"/>
                  <a:pt x="0" y="2101479"/>
                  <a:pt x="0" y="2038357"/>
                </a:cubicBezTo>
                <a:lnTo>
                  <a:pt x="0" y="114293"/>
                </a:lnTo>
                <a:cubicBezTo>
                  <a:pt x="0" y="51171"/>
                  <a:pt x="51171" y="0"/>
                  <a:pt x="114293" y="0"/>
                </a:cubicBezTo>
                <a:close/>
              </a:path>
            </a:pathLst>
          </a:custGeom>
          <a:solidFill>
            <a:srgbClr val="2D3136"/>
          </a:solidFill>
          <a:ln w="25400">
            <a:solidFill>
              <a:srgbClr val="00D2BE"/>
            </a:solidFill>
            <a:prstDash val="soli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5" name="Shape 33"/>
          <p:cNvSpPr/>
          <p:nvPr/>
        </p:nvSpPr>
        <p:spPr>
          <a:xfrm>
            <a:off x="1272480" y="1971675"/>
            <a:ext cx="381000" cy="381000"/>
          </a:xfrm>
          <a:custGeom>
            <a:avLst/>
            <a:gdLst/>
            <a:ahLst/>
            <a:cxnLst/>
            <a:rect l="l" t="t" r="r" b="b"/>
            <a:pathLst>
              <a:path w="381000" h="381000">
                <a:moveTo>
                  <a:pt x="190500" y="0"/>
                </a:moveTo>
                <a:lnTo>
                  <a:pt x="190500" y="0"/>
                </a:lnTo>
                <a:cubicBezTo>
                  <a:pt x="295640" y="0"/>
                  <a:pt x="381000" y="85360"/>
                  <a:pt x="381000" y="190500"/>
                </a:cubicBezTo>
                <a:lnTo>
                  <a:pt x="381000" y="190500"/>
                </a:lnTo>
                <a:cubicBezTo>
                  <a:pt x="381000" y="295640"/>
                  <a:pt x="295640" y="381000"/>
                  <a:pt x="190500" y="381000"/>
                </a:cubicBezTo>
                <a:lnTo>
                  <a:pt x="190500" y="381000"/>
                </a:lnTo>
                <a:cubicBezTo>
                  <a:pt x="85360" y="381000"/>
                  <a:pt x="0" y="295640"/>
                  <a:pt x="0" y="190500"/>
                </a:cubicBezTo>
                <a:lnTo>
                  <a:pt x="0" y="190500"/>
                </a:lnTo>
                <a:cubicBezTo>
                  <a:pt x="0" y="85360"/>
                  <a:pt x="85360" y="0"/>
                  <a:pt x="190500" y="0"/>
                </a:cubicBezTo>
                <a:close/>
              </a:path>
            </a:pathLst>
          </a:custGeom>
          <a:solidFill>
            <a:srgbClr val="00D2BE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36" name="Text 34"/>
          <p:cNvSpPr/>
          <p:nvPr/>
        </p:nvSpPr>
        <p:spPr>
          <a:xfrm>
            <a:off x="1224855" y="1971675"/>
            <a:ext cx="476250" cy="381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500" b="1" dirty="0">
                <a:solidFill>
                  <a:srgbClr val="1A1D21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1</a:t>
            </a:r>
            <a:endParaRPr lang="en-US" sz="1600" dirty="0"/>
          </a:p>
        </p:txBody>
      </p:sp>
      <p:sp>
        <p:nvSpPr>
          <p:cNvPr id="37" name="Shape 35"/>
          <p:cNvSpPr/>
          <p:nvPr/>
        </p:nvSpPr>
        <p:spPr>
          <a:xfrm>
            <a:off x="1158180" y="2466975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114300" y="0"/>
                </a:moveTo>
                <a:lnTo>
                  <a:pt x="495300" y="0"/>
                </a:lnTo>
                <a:cubicBezTo>
                  <a:pt x="558384" y="0"/>
                  <a:pt x="609600" y="51216"/>
                  <a:pt x="609600" y="114300"/>
                </a:cubicBezTo>
                <a:lnTo>
                  <a:pt x="609600" y="495300"/>
                </a:lnTo>
                <a:cubicBezTo>
                  <a:pt x="609600" y="558384"/>
                  <a:pt x="558384" y="609600"/>
                  <a:pt x="495300" y="609600"/>
                </a:cubicBezTo>
                <a:lnTo>
                  <a:pt x="114300" y="609600"/>
                </a:lnTo>
                <a:cubicBezTo>
                  <a:pt x="51216" y="609600"/>
                  <a:pt x="0" y="558384"/>
                  <a:pt x="0" y="495300"/>
                </a:cubicBezTo>
                <a:lnTo>
                  <a:pt x="0" y="114300"/>
                </a:lnTo>
                <a:cubicBezTo>
                  <a:pt x="0" y="51216"/>
                  <a:pt x="51216" y="0"/>
                  <a:pt x="114300" y="0"/>
                </a:cubicBezTo>
                <a:close/>
              </a:path>
            </a:pathLst>
          </a:custGeom>
          <a:solidFill>
            <a:srgbClr val="00D2BE">
              <a:alpha val="20000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38" name="Shape 36"/>
          <p:cNvSpPr/>
          <p:nvPr/>
        </p:nvSpPr>
        <p:spPr>
          <a:xfrm>
            <a:off x="1322487" y="2628900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55420" y="142931"/>
                </a:moveTo>
                <a:lnTo>
                  <a:pt x="94152" y="76014"/>
                </a:lnTo>
                <a:cubicBezTo>
                  <a:pt x="91027" y="69205"/>
                  <a:pt x="89241" y="61615"/>
                  <a:pt x="89241" y="53578"/>
                </a:cubicBezTo>
                <a:cubicBezTo>
                  <a:pt x="89241" y="23999"/>
                  <a:pt x="113240" y="0"/>
                  <a:pt x="142819" y="0"/>
                </a:cubicBezTo>
                <a:cubicBezTo>
                  <a:pt x="172399" y="0"/>
                  <a:pt x="196397" y="23999"/>
                  <a:pt x="196397" y="53578"/>
                </a:cubicBezTo>
                <a:cubicBezTo>
                  <a:pt x="196397" y="61559"/>
                  <a:pt x="194667" y="69149"/>
                  <a:pt x="191486" y="76014"/>
                </a:cubicBezTo>
                <a:lnTo>
                  <a:pt x="216266" y="118821"/>
                </a:lnTo>
                <a:cubicBezTo>
                  <a:pt x="203374" y="133331"/>
                  <a:pt x="186296" y="143991"/>
                  <a:pt x="166929" y="148847"/>
                </a:cubicBezTo>
                <a:lnTo>
                  <a:pt x="142875" y="107100"/>
                </a:lnTo>
                <a:lnTo>
                  <a:pt x="104868" y="172734"/>
                </a:lnTo>
                <a:cubicBezTo>
                  <a:pt x="116867" y="176529"/>
                  <a:pt x="129592" y="178594"/>
                  <a:pt x="142875" y="178594"/>
                </a:cubicBezTo>
                <a:cubicBezTo>
                  <a:pt x="182333" y="178594"/>
                  <a:pt x="217550" y="160344"/>
                  <a:pt x="240488" y="131713"/>
                </a:cubicBezTo>
                <a:cubicBezTo>
                  <a:pt x="246683" y="124011"/>
                  <a:pt x="257901" y="122783"/>
                  <a:pt x="265602" y="128922"/>
                </a:cubicBezTo>
                <a:cubicBezTo>
                  <a:pt x="273304" y="135062"/>
                  <a:pt x="274532" y="146335"/>
                  <a:pt x="268393" y="154037"/>
                </a:cubicBezTo>
                <a:cubicBezTo>
                  <a:pt x="238981" y="190760"/>
                  <a:pt x="193663" y="214313"/>
                  <a:pt x="142931" y="214313"/>
                </a:cubicBezTo>
                <a:cubicBezTo>
                  <a:pt x="123174" y="214313"/>
                  <a:pt x="104198" y="210741"/>
                  <a:pt x="86730" y="204211"/>
                </a:cubicBezTo>
                <a:lnTo>
                  <a:pt x="55085" y="258794"/>
                </a:lnTo>
                <a:cubicBezTo>
                  <a:pt x="52462" y="263314"/>
                  <a:pt x="48555" y="266998"/>
                  <a:pt x="43867" y="269342"/>
                </a:cubicBezTo>
                <a:lnTo>
                  <a:pt x="12948" y="284801"/>
                </a:lnTo>
                <a:cubicBezTo>
                  <a:pt x="10158" y="286196"/>
                  <a:pt x="6865" y="286029"/>
                  <a:pt x="4242" y="284411"/>
                </a:cubicBezTo>
                <a:cubicBezTo>
                  <a:pt x="1619" y="282792"/>
                  <a:pt x="0" y="279890"/>
                  <a:pt x="0" y="276820"/>
                </a:cubicBezTo>
                <a:lnTo>
                  <a:pt x="0" y="245901"/>
                </a:lnTo>
                <a:cubicBezTo>
                  <a:pt x="0" y="241213"/>
                  <a:pt x="1228" y="236581"/>
                  <a:pt x="3628" y="232451"/>
                </a:cubicBezTo>
                <a:lnTo>
                  <a:pt x="37114" y="174575"/>
                </a:lnTo>
                <a:cubicBezTo>
                  <a:pt x="29970" y="168325"/>
                  <a:pt x="23385" y="161460"/>
                  <a:pt x="17413" y="154037"/>
                </a:cubicBezTo>
                <a:cubicBezTo>
                  <a:pt x="11218" y="146335"/>
                  <a:pt x="12502" y="135117"/>
                  <a:pt x="20203" y="128922"/>
                </a:cubicBezTo>
                <a:cubicBezTo>
                  <a:pt x="27905" y="122727"/>
                  <a:pt x="39123" y="124011"/>
                  <a:pt x="45318" y="131713"/>
                </a:cubicBezTo>
                <a:cubicBezTo>
                  <a:pt x="48499" y="135675"/>
                  <a:pt x="51904" y="139415"/>
                  <a:pt x="55476" y="142931"/>
                </a:cubicBezTo>
                <a:close/>
                <a:moveTo>
                  <a:pt x="212694" y="227651"/>
                </a:moveTo>
                <a:cubicBezTo>
                  <a:pt x="230832" y="220396"/>
                  <a:pt x="247520" y="210350"/>
                  <a:pt x="262310" y="198127"/>
                </a:cubicBezTo>
                <a:lnTo>
                  <a:pt x="282178" y="232451"/>
                </a:lnTo>
                <a:cubicBezTo>
                  <a:pt x="284522" y="236525"/>
                  <a:pt x="285806" y="241157"/>
                  <a:pt x="285806" y="245901"/>
                </a:cubicBezTo>
                <a:lnTo>
                  <a:pt x="285806" y="276820"/>
                </a:lnTo>
                <a:cubicBezTo>
                  <a:pt x="285806" y="279890"/>
                  <a:pt x="284187" y="282792"/>
                  <a:pt x="281564" y="284411"/>
                </a:cubicBezTo>
                <a:cubicBezTo>
                  <a:pt x="278941" y="286029"/>
                  <a:pt x="275648" y="286196"/>
                  <a:pt x="272858" y="284801"/>
                </a:cubicBezTo>
                <a:lnTo>
                  <a:pt x="241939" y="269342"/>
                </a:lnTo>
                <a:cubicBezTo>
                  <a:pt x="237251" y="266998"/>
                  <a:pt x="233344" y="263314"/>
                  <a:pt x="230721" y="258794"/>
                </a:cubicBezTo>
                <a:lnTo>
                  <a:pt x="212694" y="227651"/>
                </a:lnTo>
                <a:close/>
                <a:moveTo>
                  <a:pt x="142875" y="71438"/>
                </a:moveTo>
                <a:cubicBezTo>
                  <a:pt x="152732" y="71438"/>
                  <a:pt x="160734" y="63435"/>
                  <a:pt x="160734" y="53578"/>
                </a:cubicBezTo>
                <a:cubicBezTo>
                  <a:pt x="160734" y="43721"/>
                  <a:pt x="152732" y="35719"/>
                  <a:pt x="142875" y="35719"/>
                </a:cubicBezTo>
                <a:cubicBezTo>
                  <a:pt x="133018" y="35719"/>
                  <a:pt x="125016" y="43721"/>
                  <a:pt x="125016" y="53578"/>
                </a:cubicBezTo>
                <a:cubicBezTo>
                  <a:pt x="125016" y="63435"/>
                  <a:pt x="133018" y="71438"/>
                  <a:pt x="142875" y="71438"/>
                </a:cubicBezTo>
                <a:close/>
              </a:path>
            </a:pathLst>
          </a:custGeom>
          <a:solidFill>
            <a:srgbClr val="00D2BE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39" name="Text 37"/>
          <p:cNvSpPr/>
          <p:nvPr/>
        </p:nvSpPr>
        <p:spPr>
          <a:xfrm>
            <a:off x="542925" y="3228975"/>
            <a:ext cx="1838325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500" b="1" dirty="0">
                <a:solidFill>
                  <a:srgbClr val="E0E2E5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建模</a:t>
            </a:r>
            <a:endParaRPr lang="en-US" sz="1600" dirty="0"/>
          </a:p>
        </p:txBody>
      </p:sp>
      <p:sp>
        <p:nvSpPr>
          <p:cNvPr id="40" name="Text 38"/>
          <p:cNvSpPr/>
          <p:nvPr/>
        </p:nvSpPr>
        <p:spPr>
          <a:xfrm>
            <a:off x="552450" y="3571875"/>
            <a:ext cx="1819275" cy="495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40000"/>
              </a:lnSpc>
            </a:pPr>
            <a:r>
              <a:rPr lang="en-US" sz="1200" dirty="0">
                <a:solidFill>
                  <a:srgbClr val="E0E2E5">
                    <a:alpha val="7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使用Shapr3D、SW等软件创建3D模型</a:t>
            </a:r>
            <a:endParaRPr lang="en-US" sz="1600" dirty="0"/>
          </a:p>
        </p:txBody>
      </p:sp>
      <p:sp>
        <p:nvSpPr>
          <p:cNvPr id="41" name="Shape 39"/>
          <p:cNvSpPr/>
          <p:nvPr/>
        </p:nvSpPr>
        <p:spPr>
          <a:xfrm>
            <a:off x="2706886" y="2114550"/>
            <a:ext cx="2143125" cy="2152650"/>
          </a:xfrm>
          <a:custGeom>
            <a:avLst/>
            <a:gdLst/>
            <a:ahLst/>
            <a:cxnLst/>
            <a:rect l="l" t="t" r="r" b="b"/>
            <a:pathLst>
              <a:path w="2143125" h="2152650">
                <a:moveTo>
                  <a:pt x="114293" y="0"/>
                </a:moveTo>
                <a:lnTo>
                  <a:pt x="2028832" y="0"/>
                </a:lnTo>
                <a:cubicBezTo>
                  <a:pt x="2091954" y="0"/>
                  <a:pt x="2143125" y="51171"/>
                  <a:pt x="2143125" y="114293"/>
                </a:cubicBezTo>
                <a:lnTo>
                  <a:pt x="2143125" y="2038357"/>
                </a:lnTo>
                <a:cubicBezTo>
                  <a:pt x="2143125" y="2101479"/>
                  <a:pt x="2091954" y="2152650"/>
                  <a:pt x="2028832" y="2152650"/>
                </a:cubicBezTo>
                <a:lnTo>
                  <a:pt x="114293" y="2152650"/>
                </a:lnTo>
                <a:cubicBezTo>
                  <a:pt x="51171" y="2152650"/>
                  <a:pt x="0" y="2101479"/>
                  <a:pt x="0" y="2038357"/>
                </a:cubicBezTo>
                <a:lnTo>
                  <a:pt x="0" y="114293"/>
                </a:lnTo>
                <a:cubicBezTo>
                  <a:pt x="0" y="51171"/>
                  <a:pt x="51171" y="0"/>
                  <a:pt x="114293" y="0"/>
                </a:cubicBezTo>
                <a:close/>
              </a:path>
            </a:pathLst>
          </a:custGeom>
          <a:solidFill>
            <a:srgbClr val="2D3136"/>
          </a:solidFill>
          <a:ln w="25400">
            <a:solidFill>
              <a:srgbClr val="4A6D8C"/>
            </a:solidFill>
            <a:prstDash val="soli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2" name="Shape 40"/>
          <p:cNvSpPr/>
          <p:nvPr/>
        </p:nvSpPr>
        <p:spPr>
          <a:xfrm>
            <a:off x="3588841" y="1971675"/>
            <a:ext cx="381000" cy="381000"/>
          </a:xfrm>
          <a:custGeom>
            <a:avLst/>
            <a:gdLst/>
            <a:ahLst/>
            <a:cxnLst/>
            <a:rect l="l" t="t" r="r" b="b"/>
            <a:pathLst>
              <a:path w="381000" h="381000">
                <a:moveTo>
                  <a:pt x="190500" y="0"/>
                </a:moveTo>
                <a:lnTo>
                  <a:pt x="190500" y="0"/>
                </a:lnTo>
                <a:cubicBezTo>
                  <a:pt x="295640" y="0"/>
                  <a:pt x="381000" y="85360"/>
                  <a:pt x="381000" y="190500"/>
                </a:cubicBezTo>
                <a:lnTo>
                  <a:pt x="381000" y="190500"/>
                </a:lnTo>
                <a:cubicBezTo>
                  <a:pt x="381000" y="295640"/>
                  <a:pt x="295640" y="381000"/>
                  <a:pt x="190500" y="381000"/>
                </a:cubicBezTo>
                <a:lnTo>
                  <a:pt x="190500" y="381000"/>
                </a:lnTo>
                <a:cubicBezTo>
                  <a:pt x="85360" y="381000"/>
                  <a:pt x="0" y="295640"/>
                  <a:pt x="0" y="190500"/>
                </a:cubicBezTo>
                <a:lnTo>
                  <a:pt x="0" y="190500"/>
                </a:lnTo>
                <a:cubicBezTo>
                  <a:pt x="0" y="85360"/>
                  <a:pt x="85360" y="0"/>
                  <a:pt x="190500" y="0"/>
                </a:cubicBezTo>
                <a:close/>
              </a:path>
            </a:pathLst>
          </a:custGeom>
          <a:solidFill>
            <a:srgbClr val="4A6D8C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43" name="Text 41"/>
          <p:cNvSpPr/>
          <p:nvPr/>
        </p:nvSpPr>
        <p:spPr>
          <a:xfrm>
            <a:off x="3541216" y="1971675"/>
            <a:ext cx="476250" cy="381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500" b="1" dirty="0">
                <a:solidFill>
                  <a:srgbClr val="1A1D21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2</a:t>
            </a:r>
            <a:endParaRPr lang="en-US" sz="1600" dirty="0"/>
          </a:p>
        </p:txBody>
      </p:sp>
      <p:sp>
        <p:nvSpPr>
          <p:cNvPr id="44" name="Shape 42"/>
          <p:cNvSpPr/>
          <p:nvPr/>
        </p:nvSpPr>
        <p:spPr>
          <a:xfrm>
            <a:off x="3474541" y="2466975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114300" y="0"/>
                </a:moveTo>
                <a:lnTo>
                  <a:pt x="495300" y="0"/>
                </a:lnTo>
                <a:cubicBezTo>
                  <a:pt x="558384" y="0"/>
                  <a:pt x="609600" y="51216"/>
                  <a:pt x="609600" y="114300"/>
                </a:cubicBezTo>
                <a:lnTo>
                  <a:pt x="609600" y="495300"/>
                </a:lnTo>
                <a:cubicBezTo>
                  <a:pt x="609600" y="558384"/>
                  <a:pt x="558384" y="609600"/>
                  <a:pt x="495300" y="609600"/>
                </a:cubicBezTo>
                <a:lnTo>
                  <a:pt x="114300" y="609600"/>
                </a:lnTo>
                <a:cubicBezTo>
                  <a:pt x="51216" y="609600"/>
                  <a:pt x="0" y="558384"/>
                  <a:pt x="0" y="495300"/>
                </a:cubicBezTo>
                <a:lnTo>
                  <a:pt x="0" y="114300"/>
                </a:lnTo>
                <a:cubicBezTo>
                  <a:pt x="0" y="51216"/>
                  <a:pt x="51216" y="0"/>
                  <a:pt x="114300" y="0"/>
                </a:cubicBezTo>
                <a:close/>
              </a:path>
            </a:pathLst>
          </a:custGeom>
          <a:solidFill>
            <a:srgbClr val="4A6D8C">
              <a:alpha val="20000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45" name="Shape 43"/>
          <p:cNvSpPr/>
          <p:nvPr/>
        </p:nvSpPr>
        <p:spPr>
          <a:xfrm>
            <a:off x="3620988" y="2628900"/>
            <a:ext cx="321469" cy="285750"/>
          </a:xfrm>
          <a:custGeom>
            <a:avLst/>
            <a:gdLst/>
            <a:ahLst/>
            <a:cxnLst/>
            <a:rect l="l" t="t" r="r" b="b"/>
            <a:pathLst>
              <a:path w="321469" h="285750">
                <a:moveTo>
                  <a:pt x="53857" y="0"/>
                </a:moveTo>
                <a:cubicBezTo>
                  <a:pt x="34156" y="0"/>
                  <a:pt x="18138" y="16018"/>
                  <a:pt x="18138" y="35719"/>
                </a:cubicBezTo>
                <a:lnTo>
                  <a:pt x="18138" y="250031"/>
                </a:lnTo>
                <a:cubicBezTo>
                  <a:pt x="18138" y="269732"/>
                  <a:pt x="34156" y="285750"/>
                  <a:pt x="53857" y="285750"/>
                </a:cubicBezTo>
                <a:lnTo>
                  <a:pt x="196732" y="285750"/>
                </a:lnTo>
                <a:cubicBezTo>
                  <a:pt x="216433" y="285750"/>
                  <a:pt x="232451" y="269732"/>
                  <a:pt x="232451" y="250031"/>
                </a:cubicBezTo>
                <a:lnTo>
                  <a:pt x="232451" y="196453"/>
                </a:lnTo>
                <a:lnTo>
                  <a:pt x="276039" y="196453"/>
                </a:lnTo>
                <a:lnTo>
                  <a:pt x="258738" y="213754"/>
                </a:lnTo>
                <a:cubicBezTo>
                  <a:pt x="253492" y="219001"/>
                  <a:pt x="253492" y="227484"/>
                  <a:pt x="258738" y="232674"/>
                </a:cubicBezTo>
                <a:cubicBezTo>
                  <a:pt x="263984" y="237865"/>
                  <a:pt x="272467" y="237920"/>
                  <a:pt x="277657" y="232674"/>
                </a:cubicBezTo>
                <a:lnTo>
                  <a:pt x="317841" y="192491"/>
                </a:lnTo>
                <a:cubicBezTo>
                  <a:pt x="323087" y="187244"/>
                  <a:pt x="323087" y="178761"/>
                  <a:pt x="317841" y="173571"/>
                </a:cubicBezTo>
                <a:lnTo>
                  <a:pt x="277657" y="133387"/>
                </a:lnTo>
                <a:cubicBezTo>
                  <a:pt x="272411" y="128141"/>
                  <a:pt x="263928" y="128141"/>
                  <a:pt x="258738" y="133387"/>
                </a:cubicBezTo>
                <a:cubicBezTo>
                  <a:pt x="253547" y="138633"/>
                  <a:pt x="253492" y="147117"/>
                  <a:pt x="258738" y="152307"/>
                </a:cubicBezTo>
                <a:lnTo>
                  <a:pt x="276039" y="169608"/>
                </a:lnTo>
                <a:lnTo>
                  <a:pt x="232451" y="169608"/>
                </a:lnTo>
                <a:lnTo>
                  <a:pt x="232451" y="95101"/>
                </a:lnTo>
                <a:cubicBezTo>
                  <a:pt x="232451" y="85613"/>
                  <a:pt x="228712" y="76516"/>
                  <a:pt x="222014" y="69819"/>
                </a:cubicBezTo>
                <a:lnTo>
                  <a:pt x="162520" y="10437"/>
                </a:lnTo>
                <a:cubicBezTo>
                  <a:pt x="155823" y="3739"/>
                  <a:pt x="146782" y="0"/>
                  <a:pt x="137294" y="0"/>
                </a:cubicBezTo>
                <a:lnTo>
                  <a:pt x="53857" y="0"/>
                </a:lnTo>
                <a:close/>
                <a:moveTo>
                  <a:pt x="199802" y="98227"/>
                </a:moveTo>
                <a:lnTo>
                  <a:pt x="147619" y="98227"/>
                </a:lnTo>
                <a:cubicBezTo>
                  <a:pt x="140196" y="98227"/>
                  <a:pt x="134224" y="92255"/>
                  <a:pt x="134224" y="84832"/>
                </a:cubicBezTo>
                <a:lnTo>
                  <a:pt x="134224" y="32649"/>
                </a:lnTo>
                <a:lnTo>
                  <a:pt x="199802" y="98227"/>
                </a:lnTo>
                <a:close/>
                <a:moveTo>
                  <a:pt x="125295" y="183059"/>
                </a:moveTo>
                <a:cubicBezTo>
                  <a:pt x="125295" y="175636"/>
                  <a:pt x="131266" y="169664"/>
                  <a:pt x="138689" y="169664"/>
                </a:cubicBezTo>
                <a:lnTo>
                  <a:pt x="196732" y="169664"/>
                </a:lnTo>
                <a:lnTo>
                  <a:pt x="196732" y="196453"/>
                </a:lnTo>
                <a:lnTo>
                  <a:pt x="138689" y="196453"/>
                </a:lnTo>
                <a:cubicBezTo>
                  <a:pt x="131266" y="196453"/>
                  <a:pt x="125295" y="190481"/>
                  <a:pt x="125295" y="183059"/>
                </a:cubicBezTo>
                <a:close/>
              </a:path>
            </a:pathLst>
          </a:custGeom>
          <a:solidFill>
            <a:srgbClr val="4A6D8C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46" name="Text 44"/>
          <p:cNvSpPr/>
          <p:nvPr/>
        </p:nvSpPr>
        <p:spPr>
          <a:xfrm>
            <a:off x="2859286" y="3228975"/>
            <a:ext cx="1838325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500" b="1" dirty="0">
                <a:solidFill>
                  <a:srgbClr val="E0E2E5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导出STL</a:t>
            </a:r>
            <a:endParaRPr lang="en-US" sz="1600" dirty="0"/>
          </a:p>
        </p:txBody>
      </p:sp>
      <p:sp>
        <p:nvSpPr>
          <p:cNvPr id="47" name="Text 45"/>
          <p:cNvSpPr/>
          <p:nvPr/>
        </p:nvSpPr>
        <p:spPr>
          <a:xfrm>
            <a:off x="2868811" y="3571875"/>
            <a:ext cx="1819275" cy="495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40000"/>
              </a:lnSpc>
            </a:pPr>
            <a:r>
              <a:rPr lang="en-US" sz="1200" dirty="0">
                <a:solidFill>
                  <a:srgbClr val="E0E2E5">
                    <a:alpha val="7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将模型导出为STL格式文件，确保模型封闭</a:t>
            </a:r>
            <a:endParaRPr lang="en-US" sz="1600" dirty="0"/>
          </a:p>
        </p:txBody>
      </p:sp>
      <p:sp>
        <p:nvSpPr>
          <p:cNvPr id="48" name="Shape 46"/>
          <p:cNvSpPr/>
          <p:nvPr/>
        </p:nvSpPr>
        <p:spPr>
          <a:xfrm>
            <a:off x="5023396" y="2114550"/>
            <a:ext cx="2143125" cy="2152650"/>
          </a:xfrm>
          <a:custGeom>
            <a:avLst/>
            <a:gdLst/>
            <a:ahLst/>
            <a:cxnLst/>
            <a:rect l="l" t="t" r="r" b="b"/>
            <a:pathLst>
              <a:path w="2143125" h="2152650">
                <a:moveTo>
                  <a:pt x="114293" y="0"/>
                </a:moveTo>
                <a:lnTo>
                  <a:pt x="2028832" y="0"/>
                </a:lnTo>
                <a:cubicBezTo>
                  <a:pt x="2091954" y="0"/>
                  <a:pt x="2143125" y="51171"/>
                  <a:pt x="2143125" y="114293"/>
                </a:cubicBezTo>
                <a:lnTo>
                  <a:pt x="2143125" y="2038357"/>
                </a:lnTo>
                <a:cubicBezTo>
                  <a:pt x="2143125" y="2101479"/>
                  <a:pt x="2091954" y="2152650"/>
                  <a:pt x="2028832" y="2152650"/>
                </a:cubicBezTo>
                <a:lnTo>
                  <a:pt x="114293" y="2152650"/>
                </a:lnTo>
                <a:cubicBezTo>
                  <a:pt x="51171" y="2152650"/>
                  <a:pt x="0" y="2101479"/>
                  <a:pt x="0" y="2038357"/>
                </a:cubicBezTo>
                <a:lnTo>
                  <a:pt x="0" y="114293"/>
                </a:lnTo>
                <a:cubicBezTo>
                  <a:pt x="0" y="51171"/>
                  <a:pt x="51171" y="0"/>
                  <a:pt x="114293" y="0"/>
                </a:cubicBezTo>
                <a:close/>
              </a:path>
            </a:pathLst>
          </a:custGeom>
          <a:solidFill>
            <a:srgbClr val="2D3136"/>
          </a:solidFill>
          <a:ln w="25400">
            <a:solidFill>
              <a:srgbClr val="6B7A8F"/>
            </a:solidFill>
            <a:prstDash val="soli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9" name="Shape 47"/>
          <p:cNvSpPr/>
          <p:nvPr/>
        </p:nvSpPr>
        <p:spPr>
          <a:xfrm>
            <a:off x="5905351" y="1971675"/>
            <a:ext cx="381000" cy="381000"/>
          </a:xfrm>
          <a:custGeom>
            <a:avLst/>
            <a:gdLst/>
            <a:ahLst/>
            <a:cxnLst/>
            <a:rect l="l" t="t" r="r" b="b"/>
            <a:pathLst>
              <a:path w="381000" h="381000">
                <a:moveTo>
                  <a:pt x="190500" y="0"/>
                </a:moveTo>
                <a:lnTo>
                  <a:pt x="190500" y="0"/>
                </a:lnTo>
                <a:cubicBezTo>
                  <a:pt x="295640" y="0"/>
                  <a:pt x="381000" y="85360"/>
                  <a:pt x="381000" y="190500"/>
                </a:cubicBezTo>
                <a:lnTo>
                  <a:pt x="381000" y="190500"/>
                </a:lnTo>
                <a:cubicBezTo>
                  <a:pt x="381000" y="295640"/>
                  <a:pt x="295640" y="381000"/>
                  <a:pt x="190500" y="381000"/>
                </a:cubicBezTo>
                <a:lnTo>
                  <a:pt x="190500" y="381000"/>
                </a:lnTo>
                <a:cubicBezTo>
                  <a:pt x="85360" y="381000"/>
                  <a:pt x="0" y="295640"/>
                  <a:pt x="0" y="190500"/>
                </a:cubicBezTo>
                <a:lnTo>
                  <a:pt x="0" y="190500"/>
                </a:lnTo>
                <a:cubicBezTo>
                  <a:pt x="0" y="85360"/>
                  <a:pt x="85360" y="0"/>
                  <a:pt x="190500" y="0"/>
                </a:cubicBezTo>
                <a:close/>
              </a:path>
            </a:pathLst>
          </a:custGeom>
          <a:solidFill>
            <a:srgbClr val="6B7A8F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50" name="Text 48"/>
          <p:cNvSpPr/>
          <p:nvPr/>
        </p:nvSpPr>
        <p:spPr>
          <a:xfrm>
            <a:off x="5857726" y="1971675"/>
            <a:ext cx="476250" cy="381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500" b="1" dirty="0">
                <a:solidFill>
                  <a:srgbClr val="1A1D21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3</a:t>
            </a:r>
            <a:endParaRPr lang="en-US" sz="1600" dirty="0"/>
          </a:p>
        </p:txBody>
      </p:sp>
      <p:sp>
        <p:nvSpPr>
          <p:cNvPr id="51" name="Shape 49"/>
          <p:cNvSpPr/>
          <p:nvPr/>
        </p:nvSpPr>
        <p:spPr>
          <a:xfrm>
            <a:off x="5791051" y="2466975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114300" y="0"/>
                </a:moveTo>
                <a:lnTo>
                  <a:pt x="495300" y="0"/>
                </a:lnTo>
                <a:cubicBezTo>
                  <a:pt x="558384" y="0"/>
                  <a:pt x="609600" y="51216"/>
                  <a:pt x="609600" y="114300"/>
                </a:cubicBezTo>
                <a:lnTo>
                  <a:pt x="609600" y="495300"/>
                </a:lnTo>
                <a:cubicBezTo>
                  <a:pt x="609600" y="558384"/>
                  <a:pt x="558384" y="609600"/>
                  <a:pt x="495300" y="609600"/>
                </a:cubicBezTo>
                <a:lnTo>
                  <a:pt x="114300" y="609600"/>
                </a:lnTo>
                <a:cubicBezTo>
                  <a:pt x="51216" y="609600"/>
                  <a:pt x="0" y="558384"/>
                  <a:pt x="0" y="495300"/>
                </a:cubicBezTo>
                <a:lnTo>
                  <a:pt x="0" y="114300"/>
                </a:lnTo>
                <a:cubicBezTo>
                  <a:pt x="0" y="51216"/>
                  <a:pt x="51216" y="0"/>
                  <a:pt x="114300" y="0"/>
                </a:cubicBezTo>
                <a:close/>
              </a:path>
            </a:pathLst>
          </a:custGeom>
          <a:solidFill>
            <a:srgbClr val="6B7A8F">
              <a:alpha val="20000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52" name="Shape 50"/>
          <p:cNvSpPr/>
          <p:nvPr/>
        </p:nvSpPr>
        <p:spPr>
          <a:xfrm>
            <a:off x="5955357" y="2628900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129760" y="2902"/>
                </a:moveTo>
                <a:cubicBezTo>
                  <a:pt x="138075" y="-949"/>
                  <a:pt x="147675" y="-949"/>
                  <a:pt x="155990" y="2902"/>
                </a:cubicBezTo>
                <a:lnTo>
                  <a:pt x="277992" y="59271"/>
                </a:lnTo>
                <a:cubicBezTo>
                  <a:pt x="282736" y="61447"/>
                  <a:pt x="285750" y="66191"/>
                  <a:pt x="285750" y="71438"/>
                </a:cubicBezTo>
                <a:cubicBezTo>
                  <a:pt x="285750" y="76684"/>
                  <a:pt x="282736" y="81428"/>
                  <a:pt x="277992" y="83604"/>
                </a:cubicBezTo>
                <a:lnTo>
                  <a:pt x="155990" y="139973"/>
                </a:lnTo>
                <a:cubicBezTo>
                  <a:pt x="147675" y="143824"/>
                  <a:pt x="138075" y="143824"/>
                  <a:pt x="129760" y="139973"/>
                </a:cubicBezTo>
                <a:lnTo>
                  <a:pt x="7758" y="83604"/>
                </a:lnTo>
                <a:cubicBezTo>
                  <a:pt x="3014" y="81372"/>
                  <a:pt x="0" y="76628"/>
                  <a:pt x="0" y="71438"/>
                </a:cubicBezTo>
                <a:cubicBezTo>
                  <a:pt x="0" y="66247"/>
                  <a:pt x="3014" y="61447"/>
                  <a:pt x="7758" y="59271"/>
                </a:cubicBezTo>
                <a:lnTo>
                  <a:pt x="129760" y="2902"/>
                </a:lnTo>
                <a:close/>
                <a:moveTo>
                  <a:pt x="26845" y="121890"/>
                </a:moveTo>
                <a:lnTo>
                  <a:pt x="118542" y="164250"/>
                </a:lnTo>
                <a:cubicBezTo>
                  <a:pt x="134001" y="171394"/>
                  <a:pt x="151805" y="171394"/>
                  <a:pt x="167264" y="164250"/>
                </a:cubicBezTo>
                <a:lnTo>
                  <a:pt x="258961" y="121890"/>
                </a:lnTo>
                <a:lnTo>
                  <a:pt x="277992" y="130708"/>
                </a:lnTo>
                <a:cubicBezTo>
                  <a:pt x="282736" y="132885"/>
                  <a:pt x="285750" y="137629"/>
                  <a:pt x="285750" y="142875"/>
                </a:cubicBezTo>
                <a:cubicBezTo>
                  <a:pt x="285750" y="148121"/>
                  <a:pt x="282736" y="152865"/>
                  <a:pt x="277992" y="155042"/>
                </a:cubicBezTo>
                <a:lnTo>
                  <a:pt x="155990" y="211410"/>
                </a:lnTo>
                <a:cubicBezTo>
                  <a:pt x="147675" y="215261"/>
                  <a:pt x="138075" y="215261"/>
                  <a:pt x="129760" y="211410"/>
                </a:cubicBezTo>
                <a:lnTo>
                  <a:pt x="7758" y="155042"/>
                </a:lnTo>
                <a:cubicBezTo>
                  <a:pt x="3014" y="152809"/>
                  <a:pt x="0" y="148065"/>
                  <a:pt x="0" y="142875"/>
                </a:cubicBezTo>
                <a:cubicBezTo>
                  <a:pt x="0" y="137685"/>
                  <a:pt x="3014" y="132885"/>
                  <a:pt x="7758" y="130708"/>
                </a:cubicBezTo>
                <a:lnTo>
                  <a:pt x="26789" y="121890"/>
                </a:lnTo>
                <a:close/>
                <a:moveTo>
                  <a:pt x="7758" y="202146"/>
                </a:moveTo>
                <a:lnTo>
                  <a:pt x="26789" y="193328"/>
                </a:lnTo>
                <a:lnTo>
                  <a:pt x="118486" y="235688"/>
                </a:lnTo>
                <a:cubicBezTo>
                  <a:pt x="133945" y="242832"/>
                  <a:pt x="151749" y="242832"/>
                  <a:pt x="167208" y="235688"/>
                </a:cubicBezTo>
                <a:lnTo>
                  <a:pt x="258905" y="193328"/>
                </a:lnTo>
                <a:lnTo>
                  <a:pt x="277937" y="202146"/>
                </a:lnTo>
                <a:cubicBezTo>
                  <a:pt x="282680" y="204322"/>
                  <a:pt x="285694" y="209066"/>
                  <a:pt x="285694" y="214313"/>
                </a:cubicBezTo>
                <a:cubicBezTo>
                  <a:pt x="285694" y="219559"/>
                  <a:pt x="282680" y="224303"/>
                  <a:pt x="277937" y="226479"/>
                </a:cubicBezTo>
                <a:lnTo>
                  <a:pt x="155935" y="282848"/>
                </a:lnTo>
                <a:cubicBezTo>
                  <a:pt x="147619" y="286699"/>
                  <a:pt x="138019" y="286699"/>
                  <a:pt x="129704" y="282848"/>
                </a:cubicBezTo>
                <a:lnTo>
                  <a:pt x="7758" y="226479"/>
                </a:lnTo>
                <a:cubicBezTo>
                  <a:pt x="3014" y="224247"/>
                  <a:pt x="0" y="219503"/>
                  <a:pt x="0" y="214313"/>
                </a:cubicBezTo>
                <a:cubicBezTo>
                  <a:pt x="0" y="209122"/>
                  <a:pt x="3014" y="204322"/>
                  <a:pt x="7758" y="202146"/>
                </a:cubicBezTo>
                <a:close/>
              </a:path>
            </a:pathLst>
          </a:custGeom>
          <a:solidFill>
            <a:srgbClr val="6B7A8F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53" name="Text 51"/>
          <p:cNvSpPr/>
          <p:nvPr/>
        </p:nvSpPr>
        <p:spPr>
          <a:xfrm>
            <a:off x="5175796" y="3228975"/>
            <a:ext cx="1838325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500" b="1" dirty="0">
                <a:solidFill>
                  <a:srgbClr val="E0E2E5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切片</a:t>
            </a:r>
            <a:endParaRPr lang="en-US" sz="1600" dirty="0"/>
          </a:p>
        </p:txBody>
      </p:sp>
      <p:sp>
        <p:nvSpPr>
          <p:cNvPr id="54" name="Text 52"/>
          <p:cNvSpPr/>
          <p:nvPr/>
        </p:nvSpPr>
        <p:spPr>
          <a:xfrm>
            <a:off x="5185321" y="3571875"/>
            <a:ext cx="1819275" cy="495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40000"/>
              </a:lnSpc>
            </a:pPr>
            <a:r>
              <a:rPr lang="en-US" sz="1200" dirty="0">
                <a:solidFill>
                  <a:srgbClr val="E0E2E5">
                    <a:alpha val="7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使用切片软件生成G-code，设置打印参数</a:t>
            </a:r>
            <a:endParaRPr lang="en-US" sz="1600" dirty="0"/>
          </a:p>
        </p:txBody>
      </p:sp>
      <p:sp>
        <p:nvSpPr>
          <p:cNvPr id="55" name="Shape 53"/>
          <p:cNvSpPr/>
          <p:nvPr/>
        </p:nvSpPr>
        <p:spPr>
          <a:xfrm>
            <a:off x="7339905" y="2114550"/>
            <a:ext cx="2143125" cy="2152650"/>
          </a:xfrm>
          <a:custGeom>
            <a:avLst/>
            <a:gdLst/>
            <a:ahLst/>
            <a:cxnLst/>
            <a:rect l="l" t="t" r="r" b="b"/>
            <a:pathLst>
              <a:path w="2143125" h="2152650">
                <a:moveTo>
                  <a:pt x="114293" y="0"/>
                </a:moveTo>
                <a:lnTo>
                  <a:pt x="2028832" y="0"/>
                </a:lnTo>
                <a:cubicBezTo>
                  <a:pt x="2091954" y="0"/>
                  <a:pt x="2143125" y="51171"/>
                  <a:pt x="2143125" y="114293"/>
                </a:cubicBezTo>
                <a:lnTo>
                  <a:pt x="2143125" y="2038357"/>
                </a:lnTo>
                <a:cubicBezTo>
                  <a:pt x="2143125" y="2101479"/>
                  <a:pt x="2091954" y="2152650"/>
                  <a:pt x="2028832" y="2152650"/>
                </a:cubicBezTo>
                <a:lnTo>
                  <a:pt x="114293" y="2152650"/>
                </a:lnTo>
                <a:cubicBezTo>
                  <a:pt x="51171" y="2152650"/>
                  <a:pt x="0" y="2101479"/>
                  <a:pt x="0" y="2038357"/>
                </a:cubicBezTo>
                <a:lnTo>
                  <a:pt x="0" y="114293"/>
                </a:lnTo>
                <a:cubicBezTo>
                  <a:pt x="0" y="51171"/>
                  <a:pt x="51171" y="0"/>
                  <a:pt x="114293" y="0"/>
                </a:cubicBezTo>
                <a:close/>
              </a:path>
            </a:pathLst>
          </a:custGeom>
          <a:solidFill>
            <a:srgbClr val="2D3136"/>
          </a:solidFill>
          <a:ln w="25400">
            <a:solidFill>
              <a:srgbClr val="00D2BE"/>
            </a:solidFill>
            <a:prstDash val="soli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56" name="Shape 54"/>
          <p:cNvSpPr/>
          <p:nvPr/>
        </p:nvSpPr>
        <p:spPr>
          <a:xfrm>
            <a:off x="8221861" y="1971675"/>
            <a:ext cx="381000" cy="381000"/>
          </a:xfrm>
          <a:custGeom>
            <a:avLst/>
            <a:gdLst/>
            <a:ahLst/>
            <a:cxnLst/>
            <a:rect l="l" t="t" r="r" b="b"/>
            <a:pathLst>
              <a:path w="381000" h="381000">
                <a:moveTo>
                  <a:pt x="190500" y="0"/>
                </a:moveTo>
                <a:lnTo>
                  <a:pt x="190500" y="0"/>
                </a:lnTo>
                <a:cubicBezTo>
                  <a:pt x="295640" y="0"/>
                  <a:pt x="381000" y="85360"/>
                  <a:pt x="381000" y="190500"/>
                </a:cubicBezTo>
                <a:lnTo>
                  <a:pt x="381000" y="190500"/>
                </a:lnTo>
                <a:cubicBezTo>
                  <a:pt x="381000" y="295640"/>
                  <a:pt x="295640" y="381000"/>
                  <a:pt x="190500" y="381000"/>
                </a:cubicBezTo>
                <a:lnTo>
                  <a:pt x="190500" y="381000"/>
                </a:lnTo>
                <a:cubicBezTo>
                  <a:pt x="85360" y="381000"/>
                  <a:pt x="0" y="295640"/>
                  <a:pt x="0" y="190500"/>
                </a:cubicBezTo>
                <a:lnTo>
                  <a:pt x="0" y="190500"/>
                </a:lnTo>
                <a:cubicBezTo>
                  <a:pt x="0" y="85360"/>
                  <a:pt x="85360" y="0"/>
                  <a:pt x="190500" y="0"/>
                </a:cubicBezTo>
                <a:close/>
              </a:path>
            </a:pathLst>
          </a:custGeom>
          <a:solidFill>
            <a:srgbClr val="00D2BE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57" name="Text 55"/>
          <p:cNvSpPr/>
          <p:nvPr/>
        </p:nvSpPr>
        <p:spPr>
          <a:xfrm>
            <a:off x="8174236" y="1971675"/>
            <a:ext cx="476250" cy="381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500" b="1" dirty="0">
                <a:solidFill>
                  <a:srgbClr val="1A1D21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4</a:t>
            </a:r>
            <a:endParaRPr lang="en-US" sz="1600" dirty="0"/>
          </a:p>
        </p:txBody>
      </p:sp>
      <p:sp>
        <p:nvSpPr>
          <p:cNvPr id="58" name="Shape 56"/>
          <p:cNvSpPr/>
          <p:nvPr/>
        </p:nvSpPr>
        <p:spPr>
          <a:xfrm>
            <a:off x="8107561" y="2466975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114300" y="0"/>
                </a:moveTo>
                <a:lnTo>
                  <a:pt x="495300" y="0"/>
                </a:lnTo>
                <a:cubicBezTo>
                  <a:pt x="558384" y="0"/>
                  <a:pt x="609600" y="51216"/>
                  <a:pt x="609600" y="114300"/>
                </a:cubicBezTo>
                <a:lnTo>
                  <a:pt x="609600" y="495300"/>
                </a:lnTo>
                <a:cubicBezTo>
                  <a:pt x="609600" y="558384"/>
                  <a:pt x="558384" y="609600"/>
                  <a:pt x="495300" y="609600"/>
                </a:cubicBezTo>
                <a:lnTo>
                  <a:pt x="114300" y="609600"/>
                </a:lnTo>
                <a:cubicBezTo>
                  <a:pt x="51216" y="609600"/>
                  <a:pt x="0" y="558384"/>
                  <a:pt x="0" y="495300"/>
                </a:cubicBezTo>
                <a:lnTo>
                  <a:pt x="0" y="114300"/>
                </a:lnTo>
                <a:cubicBezTo>
                  <a:pt x="0" y="51216"/>
                  <a:pt x="51216" y="0"/>
                  <a:pt x="114300" y="0"/>
                </a:cubicBezTo>
                <a:close/>
              </a:path>
            </a:pathLst>
          </a:custGeom>
          <a:solidFill>
            <a:srgbClr val="00D2BE">
              <a:alpha val="20000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59" name="Shape 57"/>
          <p:cNvSpPr/>
          <p:nvPr/>
        </p:nvSpPr>
        <p:spPr>
          <a:xfrm>
            <a:off x="8271867" y="2628900"/>
            <a:ext cx="285750" cy="285750"/>
          </a:xfrm>
          <a:custGeom>
            <a:avLst/>
            <a:gdLst/>
            <a:ahLst/>
            <a:cxnLst/>
            <a:rect l="l" t="t" r="r" b="b"/>
            <a:pathLst>
              <a:path w="285750" h="285750">
                <a:moveTo>
                  <a:pt x="35719" y="35719"/>
                </a:moveTo>
                <a:cubicBezTo>
                  <a:pt x="35719" y="16018"/>
                  <a:pt x="51736" y="0"/>
                  <a:pt x="71438" y="0"/>
                </a:cubicBezTo>
                <a:lnTo>
                  <a:pt x="190593" y="0"/>
                </a:lnTo>
                <a:cubicBezTo>
                  <a:pt x="200081" y="0"/>
                  <a:pt x="209178" y="3739"/>
                  <a:pt x="215875" y="10437"/>
                </a:cubicBezTo>
                <a:lnTo>
                  <a:pt x="239595" y="34156"/>
                </a:lnTo>
                <a:cubicBezTo>
                  <a:pt x="246292" y="40853"/>
                  <a:pt x="250031" y="49950"/>
                  <a:pt x="250031" y="59438"/>
                </a:cubicBezTo>
                <a:lnTo>
                  <a:pt x="250031" y="80367"/>
                </a:lnTo>
                <a:lnTo>
                  <a:pt x="35719" y="80367"/>
                </a:lnTo>
                <a:lnTo>
                  <a:pt x="35719" y="35719"/>
                </a:lnTo>
                <a:close/>
                <a:moveTo>
                  <a:pt x="0" y="142875"/>
                </a:moveTo>
                <a:cubicBezTo>
                  <a:pt x="0" y="123174"/>
                  <a:pt x="16018" y="107156"/>
                  <a:pt x="35719" y="107156"/>
                </a:cubicBezTo>
                <a:lnTo>
                  <a:pt x="250031" y="107156"/>
                </a:lnTo>
                <a:cubicBezTo>
                  <a:pt x="269732" y="107156"/>
                  <a:pt x="285750" y="123174"/>
                  <a:pt x="285750" y="142875"/>
                </a:cubicBezTo>
                <a:lnTo>
                  <a:pt x="285750" y="196453"/>
                </a:lnTo>
                <a:cubicBezTo>
                  <a:pt x="285750" y="206332"/>
                  <a:pt x="277769" y="214313"/>
                  <a:pt x="267891" y="214313"/>
                </a:cubicBezTo>
                <a:lnTo>
                  <a:pt x="250031" y="214313"/>
                </a:lnTo>
                <a:lnTo>
                  <a:pt x="250031" y="250031"/>
                </a:lnTo>
                <a:cubicBezTo>
                  <a:pt x="250031" y="269732"/>
                  <a:pt x="234014" y="285750"/>
                  <a:pt x="214313" y="285750"/>
                </a:cubicBezTo>
                <a:lnTo>
                  <a:pt x="71438" y="285750"/>
                </a:lnTo>
                <a:cubicBezTo>
                  <a:pt x="51736" y="285750"/>
                  <a:pt x="35719" y="269732"/>
                  <a:pt x="35719" y="250031"/>
                </a:cubicBezTo>
                <a:lnTo>
                  <a:pt x="35719" y="214313"/>
                </a:lnTo>
                <a:lnTo>
                  <a:pt x="17859" y="214313"/>
                </a:lnTo>
                <a:cubicBezTo>
                  <a:pt x="7981" y="214313"/>
                  <a:pt x="0" y="206332"/>
                  <a:pt x="0" y="196453"/>
                </a:cubicBezTo>
                <a:lnTo>
                  <a:pt x="0" y="142875"/>
                </a:lnTo>
                <a:close/>
                <a:moveTo>
                  <a:pt x="71438" y="232172"/>
                </a:moveTo>
                <a:lnTo>
                  <a:pt x="71438" y="250031"/>
                </a:lnTo>
                <a:lnTo>
                  <a:pt x="214313" y="250031"/>
                </a:lnTo>
                <a:lnTo>
                  <a:pt x="214313" y="196453"/>
                </a:lnTo>
                <a:lnTo>
                  <a:pt x="71438" y="196453"/>
                </a:lnTo>
                <a:lnTo>
                  <a:pt x="71438" y="232172"/>
                </a:lnTo>
                <a:close/>
                <a:moveTo>
                  <a:pt x="254496" y="151805"/>
                </a:moveTo>
                <a:cubicBezTo>
                  <a:pt x="254496" y="144412"/>
                  <a:pt x="248494" y="138410"/>
                  <a:pt x="241102" y="138410"/>
                </a:cubicBezTo>
                <a:cubicBezTo>
                  <a:pt x="233709" y="138410"/>
                  <a:pt x="227707" y="144412"/>
                  <a:pt x="227707" y="151805"/>
                </a:cubicBezTo>
                <a:cubicBezTo>
                  <a:pt x="227707" y="159197"/>
                  <a:pt x="233709" y="165199"/>
                  <a:pt x="241102" y="165199"/>
                </a:cubicBezTo>
                <a:cubicBezTo>
                  <a:pt x="248494" y="165199"/>
                  <a:pt x="254496" y="159197"/>
                  <a:pt x="254496" y="151805"/>
                </a:cubicBezTo>
                <a:close/>
              </a:path>
            </a:pathLst>
          </a:custGeom>
          <a:solidFill>
            <a:srgbClr val="00D2BE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60" name="Text 58"/>
          <p:cNvSpPr/>
          <p:nvPr/>
        </p:nvSpPr>
        <p:spPr>
          <a:xfrm>
            <a:off x="7492305" y="3228975"/>
            <a:ext cx="1838325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500" b="1" dirty="0">
                <a:solidFill>
                  <a:srgbClr val="E0E2E5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打印</a:t>
            </a:r>
            <a:endParaRPr lang="en-US" sz="1600" dirty="0"/>
          </a:p>
        </p:txBody>
      </p:sp>
      <p:sp>
        <p:nvSpPr>
          <p:cNvPr id="61" name="Text 59"/>
          <p:cNvSpPr/>
          <p:nvPr/>
        </p:nvSpPr>
        <p:spPr>
          <a:xfrm>
            <a:off x="7501830" y="3571875"/>
            <a:ext cx="1819275" cy="495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40000"/>
              </a:lnSpc>
            </a:pPr>
            <a:r>
              <a:rPr lang="en-US" sz="1200" dirty="0">
                <a:solidFill>
                  <a:srgbClr val="E0E2E5">
                    <a:alpha val="7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将G-code传输至打印机，开始逐层打印</a:t>
            </a:r>
            <a:endParaRPr lang="en-US" sz="1600" dirty="0"/>
          </a:p>
        </p:txBody>
      </p:sp>
      <p:sp>
        <p:nvSpPr>
          <p:cNvPr id="62" name="Shape 60"/>
          <p:cNvSpPr/>
          <p:nvPr/>
        </p:nvSpPr>
        <p:spPr>
          <a:xfrm>
            <a:off x="9656415" y="2114550"/>
            <a:ext cx="2143125" cy="2152650"/>
          </a:xfrm>
          <a:custGeom>
            <a:avLst/>
            <a:gdLst/>
            <a:ahLst/>
            <a:cxnLst/>
            <a:rect l="l" t="t" r="r" b="b"/>
            <a:pathLst>
              <a:path w="2143125" h="2152650">
                <a:moveTo>
                  <a:pt x="114293" y="0"/>
                </a:moveTo>
                <a:lnTo>
                  <a:pt x="2028832" y="0"/>
                </a:lnTo>
                <a:cubicBezTo>
                  <a:pt x="2091954" y="0"/>
                  <a:pt x="2143125" y="51171"/>
                  <a:pt x="2143125" y="114293"/>
                </a:cubicBezTo>
                <a:lnTo>
                  <a:pt x="2143125" y="2038357"/>
                </a:lnTo>
                <a:cubicBezTo>
                  <a:pt x="2143125" y="2101479"/>
                  <a:pt x="2091954" y="2152650"/>
                  <a:pt x="2028832" y="2152650"/>
                </a:cubicBezTo>
                <a:lnTo>
                  <a:pt x="114293" y="2152650"/>
                </a:lnTo>
                <a:cubicBezTo>
                  <a:pt x="51171" y="2152650"/>
                  <a:pt x="0" y="2101479"/>
                  <a:pt x="0" y="2038357"/>
                </a:cubicBezTo>
                <a:lnTo>
                  <a:pt x="0" y="114293"/>
                </a:lnTo>
                <a:cubicBezTo>
                  <a:pt x="0" y="51171"/>
                  <a:pt x="51171" y="0"/>
                  <a:pt x="114293" y="0"/>
                </a:cubicBezTo>
                <a:close/>
              </a:path>
            </a:pathLst>
          </a:custGeom>
          <a:solidFill>
            <a:srgbClr val="2D3136"/>
          </a:solidFill>
          <a:ln w="25400">
            <a:solidFill>
              <a:srgbClr val="4A6D8C"/>
            </a:solidFill>
            <a:prstDash val="soli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63" name="Shape 61"/>
          <p:cNvSpPr/>
          <p:nvPr/>
        </p:nvSpPr>
        <p:spPr>
          <a:xfrm>
            <a:off x="10538371" y="1971675"/>
            <a:ext cx="381000" cy="381000"/>
          </a:xfrm>
          <a:custGeom>
            <a:avLst/>
            <a:gdLst/>
            <a:ahLst/>
            <a:cxnLst/>
            <a:rect l="l" t="t" r="r" b="b"/>
            <a:pathLst>
              <a:path w="381000" h="381000">
                <a:moveTo>
                  <a:pt x="190500" y="0"/>
                </a:moveTo>
                <a:lnTo>
                  <a:pt x="190500" y="0"/>
                </a:lnTo>
                <a:cubicBezTo>
                  <a:pt x="295640" y="0"/>
                  <a:pt x="381000" y="85360"/>
                  <a:pt x="381000" y="190500"/>
                </a:cubicBezTo>
                <a:lnTo>
                  <a:pt x="381000" y="190500"/>
                </a:lnTo>
                <a:cubicBezTo>
                  <a:pt x="381000" y="295640"/>
                  <a:pt x="295640" y="381000"/>
                  <a:pt x="190500" y="381000"/>
                </a:cubicBezTo>
                <a:lnTo>
                  <a:pt x="190500" y="381000"/>
                </a:lnTo>
                <a:cubicBezTo>
                  <a:pt x="85360" y="381000"/>
                  <a:pt x="0" y="295640"/>
                  <a:pt x="0" y="190500"/>
                </a:cubicBezTo>
                <a:lnTo>
                  <a:pt x="0" y="190500"/>
                </a:lnTo>
                <a:cubicBezTo>
                  <a:pt x="0" y="85360"/>
                  <a:pt x="85360" y="0"/>
                  <a:pt x="190500" y="0"/>
                </a:cubicBezTo>
                <a:close/>
              </a:path>
            </a:pathLst>
          </a:custGeom>
          <a:solidFill>
            <a:srgbClr val="4A6D8C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64" name="Text 62"/>
          <p:cNvSpPr/>
          <p:nvPr/>
        </p:nvSpPr>
        <p:spPr>
          <a:xfrm>
            <a:off x="10490746" y="1971675"/>
            <a:ext cx="476250" cy="381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500" b="1" dirty="0">
                <a:solidFill>
                  <a:srgbClr val="1A1D21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5</a:t>
            </a:r>
            <a:endParaRPr lang="en-US" sz="1600" dirty="0"/>
          </a:p>
        </p:txBody>
      </p:sp>
      <p:sp>
        <p:nvSpPr>
          <p:cNvPr id="65" name="Shape 63"/>
          <p:cNvSpPr/>
          <p:nvPr/>
        </p:nvSpPr>
        <p:spPr>
          <a:xfrm>
            <a:off x="10424071" y="2466975"/>
            <a:ext cx="609600" cy="609600"/>
          </a:xfrm>
          <a:custGeom>
            <a:avLst/>
            <a:gdLst/>
            <a:ahLst/>
            <a:cxnLst/>
            <a:rect l="l" t="t" r="r" b="b"/>
            <a:pathLst>
              <a:path w="609600" h="609600">
                <a:moveTo>
                  <a:pt x="114300" y="0"/>
                </a:moveTo>
                <a:lnTo>
                  <a:pt x="495300" y="0"/>
                </a:lnTo>
                <a:cubicBezTo>
                  <a:pt x="558384" y="0"/>
                  <a:pt x="609600" y="51216"/>
                  <a:pt x="609600" y="114300"/>
                </a:cubicBezTo>
                <a:lnTo>
                  <a:pt x="609600" y="495300"/>
                </a:lnTo>
                <a:cubicBezTo>
                  <a:pt x="609600" y="558384"/>
                  <a:pt x="558384" y="609600"/>
                  <a:pt x="495300" y="609600"/>
                </a:cubicBezTo>
                <a:lnTo>
                  <a:pt x="114300" y="609600"/>
                </a:lnTo>
                <a:cubicBezTo>
                  <a:pt x="51216" y="609600"/>
                  <a:pt x="0" y="558384"/>
                  <a:pt x="0" y="495300"/>
                </a:cubicBezTo>
                <a:lnTo>
                  <a:pt x="0" y="114300"/>
                </a:lnTo>
                <a:cubicBezTo>
                  <a:pt x="0" y="51216"/>
                  <a:pt x="51216" y="0"/>
                  <a:pt x="114300" y="0"/>
                </a:cubicBezTo>
                <a:close/>
              </a:path>
            </a:pathLst>
          </a:custGeom>
          <a:solidFill>
            <a:srgbClr val="4A6D8C">
              <a:alpha val="20000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66" name="Shape 64"/>
          <p:cNvSpPr/>
          <p:nvPr/>
        </p:nvSpPr>
        <p:spPr>
          <a:xfrm>
            <a:off x="10570518" y="2628900"/>
            <a:ext cx="321469" cy="285750"/>
          </a:xfrm>
          <a:custGeom>
            <a:avLst/>
            <a:gdLst/>
            <a:ahLst/>
            <a:cxnLst/>
            <a:rect l="l" t="t" r="r" b="b"/>
            <a:pathLst>
              <a:path w="321469" h="285750">
                <a:moveTo>
                  <a:pt x="125071" y="54192"/>
                </a:moveTo>
                <a:lnTo>
                  <a:pt x="125071" y="81874"/>
                </a:lnTo>
                <a:lnTo>
                  <a:pt x="125350" y="82153"/>
                </a:lnTo>
                <a:cubicBezTo>
                  <a:pt x="128978" y="36165"/>
                  <a:pt x="167432" y="0"/>
                  <a:pt x="214368" y="0"/>
                </a:cubicBezTo>
                <a:cubicBezTo>
                  <a:pt x="225586" y="0"/>
                  <a:pt x="236358" y="2065"/>
                  <a:pt x="246236" y="5860"/>
                </a:cubicBezTo>
                <a:cubicBezTo>
                  <a:pt x="251817" y="7981"/>
                  <a:pt x="252822" y="15069"/>
                  <a:pt x="248636" y="19310"/>
                </a:cubicBezTo>
                <a:lnTo>
                  <a:pt x="199132" y="68814"/>
                </a:lnTo>
                <a:cubicBezTo>
                  <a:pt x="197458" y="70489"/>
                  <a:pt x="196509" y="72777"/>
                  <a:pt x="196509" y="75121"/>
                </a:cubicBezTo>
                <a:lnTo>
                  <a:pt x="196509" y="98227"/>
                </a:lnTo>
                <a:cubicBezTo>
                  <a:pt x="196509" y="103138"/>
                  <a:pt x="200527" y="107156"/>
                  <a:pt x="205439" y="107156"/>
                </a:cubicBezTo>
                <a:lnTo>
                  <a:pt x="228544" y="107156"/>
                </a:lnTo>
                <a:cubicBezTo>
                  <a:pt x="230888" y="107156"/>
                  <a:pt x="233176" y="106207"/>
                  <a:pt x="234851" y="104533"/>
                </a:cubicBezTo>
                <a:lnTo>
                  <a:pt x="284355" y="55029"/>
                </a:lnTo>
                <a:cubicBezTo>
                  <a:pt x="288596" y="50788"/>
                  <a:pt x="295684" y="51848"/>
                  <a:pt x="297805" y="57429"/>
                </a:cubicBezTo>
                <a:cubicBezTo>
                  <a:pt x="301600" y="67308"/>
                  <a:pt x="303665" y="78079"/>
                  <a:pt x="303665" y="89297"/>
                </a:cubicBezTo>
                <a:cubicBezTo>
                  <a:pt x="303665" y="123118"/>
                  <a:pt x="284857" y="152586"/>
                  <a:pt x="257063" y="167711"/>
                </a:cubicBezTo>
                <a:lnTo>
                  <a:pt x="302549" y="213196"/>
                </a:lnTo>
                <a:cubicBezTo>
                  <a:pt x="312986" y="223633"/>
                  <a:pt x="312986" y="240599"/>
                  <a:pt x="302549" y="251092"/>
                </a:cubicBezTo>
                <a:lnTo>
                  <a:pt x="269007" y="284634"/>
                </a:lnTo>
                <a:cubicBezTo>
                  <a:pt x="258570" y="295070"/>
                  <a:pt x="241604" y="295070"/>
                  <a:pt x="231111" y="284634"/>
                </a:cubicBezTo>
                <a:lnTo>
                  <a:pt x="160790" y="214313"/>
                </a:lnTo>
                <a:cubicBezTo>
                  <a:pt x="145498" y="199020"/>
                  <a:pt x="142038" y="176417"/>
                  <a:pt x="150465" y="157776"/>
                </a:cubicBezTo>
                <a:lnTo>
                  <a:pt x="99845" y="107156"/>
                </a:lnTo>
                <a:lnTo>
                  <a:pt x="72163" y="107156"/>
                </a:lnTo>
                <a:cubicBezTo>
                  <a:pt x="66191" y="107156"/>
                  <a:pt x="60610" y="104198"/>
                  <a:pt x="57317" y="99231"/>
                </a:cubicBezTo>
                <a:lnTo>
                  <a:pt x="13060" y="32872"/>
                </a:lnTo>
                <a:cubicBezTo>
                  <a:pt x="10716" y="29356"/>
                  <a:pt x="11162" y="24612"/>
                  <a:pt x="14176" y="21599"/>
                </a:cubicBezTo>
                <a:lnTo>
                  <a:pt x="39514" y="-3739"/>
                </a:lnTo>
                <a:cubicBezTo>
                  <a:pt x="42528" y="-6753"/>
                  <a:pt x="47216" y="-7200"/>
                  <a:pt x="50788" y="-4856"/>
                </a:cubicBezTo>
                <a:lnTo>
                  <a:pt x="117146" y="39346"/>
                </a:lnTo>
                <a:cubicBezTo>
                  <a:pt x="122113" y="42639"/>
                  <a:pt x="125071" y="48220"/>
                  <a:pt x="125071" y="54192"/>
                </a:cubicBezTo>
                <a:close/>
                <a:moveTo>
                  <a:pt x="120328" y="165534"/>
                </a:moveTo>
                <a:cubicBezTo>
                  <a:pt x="116811" y="186184"/>
                  <a:pt x="121667" y="208006"/>
                  <a:pt x="135062" y="225475"/>
                </a:cubicBezTo>
                <a:lnTo>
                  <a:pt x="82042" y="278439"/>
                </a:lnTo>
                <a:cubicBezTo>
                  <a:pt x="66359" y="294122"/>
                  <a:pt x="40909" y="294122"/>
                  <a:pt x="25226" y="278439"/>
                </a:cubicBezTo>
                <a:cubicBezTo>
                  <a:pt x="9544" y="262756"/>
                  <a:pt x="9544" y="237306"/>
                  <a:pt x="25226" y="221624"/>
                </a:cubicBezTo>
                <a:lnTo>
                  <a:pt x="100794" y="146056"/>
                </a:lnTo>
                <a:lnTo>
                  <a:pt x="120328" y="165590"/>
                </a:lnTo>
                <a:close/>
              </a:path>
            </a:pathLst>
          </a:custGeom>
          <a:solidFill>
            <a:srgbClr val="4A6D8C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67" name="Text 65"/>
          <p:cNvSpPr/>
          <p:nvPr/>
        </p:nvSpPr>
        <p:spPr>
          <a:xfrm>
            <a:off x="9808815" y="3228975"/>
            <a:ext cx="1838325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500" b="1" dirty="0">
                <a:solidFill>
                  <a:srgbClr val="E0E2E5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后处理</a:t>
            </a:r>
            <a:endParaRPr lang="en-US" sz="1600" dirty="0"/>
          </a:p>
        </p:txBody>
      </p:sp>
      <p:sp>
        <p:nvSpPr>
          <p:cNvPr id="68" name="Text 66"/>
          <p:cNvSpPr/>
          <p:nvPr/>
        </p:nvSpPr>
        <p:spPr>
          <a:xfrm>
            <a:off x="9818340" y="3571875"/>
            <a:ext cx="1819275" cy="495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40000"/>
              </a:lnSpc>
            </a:pPr>
            <a:r>
              <a:rPr lang="en-US" sz="1200" dirty="0">
                <a:solidFill>
                  <a:srgbClr val="E0E2E5">
                    <a:alpha val="7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去除支撑、打磨表面、完成最终作品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1A1D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381000" y="381000"/>
            <a:ext cx="38100" cy="304800"/>
          </a:xfrm>
          <a:custGeom>
            <a:avLst/>
            <a:gdLst/>
            <a:ahLst/>
            <a:cxnLst/>
            <a:rect l="l" t="t" r="r" b="b"/>
            <a:pathLst>
              <a:path w="38100" h="304800">
                <a:moveTo>
                  <a:pt x="0" y="0"/>
                </a:moveTo>
                <a:lnTo>
                  <a:pt x="38100" y="0"/>
                </a:lnTo>
                <a:lnTo>
                  <a:pt x="38100" y="304800"/>
                </a:lnTo>
                <a:lnTo>
                  <a:pt x="0" y="304800"/>
                </a:lnTo>
                <a:lnTo>
                  <a:pt x="0" y="0"/>
                </a:lnTo>
                <a:close/>
              </a:path>
            </a:pathLst>
          </a:custGeom>
          <a:solidFill>
            <a:srgbClr val="00D2BE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3" name="Text 1"/>
          <p:cNvSpPr/>
          <p:nvPr/>
        </p:nvSpPr>
        <p:spPr>
          <a:xfrm>
            <a:off x="533400" y="438150"/>
            <a:ext cx="170497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50" b="1" kern="0" spc="53" dirty="0">
                <a:solidFill>
                  <a:srgbClr val="00D2B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SOFTWARE &amp; SETTINGS</a:t>
            </a:r>
            <a:endParaRPr lang="en-US" sz="1600" dirty="0"/>
          </a:p>
        </p:txBody>
      </p:sp>
      <p:sp>
        <p:nvSpPr>
          <p:cNvPr id="4" name="Text 2"/>
          <p:cNvSpPr/>
          <p:nvPr/>
        </p:nvSpPr>
        <p:spPr>
          <a:xfrm>
            <a:off x="381000" y="762000"/>
            <a:ext cx="116586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80000"/>
              </a:lnSpc>
            </a:pPr>
            <a:r>
              <a:rPr lang="en-US" sz="3600" b="1" dirty="0">
                <a:solidFill>
                  <a:srgbClr val="E0E2E5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建模软件与切片参数</a:t>
            </a:r>
            <a:endParaRPr lang="en-US" sz="1600" dirty="0"/>
          </a:p>
        </p:txBody>
      </p:sp>
      <p:sp>
        <p:nvSpPr>
          <p:cNvPr id="5" name="Shape 3"/>
          <p:cNvSpPr/>
          <p:nvPr/>
        </p:nvSpPr>
        <p:spPr>
          <a:xfrm>
            <a:off x="385763" y="1376363"/>
            <a:ext cx="5591175" cy="5210175"/>
          </a:xfrm>
          <a:custGeom>
            <a:avLst/>
            <a:gdLst/>
            <a:ahLst/>
            <a:cxnLst/>
            <a:rect l="l" t="t" r="r" b="b"/>
            <a:pathLst>
              <a:path w="5591175" h="5210175">
                <a:moveTo>
                  <a:pt x="114311" y="0"/>
                </a:moveTo>
                <a:lnTo>
                  <a:pt x="5476864" y="0"/>
                </a:lnTo>
                <a:cubicBezTo>
                  <a:pt x="5539996" y="0"/>
                  <a:pt x="5591175" y="51179"/>
                  <a:pt x="5591175" y="114311"/>
                </a:cubicBezTo>
                <a:lnTo>
                  <a:pt x="5591175" y="5095864"/>
                </a:lnTo>
                <a:cubicBezTo>
                  <a:pt x="5591175" y="5158996"/>
                  <a:pt x="5539996" y="5210175"/>
                  <a:pt x="5476864" y="5210175"/>
                </a:cubicBezTo>
                <a:lnTo>
                  <a:pt x="114311" y="5210175"/>
                </a:lnTo>
                <a:cubicBezTo>
                  <a:pt x="51179" y="5210175"/>
                  <a:pt x="0" y="5158996"/>
                  <a:pt x="0" y="5095864"/>
                </a:cubicBezTo>
                <a:lnTo>
                  <a:pt x="0" y="114311"/>
                </a:lnTo>
                <a:cubicBezTo>
                  <a:pt x="0" y="51221"/>
                  <a:pt x="51221" y="0"/>
                  <a:pt x="114311" y="0"/>
                </a:cubicBezTo>
                <a:close/>
              </a:path>
            </a:pathLst>
          </a:custGeom>
          <a:solidFill>
            <a:srgbClr val="2D3136">
              <a:alpha val="50196"/>
            </a:srgbClr>
          </a:solidFill>
          <a:ln w="12700">
            <a:solidFill>
              <a:srgbClr val="4A6D8C">
                <a:alpha val="30196"/>
              </a:srgbClr>
            </a:solidFill>
            <a:prstDash val="soli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6" name="Shape 4"/>
          <p:cNvSpPr/>
          <p:nvPr/>
        </p:nvSpPr>
        <p:spPr>
          <a:xfrm>
            <a:off x="581025" y="1609725"/>
            <a:ext cx="285750" cy="228600"/>
          </a:xfrm>
          <a:custGeom>
            <a:avLst/>
            <a:gdLst/>
            <a:ahLst/>
            <a:cxnLst/>
            <a:rect l="l" t="t" r="r" b="b"/>
            <a:pathLst>
              <a:path w="285750" h="228600">
                <a:moveTo>
                  <a:pt x="28575" y="42863"/>
                </a:moveTo>
                <a:cubicBezTo>
                  <a:pt x="28575" y="27102"/>
                  <a:pt x="41389" y="14288"/>
                  <a:pt x="57150" y="14288"/>
                </a:cubicBezTo>
                <a:lnTo>
                  <a:pt x="228600" y="14288"/>
                </a:lnTo>
                <a:cubicBezTo>
                  <a:pt x="244361" y="14288"/>
                  <a:pt x="257175" y="27102"/>
                  <a:pt x="257175" y="42863"/>
                </a:cubicBezTo>
                <a:lnTo>
                  <a:pt x="257175" y="150019"/>
                </a:lnTo>
                <a:lnTo>
                  <a:pt x="228600" y="150019"/>
                </a:lnTo>
                <a:lnTo>
                  <a:pt x="228600" y="42863"/>
                </a:lnTo>
                <a:lnTo>
                  <a:pt x="57150" y="42863"/>
                </a:lnTo>
                <a:lnTo>
                  <a:pt x="57150" y="150019"/>
                </a:lnTo>
                <a:lnTo>
                  <a:pt x="28575" y="150019"/>
                </a:lnTo>
                <a:lnTo>
                  <a:pt x="28575" y="42863"/>
                </a:lnTo>
                <a:close/>
                <a:moveTo>
                  <a:pt x="0" y="180023"/>
                </a:moveTo>
                <a:cubicBezTo>
                  <a:pt x="0" y="175290"/>
                  <a:pt x="3840" y="171450"/>
                  <a:pt x="8573" y="171450"/>
                </a:cubicBezTo>
                <a:lnTo>
                  <a:pt x="277178" y="171450"/>
                </a:lnTo>
                <a:cubicBezTo>
                  <a:pt x="281910" y="171450"/>
                  <a:pt x="285750" y="175290"/>
                  <a:pt x="285750" y="180023"/>
                </a:cubicBezTo>
                <a:cubicBezTo>
                  <a:pt x="285750" y="198953"/>
                  <a:pt x="270391" y="214313"/>
                  <a:pt x="251460" y="214313"/>
                </a:cubicBezTo>
                <a:lnTo>
                  <a:pt x="34290" y="214313"/>
                </a:lnTo>
                <a:cubicBezTo>
                  <a:pt x="15359" y="214313"/>
                  <a:pt x="0" y="198953"/>
                  <a:pt x="0" y="180023"/>
                </a:cubicBezTo>
                <a:close/>
                <a:moveTo>
                  <a:pt x="125462" y="93315"/>
                </a:moveTo>
                <a:lnTo>
                  <a:pt x="111621" y="107156"/>
                </a:lnTo>
                <a:lnTo>
                  <a:pt x="125462" y="120997"/>
                </a:lnTo>
                <a:cubicBezTo>
                  <a:pt x="129659" y="125194"/>
                  <a:pt x="129659" y="131981"/>
                  <a:pt x="125462" y="136133"/>
                </a:cubicBezTo>
                <a:cubicBezTo>
                  <a:pt x="121265" y="140285"/>
                  <a:pt x="114479" y="140330"/>
                  <a:pt x="110326" y="136133"/>
                </a:cubicBezTo>
                <a:lnTo>
                  <a:pt x="88895" y="114702"/>
                </a:lnTo>
                <a:cubicBezTo>
                  <a:pt x="84698" y="110505"/>
                  <a:pt x="84698" y="103718"/>
                  <a:pt x="88895" y="99566"/>
                </a:cubicBezTo>
                <a:lnTo>
                  <a:pt x="110326" y="78135"/>
                </a:lnTo>
                <a:cubicBezTo>
                  <a:pt x="114523" y="73938"/>
                  <a:pt x="121310" y="73938"/>
                  <a:pt x="125462" y="78135"/>
                </a:cubicBezTo>
                <a:cubicBezTo>
                  <a:pt x="129614" y="82332"/>
                  <a:pt x="129659" y="89118"/>
                  <a:pt x="125462" y="93271"/>
                </a:cubicBezTo>
                <a:close/>
                <a:moveTo>
                  <a:pt x="175468" y="78135"/>
                </a:moveTo>
                <a:lnTo>
                  <a:pt x="196900" y="99566"/>
                </a:lnTo>
                <a:cubicBezTo>
                  <a:pt x="201097" y="103763"/>
                  <a:pt x="201097" y="110550"/>
                  <a:pt x="196900" y="114702"/>
                </a:cubicBezTo>
                <a:lnTo>
                  <a:pt x="175468" y="136133"/>
                </a:lnTo>
                <a:cubicBezTo>
                  <a:pt x="171271" y="140330"/>
                  <a:pt x="164485" y="140330"/>
                  <a:pt x="160333" y="136133"/>
                </a:cubicBezTo>
                <a:cubicBezTo>
                  <a:pt x="156180" y="131936"/>
                  <a:pt x="156136" y="125150"/>
                  <a:pt x="160333" y="120997"/>
                </a:cubicBezTo>
                <a:lnTo>
                  <a:pt x="174174" y="107156"/>
                </a:lnTo>
                <a:lnTo>
                  <a:pt x="160333" y="93315"/>
                </a:lnTo>
                <a:cubicBezTo>
                  <a:pt x="156136" y="89118"/>
                  <a:pt x="156136" y="82332"/>
                  <a:pt x="160333" y="78179"/>
                </a:cubicBezTo>
                <a:cubicBezTo>
                  <a:pt x="164529" y="74027"/>
                  <a:pt x="171316" y="73982"/>
                  <a:pt x="175468" y="78179"/>
                </a:cubicBezTo>
                <a:close/>
              </a:path>
            </a:pathLst>
          </a:custGeom>
          <a:solidFill>
            <a:srgbClr val="00D2BE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7" name="Text 5"/>
          <p:cNvSpPr/>
          <p:nvPr/>
        </p:nvSpPr>
        <p:spPr>
          <a:xfrm>
            <a:off x="866775" y="1571625"/>
            <a:ext cx="50292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1800" b="1" dirty="0">
                <a:solidFill>
                  <a:srgbClr val="00D2BE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常用建模软件</a:t>
            </a:r>
            <a:endParaRPr lang="en-US" sz="1600" dirty="0"/>
          </a:p>
        </p:txBody>
      </p:sp>
      <p:sp>
        <p:nvSpPr>
          <p:cNvPr id="8" name="Shape 6"/>
          <p:cNvSpPr/>
          <p:nvPr/>
        </p:nvSpPr>
        <p:spPr>
          <a:xfrm>
            <a:off x="600075" y="2028825"/>
            <a:ext cx="5181600" cy="1143000"/>
          </a:xfrm>
          <a:custGeom>
            <a:avLst/>
            <a:gdLst/>
            <a:ahLst/>
            <a:cxnLst/>
            <a:rect l="l" t="t" r="r" b="b"/>
            <a:pathLst>
              <a:path w="5181600" h="1143000">
                <a:moveTo>
                  <a:pt x="38100" y="0"/>
                </a:moveTo>
                <a:lnTo>
                  <a:pt x="5105396" y="0"/>
                </a:lnTo>
                <a:cubicBezTo>
                  <a:pt x="5147482" y="0"/>
                  <a:pt x="5181600" y="34118"/>
                  <a:pt x="5181600" y="76204"/>
                </a:cubicBezTo>
                <a:lnTo>
                  <a:pt x="5181600" y="1066796"/>
                </a:lnTo>
                <a:cubicBezTo>
                  <a:pt x="5181600" y="1108882"/>
                  <a:pt x="5147482" y="1143000"/>
                  <a:pt x="5105396" y="1143000"/>
                </a:cubicBezTo>
                <a:lnTo>
                  <a:pt x="38100" y="1143000"/>
                </a:lnTo>
                <a:cubicBezTo>
                  <a:pt x="17072" y="1143000"/>
                  <a:pt x="0" y="1125928"/>
                  <a:pt x="0" y="110490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1A1D21">
              <a:alpha val="50196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9" name="Shape 7"/>
          <p:cNvSpPr/>
          <p:nvPr/>
        </p:nvSpPr>
        <p:spPr>
          <a:xfrm>
            <a:off x="600075" y="2028825"/>
            <a:ext cx="38100" cy="1143000"/>
          </a:xfrm>
          <a:custGeom>
            <a:avLst/>
            <a:gdLst/>
            <a:ahLst/>
            <a:cxnLst/>
            <a:rect l="l" t="t" r="r" b="b"/>
            <a:pathLst>
              <a:path w="38100" h="1143000">
                <a:moveTo>
                  <a:pt x="38100" y="0"/>
                </a:moveTo>
                <a:lnTo>
                  <a:pt x="38100" y="0"/>
                </a:lnTo>
                <a:lnTo>
                  <a:pt x="38100" y="1143000"/>
                </a:lnTo>
                <a:lnTo>
                  <a:pt x="38100" y="1143000"/>
                </a:lnTo>
                <a:cubicBezTo>
                  <a:pt x="17072" y="1143000"/>
                  <a:pt x="0" y="1125928"/>
                  <a:pt x="0" y="110490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00D2BE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10" name="Text 8"/>
          <p:cNvSpPr/>
          <p:nvPr/>
        </p:nvSpPr>
        <p:spPr>
          <a:xfrm>
            <a:off x="771525" y="2181225"/>
            <a:ext cx="857250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350" b="1" dirty="0">
                <a:solidFill>
                  <a:srgbClr val="E0E2E5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S</a:t>
            </a:r>
            <a:r>
              <a:rPr lang="en-US" altLang="zh-CN" sz="1350" b="1" dirty="0">
                <a:solidFill>
                  <a:srgbClr val="E0E2E5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hapr3D</a:t>
            </a:r>
            <a:endParaRPr lang="en-US" sz="1600" dirty="0"/>
          </a:p>
        </p:txBody>
      </p:sp>
      <p:sp>
        <p:nvSpPr>
          <p:cNvPr id="11" name="Shape 9"/>
          <p:cNvSpPr/>
          <p:nvPr/>
        </p:nvSpPr>
        <p:spPr>
          <a:xfrm>
            <a:off x="4867275" y="2181225"/>
            <a:ext cx="762000" cy="266700"/>
          </a:xfrm>
          <a:custGeom>
            <a:avLst/>
            <a:gdLst/>
            <a:ahLst/>
            <a:cxnLst/>
            <a:rect l="l" t="t" r="r" b="b"/>
            <a:pathLst>
              <a:path w="762000" h="266700">
                <a:moveTo>
                  <a:pt x="133350" y="0"/>
                </a:moveTo>
                <a:lnTo>
                  <a:pt x="628650" y="0"/>
                </a:lnTo>
                <a:cubicBezTo>
                  <a:pt x="702248" y="0"/>
                  <a:pt x="762000" y="59752"/>
                  <a:pt x="762000" y="133350"/>
                </a:cubicBezTo>
                <a:lnTo>
                  <a:pt x="762000" y="133350"/>
                </a:lnTo>
                <a:cubicBezTo>
                  <a:pt x="762000" y="206948"/>
                  <a:pt x="702248" y="266700"/>
                  <a:pt x="628650" y="266700"/>
                </a:cubicBezTo>
                <a:lnTo>
                  <a:pt x="133350" y="266700"/>
                </a:lnTo>
                <a:cubicBezTo>
                  <a:pt x="59752" y="266700"/>
                  <a:pt x="0" y="206948"/>
                  <a:pt x="0" y="133350"/>
                </a:cubicBezTo>
                <a:lnTo>
                  <a:pt x="0" y="133350"/>
                </a:lnTo>
                <a:cubicBezTo>
                  <a:pt x="0" y="59752"/>
                  <a:pt x="59752" y="0"/>
                  <a:pt x="133350" y="0"/>
                </a:cubicBezTo>
                <a:close/>
              </a:path>
            </a:pathLst>
          </a:custGeom>
          <a:solidFill>
            <a:srgbClr val="00D2BE">
              <a:alpha val="20000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12" name="Text 10"/>
          <p:cNvSpPr/>
          <p:nvPr/>
        </p:nvSpPr>
        <p:spPr>
          <a:xfrm>
            <a:off x="4867275" y="2181225"/>
            <a:ext cx="828675" cy="266700"/>
          </a:xfrm>
          <a:prstGeom prst="rect">
            <a:avLst/>
          </a:prstGeom>
          <a:noFill/>
          <a:ln/>
        </p:spPr>
        <p:txBody>
          <a:bodyPr wrap="square" lIns="114300" tIns="38100" rIns="114300" bIns="38100" rtlCol="0" anchor="ctr"/>
          <a:lstStyle/>
          <a:p>
            <a:pPr>
              <a:lnSpc>
                <a:spcPct val="120000"/>
              </a:lnSpc>
            </a:pPr>
            <a:r>
              <a:rPr lang="en-US" sz="1050" b="1" dirty="0">
                <a:solidFill>
                  <a:srgbClr val="00D2B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入门推荐</a:t>
            </a:r>
            <a:endParaRPr lang="en-US" sz="1600" dirty="0"/>
          </a:p>
        </p:txBody>
      </p:sp>
      <p:sp>
        <p:nvSpPr>
          <p:cNvPr id="13" name="Text 11"/>
          <p:cNvSpPr/>
          <p:nvPr/>
        </p:nvSpPr>
        <p:spPr>
          <a:xfrm>
            <a:off x="771525" y="2524125"/>
            <a:ext cx="493395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altLang="zh-CN" sz="1200" dirty="0">
                <a:solidFill>
                  <a:srgbClr val="E0E2E5">
                    <a:alpha val="7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iPad</a:t>
            </a:r>
            <a:r>
              <a:rPr lang="zh-CN" altLang="en-US" sz="1200" dirty="0">
                <a:solidFill>
                  <a:srgbClr val="E0E2E5">
                    <a:alpha val="7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平台，支持</a:t>
            </a:r>
            <a:r>
              <a:rPr lang="en-US" altLang="zh-CN" sz="1200" dirty="0">
                <a:solidFill>
                  <a:srgbClr val="E0E2E5">
                    <a:alpha val="7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Apple Pencil</a:t>
            </a:r>
            <a:r>
              <a:rPr lang="zh-CN" altLang="en-US" sz="1200" dirty="0">
                <a:solidFill>
                  <a:srgbClr val="E0E2E5">
                    <a:alpha val="7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，简单易学</a:t>
            </a:r>
            <a:endParaRPr lang="en-US" sz="1600" dirty="0"/>
          </a:p>
        </p:txBody>
      </p:sp>
      <p:sp>
        <p:nvSpPr>
          <p:cNvPr id="14" name="Shape 12"/>
          <p:cNvSpPr/>
          <p:nvPr/>
        </p:nvSpPr>
        <p:spPr>
          <a:xfrm>
            <a:off x="790575" y="2857500"/>
            <a:ext cx="133350" cy="133350"/>
          </a:xfrm>
          <a:custGeom>
            <a:avLst/>
            <a:gdLst/>
            <a:ahLst/>
            <a:cxnLst/>
            <a:rect l="l" t="t" r="r" b="b"/>
            <a:pathLst>
              <a:path w="133350" h="133350">
                <a:moveTo>
                  <a:pt x="66675" y="133350"/>
                </a:moveTo>
                <a:cubicBezTo>
                  <a:pt x="103474" y="133350"/>
                  <a:pt x="133350" y="103474"/>
                  <a:pt x="133350" y="66675"/>
                </a:cubicBezTo>
                <a:cubicBezTo>
                  <a:pt x="133350" y="29876"/>
                  <a:pt x="103474" y="0"/>
                  <a:pt x="66675" y="0"/>
                </a:cubicBezTo>
                <a:cubicBezTo>
                  <a:pt x="29876" y="0"/>
                  <a:pt x="0" y="29876"/>
                  <a:pt x="0" y="66675"/>
                </a:cubicBezTo>
                <a:cubicBezTo>
                  <a:pt x="0" y="103474"/>
                  <a:pt x="29876" y="133350"/>
                  <a:pt x="66675" y="133350"/>
                </a:cubicBezTo>
                <a:close/>
                <a:moveTo>
                  <a:pt x="88657" y="55398"/>
                </a:moveTo>
                <a:lnTo>
                  <a:pt x="67821" y="88735"/>
                </a:lnTo>
                <a:cubicBezTo>
                  <a:pt x="66727" y="90480"/>
                  <a:pt x="64852" y="91574"/>
                  <a:pt x="62794" y="91678"/>
                </a:cubicBezTo>
                <a:cubicBezTo>
                  <a:pt x="60737" y="91782"/>
                  <a:pt x="58757" y="90845"/>
                  <a:pt x="57533" y="89178"/>
                </a:cubicBezTo>
                <a:lnTo>
                  <a:pt x="45032" y="72509"/>
                </a:lnTo>
                <a:cubicBezTo>
                  <a:pt x="42948" y="69748"/>
                  <a:pt x="43521" y="65842"/>
                  <a:pt x="46282" y="63758"/>
                </a:cubicBezTo>
                <a:cubicBezTo>
                  <a:pt x="49043" y="61674"/>
                  <a:pt x="52949" y="62247"/>
                  <a:pt x="55033" y="65008"/>
                </a:cubicBezTo>
                <a:lnTo>
                  <a:pt x="62065" y="74384"/>
                </a:lnTo>
                <a:lnTo>
                  <a:pt x="78057" y="48782"/>
                </a:lnTo>
                <a:cubicBezTo>
                  <a:pt x="79880" y="45865"/>
                  <a:pt x="83734" y="44954"/>
                  <a:pt x="86678" y="46803"/>
                </a:cubicBezTo>
                <a:cubicBezTo>
                  <a:pt x="89621" y="48652"/>
                  <a:pt x="90506" y="52481"/>
                  <a:pt x="88657" y="55424"/>
                </a:cubicBezTo>
                <a:close/>
              </a:path>
            </a:pathLst>
          </a:custGeom>
          <a:solidFill>
            <a:srgbClr val="00D2BE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15" name="Text 13"/>
          <p:cNvSpPr/>
          <p:nvPr/>
        </p:nvSpPr>
        <p:spPr>
          <a:xfrm>
            <a:off x="1014413" y="2828925"/>
            <a:ext cx="60007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50" dirty="0">
                <a:solidFill>
                  <a:srgbClr val="E0E2E5">
                    <a:alpha val="6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免费使用</a:t>
            </a:r>
            <a:endParaRPr lang="en-US" sz="1600" dirty="0"/>
          </a:p>
        </p:txBody>
      </p:sp>
      <p:sp>
        <p:nvSpPr>
          <p:cNvPr id="16" name="Shape 14"/>
          <p:cNvSpPr/>
          <p:nvPr/>
        </p:nvSpPr>
        <p:spPr>
          <a:xfrm>
            <a:off x="1757363" y="2857500"/>
            <a:ext cx="133350" cy="133350"/>
          </a:xfrm>
          <a:custGeom>
            <a:avLst/>
            <a:gdLst/>
            <a:ahLst/>
            <a:cxnLst/>
            <a:rect l="l" t="t" r="r" b="b"/>
            <a:pathLst>
              <a:path w="133350" h="133350">
                <a:moveTo>
                  <a:pt x="66675" y="133350"/>
                </a:moveTo>
                <a:cubicBezTo>
                  <a:pt x="103474" y="133350"/>
                  <a:pt x="133350" y="103474"/>
                  <a:pt x="133350" y="66675"/>
                </a:cubicBezTo>
                <a:cubicBezTo>
                  <a:pt x="133350" y="29876"/>
                  <a:pt x="103474" y="0"/>
                  <a:pt x="66675" y="0"/>
                </a:cubicBezTo>
                <a:cubicBezTo>
                  <a:pt x="29876" y="0"/>
                  <a:pt x="0" y="29876"/>
                  <a:pt x="0" y="66675"/>
                </a:cubicBezTo>
                <a:cubicBezTo>
                  <a:pt x="0" y="103474"/>
                  <a:pt x="29876" y="133350"/>
                  <a:pt x="66675" y="133350"/>
                </a:cubicBezTo>
                <a:close/>
                <a:moveTo>
                  <a:pt x="88657" y="55398"/>
                </a:moveTo>
                <a:lnTo>
                  <a:pt x="67821" y="88735"/>
                </a:lnTo>
                <a:cubicBezTo>
                  <a:pt x="66727" y="90480"/>
                  <a:pt x="64852" y="91574"/>
                  <a:pt x="62794" y="91678"/>
                </a:cubicBezTo>
                <a:cubicBezTo>
                  <a:pt x="60737" y="91782"/>
                  <a:pt x="58757" y="90845"/>
                  <a:pt x="57533" y="89178"/>
                </a:cubicBezTo>
                <a:lnTo>
                  <a:pt x="45032" y="72509"/>
                </a:lnTo>
                <a:cubicBezTo>
                  <a:pt x="42948" y="69748"/>
                  <a:pt x="43521" y="65842"/>
                  <a:pt x="46282" y="63758"/>
                </a:cubicBezTo>
                <a:cubicBezTo>
                  <a:pt x="49043" y="61674"/>
                  <a:pt x="52949" y="62247"/>
                  <a:pt x="55033" y="65008"/>
                </a:cubicBezTo>
                <a:lnTo>
                  <a:pt x="62065" y="74384"/>
                </a:lnTo>
                <a:lnTo>
                  <a:pt x="78057" y="48782"/>
                </a:lnTo>
                <a:cubicBezTo>
                  <a:pt x="79880" y="45865"/>
                  <a:pt x="83734" y="44954"/>
                  <a:pt x="86678" y="46803"/>
                </a:cubicBezTo>
                <a:cubicBezTo>
                  <a:pt x="89621" y="48652"/>
                  <a:pt x="90506" y="52481"/>
                  <a:pt x="88657" y="55424"/>
                </a:cubicBezTo>
                <a:close/>
              </a:path>
            </a:pathLst>
          </a:custGeom>
          <a:solidFill>
            <a:srgbClr val="00D2BE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17" name="Text 15"/>
          <p:cNvSpPr/>
          <p:nvPr/>
        </p:nvSpPr>
        <p:spPr>
          <a:xfrm>
            <a:off x="1955007" y="2837731"/>
            <a:ext cx="666750" cy="16192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zh-CN" altLang="en-US" sz="1050" dirty="0">
                <a:solidFill>
                  <a:srgbClr val="E0E2E5">
                    <a:alpha val="6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支持</a:t>
            </a:r>
            <a:r>
              <a:rPr lang="en-US" altLang="zh-CN" sz="1050" dirty="0">
                <a:solidFill>
                  <a:srgbClr val="E0E2E5">
                    <a:alpha val="6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Pencil</a:t>
            </a:r>
            <a:endParaRPr lang="en-US" sz="1600" dirty="0"/>
          </a:p>
        </p:txBody>
      </p:sp>
      <p:sp>
        <p:nvSpPr>
          <p:cNvPr id="18" name="Shape 16"/>
          <p:cNvSpPr/>
          <p:nvPr/>
        </p:nvSpPr>
        <p:spPr>
          <a:xfrm>
            <a:off x="2724150" y="2857500"/>
            <a:ext cx="133350" cy="133350"/>
          </a:xfrm>
          <a:custGeom>
            <a:avLst/>
            <a:gdLst/>
            <a:ahLst/>
            <a:cxnLst/>
            <a:rect l="l" t="t" r="r" b="b"/>
            <a:pathLst>
              <a:path w="133350" h="133350">
                <a:moveTo>
                  <a:pt x="66675" y="133350"/>
                </a:moveTo>
                <a:cubicBezTo>
                  <a:pt x="103474" y="133350"/>
                  <a:pt x="133350" y="103474"/>
                  <a:pt x="133350" y="66675"/>
                </a:cubicBezTo>
                <a:cubicBezTo>
                  <a:pt x="133350" y="29876"/>
                  <a:pt x="103474" y="0"/>
                  <a:pt x="66675" y="0"/>
                </a:cubicBezTo>
                <a:cubicBezTo>
                  <a:pt x="29876" y="0"/>
                  <a:pt x="0" y="29876"/>
                  <a:pt x="0" y="66675"/>
                </a:cubicBezTo>
                <a:cubicBezTo>
                  <a:pt x="0" y="103474"/>
                  <a:pt x="29876" y="133350"/>
                  <a:pt x="66675" y="133350"/>
                </a:cubicBezTo>
                <a:close/>
                <a:moveTo>
                  <a:pt x="88657" y="55398"/>
                </a:moveTo>
                <a:lnTo>
                  <a:pt x="67821" y="88735"/>
                </a:lnTo>
                <a:cubicBezTo>
                  <a:pt x="66727" y="90480"/>
                  <a:pt x="64852" y="91574"/>
                  <a:pt x="62794" y="91678"/>
                </a:cubicBezTo>
                <a:cubicBezTo>
                  <a:pt x="60737" y="91782"/>
                  <a:pt x="58757" y="90845"/>
                  <a:pt x="57533" y="89178"/>
                </a:cubicBezTo>
                <a:lnTo>
                  <a:pt x="45032" y="72509"/>
                </a:lnTo>
                <a:cubicBezTo>
                  <a:pt x="42948" y="69748"/>
                  <a:pt x="43521" y="65842"/>
                  <a:pt x="46282" y="63758"/>
                </a:cubicBezTo>
                <a:cubicBezTo>
                  <a:pt x="49043" y="61674"/>
                  <a:pt x="52949" y="62247"/>
                  <a:pt x="55033" y="65008"/>
                </a:cubicBezTo>
                <a:lnTo>
                  <a:pt x="62065" y="74384"/>
                </a:lnTo>
                <a:lnTo>
                  <a:pt x="78057" y="48782"/>
                </a:lnTo>
                <a:cubicBezTo>
                  <a:pt x="79880" y="45865"/>
                  <a:pt x="83734" y="44954"/>
                  <a:pt x="86678" y="46803"/>
                </a:cubicBezTo>
                <a:cubicBezTo>
                  <a:pt x="89621" y="48652"/>
                  <a:pt x="90506" y="52481"/>
                  <a:pt x="88657" y="55424"/>
                </a:cubicBezTo>
                <a:close/>
              </a:path>
            </a:pathLst>
          </a:custGeom>
          <a:solidFill>
            <a:srgbClr val="00D2BE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19" name="Text 17"/>
          <p:cNvSpPr/>
          <p:nvPr/>
        </p:nvSpPr>
        <p:spPr>
          <a:xfrm>
            <a:off x="2947988" y="2828925"/>
            <a:ext cx="60007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50" dirty="0">
                <a:solidFill>
                  <a:srgbClr val="E0E2E5">
                    <a:alpha val="6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拖拽操作</a:t>
            </a:r>
            <a:endParaRPr lang="en-US" sz="1600" dirty="0"/>
          </a:p>
        </p:txBody>
      </p:sp>
      <p:sp>
        <p:nvSpPr>
          <p:cNvPr id="20" name="Shape 18"/>
          <p:cNvSpPr/>
          <p:nvPr/>
        </p:nvSpPr>
        <p:spPr>
          <a:xfrm>
            <a:off x="600075" y="3324225"/>
            <a:ext cx="5181600" cy="1143000"/>
          </a:xfrm>
          <a:custGeom>
            <a:avLst/>
            <a:gdLst/>
            <a:ahLst/>
            <a:cxnLst/>
            <a:rect l="l" t="t" r="r" b="b"/>
            <a:pathLst>
              <a:path w="5181600" h="1143000">
                <a:moveTo>
                  <a:pt x="38100" y="0"/>
                </a:moveTo>
                <a:lnTo>
                  <a:pt x="5105396" y="0"/>
                </a:lnTo>
                <a:cubicBezTo>
                  <a:pt x="5147482" y="0"/>
                  <a:pt x="5181600" y="34118"/>
                  <a:pt x="5181600" y="76204"/>
                </a:cubicBezTo>
                <a:lnTo>
                  <a:pt x="5181600" y="1066796"/>
                </a:lnTo>
                <a:cubicBezTo>
                  <a:pt x="5181600" y="1108882"/>
                  <a:pt x="5147482" y="1143000"/>
                  <a:pt x="5105396" y="1143000"/>
                </a:cubicBezTo>
                <a:lnTo>
                  <a:pt x="38100" y="1143000"/>
                </a:lnTo>
                <a:cubicBezTo>
                  <a:pt x="17072" y="1143000"/>
                  <a:pt x="0" y="1125928"/>
                  <a:pt x="0" y="110490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1A1D21">
              <a:alpha val="50196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21" name="Shape 19"/>
          <p:cNvSpPr/>
          <p:nvPr/>
        </p:nvSpPr>
        <p:spPr>
          <a:xfrm>
            <a:off x="600075" y="3324225"/>
            <a:ext cx="38100" cy="1143000"/>
          </a:xfrm>
          <a:custGeom>
            <a:avLst/>
            <a:gdLst/>
            <a:ahLst/>
            <a:cxnLst/>
            <a:rect l="l" t="t" r="r" b="b"/>
            <a:pathLst>
              <a:path w="38100" h="1143000">
                <a:moveTo>
                  <a:pt x="38100" y="0"/>
                </a:moveTo>
                <a:lnTo>
                  <a:pt x="38100" y="0"/>
                </a:lnTo>
                <a:lnTo>
                  <a:pt x="38100" y="1143000"/>
                </a:lnTo>
                <a:lnTo>
                  <a:pt x="38100" y="1143000"/>
                </a:lnTo>
                <a:cubicBezTo>
                  <a:pt x="17072" y="1143000"/>
                  <a:pt x="0" y="1125928"/>
                  <a:pt x="0" y="110490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4A6D8C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22" name="Text 20"/>
          <p:cNvSpPr/>
          <p:nvPr/>
        </p:nvSpPr>
        <p:spPr>
          <a:xfrm>
            <a:off x="771525" y="3476625"/>
            <a:ext cx="962025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350" b="1" dirty="0">
                <a:solidFill>
                  <a:srgbClr val="E0E2E5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Fusion 360</a:t>
            </a:r>
            <a:endParaRPr lang="en-US" sz="1600" dirty="0"/>
          </a:p>
        </p:txBody>
      </p:sp>
      <p:sp>
        <p:nvSpPr>
          <p:cNvPr id="23" name="Shape 21"/>
          <p:cNvSpPr/>
          <p:nvPr/>
        </p:nvSpPr>
        <p:spPr>
          <a:xfrm>
            <a:off x="4867275" y="3476625"/>
            <a:ext cx="762000" cy="266700"/>
          </a:xfrm>
          <a:custGeom>
            <a:avLst/>
            <a:gdLst/>
            <a:ahLst/>
            <a:cxnLst/>
            <a:rect l="l" t="t" r="r" b="b"/>
            <a:pathLst>
              <a:path w="762000" h="266700">
                <a:moveTo>
                  <a:pt x="133350" y="0"/>
                </a:moveTo>
                <a:lnTo>
                  <a:pt x="628650" y="0"/>
                </a:lnTo>
                <a:cubicBezTo>
                  <a:pt x="702248" y="0"/>
                  <a:pt x="762000" y="59752"/>
                  <a:pt x="762000" y="133350"/>
                </a:cubicBezTo>
                <a:lnTo>
                  <a:pt x="762000" y="133350"/>
                </a:lnTo>
                <a:cubicBezTo>
                  <a:pt x="762000" y="206948"/>
                  <a:pt x="702248" y="266700"/>
                  <a:pt x="628650" y="266700"/>
                </a:cubicBezTo>
                <a:lnTo>
                  <a:pt x="133350" y="266700"/>
                </a:lnTo>
                <a:cubicBezTo>
                  <a:pt x="59752" y="266700"/>
                  <a:pt x="0" y="206948"/>
                  <a:pt x="0" y="133350"/>
                </a:cubicBezTo>
                <a:lnTo>
                  <a:pt x="0" y="133350"/>
                </a:lnTo>
                <a:cubicBezTo>
                  <a:pt x="0" y="59752"/>
                  <a:pt x="59752" y="0"/>
                  <a:pt x="133350" y="0"/>
                </a:cubicBezTo>
                <a:close/>
              </a:path>
            </a:pathLst>
          </a:custGeom>
          <a:solidFill>
            <a:srgbClr val="4A6D8C">
              <a:alpha val="20000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24" name="Text 22"/>
          <p:cNvSpPr/>
          <p:nvPr/>
        </p:nvSpPr>
        <p:spPr>
          <a:xfrm>
            <a:off x="4867275" y="3476625"/>
            <a:ext cx="828675" cy="266700"/>
          </a:xfrm>
          <a:prstGeom prst="rect">
            <a:avLst/>
          </a:prstGeom>
          <a:noFill/>
          <a:ln/>
        </p:spPr>
        <p:txBody>
          <a:bodyPr wrap="square" lIns="114300" tIns="38100" rIns="114300" bIns="38100" rtlCol="0" anchor="ctr"/>
          <a:lstStyle/>
          <a:p>
            <a:pPr>
              <a:lnSpc>
                <a:spcPct val="120000"/>
              </a:lnSpc>
            </a:pPr>
            <a:r>
              <a:rPr lang="en-US" sz="1050" b="1" dirty="0">
                <a:solidFill>
                  <a:srgbClr val="4A6D8C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进阶专业</a:t>
            </a:r>
            <a:endParaRPr lang="en-US" sz="1600" dirty="0"/>
          </a:p>
        </p:txBody>
      </p:sp>
      <p:sp>
        <p:nvSpPr>
          <p:cNvPr id="25" name="Text 23"/>
          <p:cNvSpPr/>
          <p:nvPr/>
        </p:nvSpPr>
        <p:spPr>
          <a:xfrm>
            <a:off x="771525" y="3819525"/>
            <a:ext cx="493395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dirty="0">
                <a:solidFill>
                  <a:srgbClr val="E0E2E5">
                    <a:alpha val="7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Autodesk专业级CAD软件，功能强大，适合工程设计和复杂建模</a:t>
            </a:r>
            <a:endParaRPr lang="en-US" sz="1600" dirty="0"/>
          </a:p>
        </p:txBody>
      </p:sp>
      <p:sp>
        <p:nvSpPr>
          <p:cNvPr id="26" name="Shape 24"/>
          <p:cNvSpPr/>
          <p:nvPr/>
        </p:nvSpPr>
        <p:spPr>
          <a:xfrm>
            <a:off x="790575" y="4152900"/>
            <a:ext cx="133350" cy="133350"/>
          </a:xfrm>
          <a:custGeom>
            <a:avLst/>
            <a:gdLst/>
            <a:ahLst/>
            <a:cxnLst/>
            <a:rect l="l" t="t" r="r" b="b"/>
            <a:pathLst>
              <a:path w="133350" h="133350">
                <a:moveTo>
                  <a:pt x="66675" y="133350"/>
                </a:moveTo>
                <a:cubicBezTo>
                  <a:pt x="103474" y="133350"/>
                  <a:pt x="133350" y="103474"/>
                  <a:pt x="133350" y="66675"/>
                </a:cubicBezTo>
                <a:cubicBezTo>
                  <a:pt x="133350" y="29876"/>
                  <a:pt x="103474" y="0"/>
                  <a:pt x="66675" y="0"/>
                </a:cubicBezTo>
                <a:cubicBezTo>
                  <a:pt x="29876" y="0"/>
                  <a:pt x="0" y="29876"/>
                  <a:pt x="0" y="66675"/>
                </a:cubicBezTo>
                <a:cubicBezTo>
                  <a:pt x="0" y="103474"/>
                  <a:pt x="29876" y="133350"/>
                  <a:pt x="66675" y="133350"/>
                </a:cubicBezTo>
                <a:close/>
                <a:moveTo>
                  <a:pt x="88657" y="55398"/>
                </a:moveTo>
                <a:lnTo>
                  <a:pt x="67821" y="88735"/>
                </a:lnTo>
                <a:cubicBezTo>
                  <a:pt x="66727" y="90480"/>
                  <a:pt x="64852" y="91574"/>
                  <a:pt x="62794" y="91678"/>
                </a:cubicBezTo>
                <a:cubicBezTo>
                  <a:pt x="60737" y="91782"/>
                  <a:pt x="58757" y="90845"/>
                  <a:pt x="57533" y="89178"/>
                </a:cubicBezTo>
                <a:lnTo>
                  <a:pt x="45032" y="72509"/>
                </a:lnTo>
                <a:cubicBezTo>
                  <a:pt x="42948" y="69748"/>
                  <a:pt x="43521" y="65842"/>
                  <a:pt x="46282" y="63758"/>
                </a:cubicBezTo>
                <a:cubicBezTo>
                  <a:pt x="49043" y="61674"/>
                  <a:pt x="52949" y="62247"/>
                  <a:pt x="55033" y="65008"/>
                </a:cubicBezTo>
                <a:lnTo>
                  <a:pt x="62065" y="74384"/>
                </a:lnTo>
                <a:lnTo>
                  <a:pt x="78057" y="48782"/>
                </a:lnTo>
                <a:cubicBezTo>
                  <a:pt x="79880" y="45865"/>
                  <a:pt x="83734" y="44954"/>
                  <a:pt x="86678" y="46803"/>
                </a:cubicBezTo>
                <a:cubicBezTo>
                  <a:pt x="89621" y="48652"/>
                  <a:pt x="90506" y="52481"/>
                  <a:pt x="88657" y="55424"/>
                </a:cubicBezTo>
                <a:close/>
              </a:path>
            </a:pathLst>
          </a:custGeom>
          <a:solidFill>
            <a:srgbClr val="4A6D8C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27" name="Text 25"/>
          <p:cNvSpPr/>
          <p:nvPr/>
        </p:nvSpPr>
        <p:spPr>
          <a:xfrm>
            <a:off x="1014413" y="4124325"/>
            <a:ext cx="60007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50" dirty="0">
                <a:solidFill>
                  <a:srgbClr val="E0E2E5">
                    <a:alpha val="6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学生免费</a:t>
            </a:r>
            <a:endParaRPr lang="en-US" sz="1600" dirty="0"/>
          </a:p>
        </p:txBody>
      </p:sp>
      <p:sp>
        <p:nvSpPr>
          <p:cNvPr id="28" name="Shape 26"/>
          <p:cNvSpPr/>
          <p:nvPr/>
        </p:nvSpPr>
        <p:spPr>
          <a:xfrm>
            <a:off x="1757363" y="4152900"/>
            <a:ext cx="133350" cy="133350"/>
          </a:xfrm>
          <a:custGeom>
            <a:avLst/>
            <a:gdLst/>
            <a:ahLst/>
            <a:cxnLst/>
            <a:rect l="l" t="t" r="r" b="b"/>
            <a:pathLst>
              <a:path w="133350" h="133350">
                <a:moveTo>
                  <a:pt x="66675" y="133350"/>
                </a:moveTo>
                <a:cubicBezTo>
                  <a:pt x="103474" y="133350"/>
                  <a:pt x="133350" y="103474"/>
                  <a:pt x="133350" y="66675"/>
                </a:cubicBezTo>
                <a:cubicBezTo>
                  <a:pt x="133350" y="29876"/>
                  <a:pt x="103474" y="0"/>
                  <a:pt x="66675" y="0"/>
                </a:cubicBezTo>
                <a:cubicBezTo>
                  <a:pt x="29876" y="0"/>
                  <a:pt x="0" y="29876"/>
                  <a:pt x="0" y="66675"/>
                </a:cubicBezTo>
                <a:cubicBezTo>
                  <a:pt x="0" y="103474"/>
                  <a:pt x="29876" y="133350"/>
                  <a:pt x="66675" y="133350"/>
                </a:cubicBezTo>
                <a:close/>
                <a:moveTo>
                  <a:pt x="88657" y="55398"/>
                </a:moveTo>
                <a:lnTo>
                  <a:pt x="67821" y="88735"/>
                </a:lnTo>
                <a:cubicBezTo>
                  <a:pt x="66727" y="90480"/>
                  <a:pt x="64852" y="91574"/>
                  <a:pt x="62794" y="91678"/>
                </a:cubicBezTo>
                <a:cubicBezTo>
                  <a:pt x="60737" y="91782"/>
                  <a:pt x="58757" y="90845"/>
                  <a:pt x="57533" y="89178"/>
                </a:cubicBezTo>
                <a:lnTo>
                  <a:pt x="45032" y="72509"/>
                </a:lnTo>
                <a:cubicBezTo>
                  <a:pt x="42948" y="69748"/>
                  <a:pt x="43521" y="65842"/>
                  <a:pt x="46282" y="63758"/>
                </a:cubicBezTo>
                <a:cubicBezTo>
                  <a:pt x="49043" y="61674"/>
                  <a:pt x="52949" y="62247"/>
                  <a:pt x="55033" y="65008"/>
                </a:cubicBezTo>
                <a:lnTo>
                  <a:pt x="62065" y="74384"/>
                </a:lnTo>
                <a:lnTo>
                  <a:pt x="78057" y="48782"/>
                </a:lnTo>
                <a:cubicBezTo>
                  <a:pt x="79880" y="45865"/>
                  <a:pt x="83734" y="44954"/>
                  <a:pt x="86678" y="46803"/>
                </a:cubicBezTo>
                <a:cubicBezTo>
                  <a:pt x="89621" y="48652"/>
                  <a:pt x="90506" y="52481"/>
                  <a:pt x="88657" y="55424"/>
                </a:cubicBezTo>
                <a:close/>
              </a:path>
            </a:pathLst>
          </a:custGeom>
          <a:solidFill>
            <a:srgbClr val="4A6D8C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29" name="Text 27"/>
          <p:cNvSpPr/>
          <p:nvPr/>
        </p:nvSpPr>
        <p:spPr>
          <a:xfrm>
            <a:off x="1981200" y="4124325"/>
            <a:ext cx="73342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50" dirty="0">
                <a:solidFill>
                  <a:srgbClr val="E0E2E5">
                    <a:alpha val="6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参数化设计</a:t>
            </a:r>
            <a:endParaRPr lang="en-US" sz="1600" dirty="0"/>
          </a:p>
        </p:txBody>
      </p:sp>
      <p:sp>
        <p:nvSpPr>
          <p:cNvPr id="30" name="Shape 28"/>
          <p:cNvSpPr/>
          <p:nvPr/>
        </p:nvSpPr>
        <p:spPr>
          <a:xfrm>
            <a:off x="2857500" y="4152900"/>
            <a:ext cx="133350" cy="133350"/>
          </a:xfrm>
          <a:custGeom>
            <a:avLst/>
            <a:gdLst/>
            <a:ahLst/>
            <a:cxnLst/>
            <a:rect l="l" t="t" r="r" b="b"/>
            <a:pathLst>
              <a:path w="133350" h="133350">
                <a:moveTo>
                  <a:pt x="66675" y="133350"/>
                </a:moveTo>
                <a:cubicBezTo>
                  <a:pt x="103474" y="133350"/>
                  <a:pt x="133350" y="103474"/>
                  <a:pt x="133350" y="66675"/>
                </a:cubicBezTo>
                <a:cubicBezTo>
                  <a:pt x="133350" y="29876"/>
                  <a:pt x="103474" y="0"/>
                  <a:pt x="66675" y="0"/>
                </a:cubicBezTo>
                <a:cubicBezTo>
                  <a:pt x="29876" y="0"/>
                  <a:pt x="0" y="29876"/>
                  <a:pt x="0" y="66675"/>
                </a:cubicBezTo>
                <a:cubicBezTo>
                  <a:pt x="0" y="103474"/>
                  <a:pt x="29876" y="133350"/>
                  <a:pt x="66675" y="133350"/>
                </a:cubicBezTo>
                <a:close/>
                <a:moveTo>
                  <a:pt x="88657" y="55398"/>
                </a:moveTo>
                <a:lnTo>
                  <a:pt x="67821" y="88735"/>
                </a:lnTo>
                <a:cubicBezTo>
                  <a:pt x="66727" y="90480"/>
                  <a:pt x="64852" y="91574"/>
                  <a:pt x="62794" y="91678"/>
                </a:cubicBezTo>
                <a:cubicBezTo>
                  <a:pt x="60737" y="91782"/>
                  <a:pt x="58757" y="90845"/>
                  <a:pt x="57533" y="89178"/>
                </a:cubicBezTo>
                <a:lnTo>
                  <a:pt x="45032" y="72509"/>
                </a:lnTo>
                <a:cubicBezTo>
                  <a:pt x="42948" y="69748"/>
                  <a:pt x="43521" y="65842"/>
                  <a:pt x="46282" y="63758"/>
                </a:cubicBezTo>
                <a:cubicBezTo>
                  <a:pt x="49043" y="61674"/>
                  <a:pt x="52949" y="62247"/>
                  <a:pt x="55033" y="65008"/>
                </a:cubicBezTo>
                <a:lnTo>
                  <a:pt x="62065" y="74384"/>
                </a:lnTo>
                <a:lnTo>
                  <a:pt x="78057" y="48782"/>
                </a:lnTo>
                <a:cubicBezTo>
                  <a:pt x="79880" y="45865"/>
                  <a:pt x="83734" y="44954"/>
                  <a:pt x="86678" y="46803"/>
                </a:cubicBezTo>
                <a:cubicBezTo>
                  <a:pt x="89621" y="48652"/>
                  <a:pt x="90506" y="52481"/>
                  <a:pt x="88657" y="55424"/>
                </a:cubicBezTo>
                <a:close/>
              </a:path>
            </a:pathLst>
          </a:custGeom>
          <a:solidFill>
            <a:srgbClr val="4A6D8C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31" name="Text 29"/>
          <p:cNvSpPr/>
          <p:nvPr/>
        </p:nvSpPr>
        <p:spPr>
          <a:xfrm>
            <a:off x="3081338" y="4124325"/>
            <a:ext cx="73342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50" dirty="0">
                <a:solidFill>
                  <a:srgbClr val="E0E2E5">
                    <a:alpha val="6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工程级精度</a:t>
            </a:r>
            <a:endParaRPr lang="en-US" sz="1600" dirty="0"/>
          </a:p>
        </p:txBody>
      </p:sp>
      <p:sp>
        <p:nvSpPr>
          <p:cNvPr id="32" name="Shape 30"/>
          <p:cNvSpPr/>
          <p:nvPr/>
        </p:nvSpPr>
        <p:spPr>
          <a:xfrm>
            <a:off x="600075" y="4619625"/>
            <a:ext cx="5181600" cy="1143000"/>
          </a:xfrm>
          <a:custGeom>
            <a:avLst/>
            <a:gdLst/>
            <a:ahLst/>
            <a:cxnLst/>
            <a:rect l="l" t="t" r="r" b="b"/>
            <a:pathLst>
              <a:path w="5181600" h="1143000">
                <a:moveTo>
                  <a:pt x="38100" y="0"/>
                </a:moveTo>
                <a:lnTo>
                  <a:pt x="5105396" y="0"/>
                </a:lnTo>
                <a:cubicBezTo>
                  <a:pt x="5147482" y="0"/>
                  <a:pt x="5181600" y="34118"/>
                  <a:pt x="5181600" y="76204"/>
                </a:cubicBezTo>
                <a:lnTo>
                  <a:pt x="5181600" y="1066796"/>
                </a:lnTo>
                <a:cubicBezTo>
                  <a:pt x="5181600" y="1108882"/>
                  <a:pt x="5147482" y="1143000"/>
                  <a:pt x="5105396" y="1143000"/>
                </a:cubicBezTo>
                <a:lnTo>
                  <a:pt x="38100" y="1143000"/>
                </a:lnTo>
                <a:cubicBezTo>
                  <a:pt x="17072" y="1143000"/>
                  <a:pt x="0" y="1125928"/>
                  <a:pt x="0" y="110490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1A1D21">
              <a:alpha val="50196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33" name="Shape 31"/>
          <p:cNvSpPr/>
          <p:nvPr/>
        </p:nvSpPr>
        <p:spPr>
          <a:xfrm>
            <a:off x="600075" y="4619625"/>
            <a:ext cx="38100" cy="1143000"/>
          </a:xfrm>
          <a:custGeom>
            <a:avLst/>
            <a:gdLst/>
            <a:ahLst/>
            <a:cxnLst/>
            <a:rect l="l" t="t" r="r" b="b"/>
            <a:pathLst>
              <a:path w="38100" h="1143000">
                <a:moveTo>
                  <a:pt x="38100" y="0"/>
                </a:moveTo>
                <a:lnTo>
                  <a:pt x="38100" y="0"/>
                </a:lnTo>
                <a:lnTo>
                  <a:pt x="38100" y="1143000"/>
                </a:lnTo>
                <a:lnTo>
                  <a:pt x="38100" y="1143000"/>
                </a:lnTo>
                <a:cubicBezTo>
                  <a:pt x="17072" y="1143000"/>
                  <a:pt x="0" y="1125928"/>
                  <a:pt x="0" y="1104900"/>
                </a:cubicBezTo>
                <a:lnTo>
                  <a:pt x="0" y="38100"/>
                </a:lnTo>
                <a:cubicBezTo>
                  <a:pt x="0" y="17072"/>
                  <a:pt x="17072" y="0"/>
                  <a:pt x="38100" y="0"/>
                </a:cubicBezTo>
                <a:close/>
              </a:path>
            </a:pathLst>
          </a:custGeom>
          <a:solidFill>
            <a:srgbClr val="6B7A8F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34" name="Text 32"/>
          <p:cNvSpPr/>
          <p:nvPr/>
        </p:nvSpPr>
        <p:spPr>
          <a:xfrm>
            <a:off x="771525" y="4772025"/>
            <a:ext cx="1743075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350" b="1" dirty="0">
                <a:solidFill>
                  <a:srgbClr val="E0E2E5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SolidWorks / Blender</a:t>
            </a:r>
            <a:endParaRPr lang="en-US" sz="1600" dirty="0"/>
          </a:p>
        </p:txBody>
      </p:sp>
      <p:sp>
        <p:nvSpPr>
          <p:cNvPr id="35" name="Shape 33"/>
          <p:cNvSpPr/>
          <p:nvPr/>
        </p:nvSpPr>
        <p:spPr>
          <a:xfrm>
            <a:off x="4867275" y="4772025"/>
            <a:ext cx="762000" cy="266700"/>
          </a:xfrm>
          <a:custGeom>
            <a:avLst/>
            <a:gdLst/>
            <a:ahLst/>
            <a:cxnLst/>
            <a:rect l="l" t="t" r="r" b="b"/>
            <a:pathLst>
              <a:path w="762000" h="266700">
                <a:moveTo>
                  <a:pt x="133350" y="0"/>
                </a:moveTo>
                <a:lnTo>
                  <a:pt x="628650" y="0"/>
                </a:lnTo>
                <a:cubicBezTo>
                  <a:pt x="702248" y="0"/>
                  <a:pt x="762000" y="59752"/>
                  <a:pt x="762000" y="133350"/>
                </a:cubicBezTo>
                <a:lnTo>
                  <a:pt x="762000" y="133350"/>
                </a:lnTo>
                <a:cubicBezTo>
                  <a:pt x="762000" y="206948"/>
                  <a:pt x="702248" y="266700"/>
                  <a:pt x="628650" y="266700"/>
                </a:cubicBezTo>
                <a:lnTo>
                  <a:pt x="133350" y="266700"/>
                </a:lnTo>
                <a:cubicBezTo>
                  <a:pt x="59752" y="266700"/>
                  <a:pt x="0" y="206948"/>
                  <a:pt x="0" y="133350"/>
                </a:cubicBezTo>
                <a:lnTo>
                  <a:pt x="0" y="133350"/>
                </a:lnTo>
                <a:cubicBezTo>
                  <a:pt x="0" y="59752"/>
                  <a:pt x="59752" y="0"/>
                  <a:pt x="133350" y="0"/>
                </a:cubicBezTo>
                <a:close/>
              </a:path>
            </a:pathLst>
          </a:custGeom>
          <a:solidFill>
            <a:srgbClr val="6B7A8F">
              <a:alpha val="20000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36" name="Text 34"/>
          <p:cNvSpPr/>
          <p:nvPr/>
        </p:nvSpPr>
        <p:spPr>
          <a:xfrm>
            <a:off x="4867275" y="4772025"/>
            <a:ext cx="828675" cy="266700"/>
          </a:xfrm>
          <a:prstGeom prst="rect">
            <a:avLst/>
          </a:prstGeom>
          <a:noFill/>
          <a:ln/>
        </p:spPr>
        <p:txBody>
          <a:bodyPr wrap="square" lIns="114300" tIns="38100" rIns="114300" bIns="38100" rtlCol="0" anchor="ctr"/>
          <a:lstStyle/>
          <a:p>
            <a:pPr>
              <a:lnSpc>
                <a:spcPct val="120000"/>
              </a:lnSpc>
            </a:pPr>
            <a:r>
              <a:rPr lang="en-US" sz="1050" b="1" dirty="0">
                <a:solidFill>
                  <a:srgbClr val="6B7A8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专业高级</a:t>
            </a:r>
            <a:endParaRPr lang="en-US" sz="1600" dirty="0"/>
          </a:p>
        </p:txBody>
      </p:sp>
      <p:sp>
        <p:nvSpPr>
          <p:cNvPr id="37" name="Text 35"/>
          <p:cNvSpPr/>
          <p:nvPr/>
        </p:nvSpPr>
        <p:spPr>
          <a:xfrm>
            <a:off x="771525" y="5114925"/>
            <a:ext cx="493395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dirty="0">
                <a:solidFill>
                  <a:srgbClr val="E0E2E5">
                    <a:alpha val="7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SolidWorks适合机械设计，Blender适合艺术创作和复杂曲面建模</a:t>
            </a:r>
            <a:endParaRPr lang="en-US" sz="1600" dirty="0"/>
          </a:p>
        </p:txBody>
      </p:sp>
      <p:sp>
        <p:nvSpPr>
          <p:cNvPr id="38" name="Shape 36"/>
          <p:cNvSpPr/>
          <p:nvPr/>
        </p:nvSpPr>
        <p:spPr>
          <a:xfrm>
            <a:off x="790575" y="5448300"/>
            <a:ext cx="133350" cy="133350"/>
          </a:xfrm>
          <a:custGeom>
            <a:avLst/>
            <a:gdLst/>
            <a:ahLst/>
            <a:cxnLst/>
            <a:rect l="l" t="t" r="r" b="b"/>
            <a:pathLst>
              <a:path w="133350" h="133350">
                <a:moveTo>
                  <a:pt x="66675" y="133350"/>
                </a:moveTo>
                <a:cubicBezTo>
                  <a:pt x="103474" y="133350"/>
                  <a:pt x="133350" y="103474"/>
                  <a:pt x="133350" y="66675"/>
                </a:cubicBezTo>
                <a:cubicBezTo>
                  <a:pt x="133350" y="29876"/>
                  <a:pt x="103474" y="0"/>
                  <a:pt x="66675" y="0"/>
                </a:cubicBezTo>
                <a:cubicBezTo>
                  <a:pt x="29876" y="0"/>
                  <a:pt x="0" y="29876"/>
                  <a:pt x="0" y="66675"/>
                </a:cubicBezTo>
                <a:cubicBezTo>
                  <a:pt x="0" y="103474"/>
                  <a:pt x="29876" y="133350"/>
                  <a:pt x="66675" y="133350"/>
                </a:cubicBezTo>
                <a:close/>
                <a:moveTo>
                  <a:pt x="88657" y="55398"/>
                </a:moveTo>
                <a:lnTo>
                  <a:pt x="67821" y="88735"/>
                </a:lnTo>
                <a:cubicBezTo>
                  <a:pt x="66727" y="90480"/>
                  <a:pt x="64852" y="91574"/>
                  <a:pt x="62794" y="91678"/>
                </a:cubicBezTo>
                <a:cubicBezTo>
                  <a:pt x="60737" y="91782"/>
                  <a:pt x="58757" y="90845"/>
                  <a:pt x="57533" y="89178"/>
                </a:cubicBezTo>
                <a:lnTo>
                  <a:pt x="45032" y="72509"/>
                </a:lnTo>
                <a:cubicBezTo>
                  <a:pt x="42948" y="69748"/>
                  <a:pt x="43521" y="65842"/>
                  <a:pt x="46282" y="63758"/>
                </a:cubicBezTo>
                <a:cubicBezTo>
                  <a:pt x="49043" y="61674"/>
                  <a:pt x="52949" y="62247"/>
                  <a:pt x="55033" y="65008"/>
                </a:cubicBezTo>
                <a:lnTo>
                  <a:pt x="62065" y="74384"/>
                </a:lnTo>
                <a:lnTo>
                  <a:pt x="78057" y="48782"/>
                </a:lnTo>
                <a:cubicBezTo>
                  <a:pt x="79880" y="45865"/>
                  <a:pt x="83734" y="44954"/>
                  <a:pt x="86678" y="46803"/>
                </a:cubicBezTo>
                <a:cubicBezTo>
                  <a:pt x="89621" y="48652"/>
                  <a:pt x="90506" y="52481"/>
                  <a:pt x="88657" y="55424"/>
                </a:cubicBezTo>
                <a:close/>
              </a:path>
            </a:pathLst>
          </a:custGeom>
          <a:solidFill>
            <a:srgbClr val="6B7A8F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39" name="Text 37"/>
          <p:cNvSpPr/>
          <p:nvPr/>
        </p:nvSpPr>
        <p:spPr>
          <a:xfrm>
            <a:off x="1014413" y="5419725"/>
            <a:ext cx="60007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50" dirty="0">
                <a:solidFill>
                  <a:srgbClr val="E0E2E5">
                    <a:alpha val="6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专业功能</a:t>
            </a:r>
            <a:endParaRPr lang="en-US" sz="1600" dirty="0"/>
          </a:p>
        </p:txBody>
      </p:sp>
      <p:sp>
        <p:nvSpPr>
          <p:cNvPr id="40" name="Shape 38"/>
          <p:cNvSpPr/>
          <p:nvPr/>
        </p:nvSpPr>
        <p:spPr>
          <a:xfrm>
            <a:off x="1757363" y="5448300"/>
            <a:ext cx="133350" cy="133350"/>
          </a:xfrm>
          <a:custGeom>
            <a:avLst/>
            <a:gdLst/>
            <a:ahLst/>
            <a:cxnLst/>
            <a:rect l="l" t="t" r="r" b="b"/>
            <a:pathLst>
              <a:path w="133350" h="133350">
                <a:moveTo>
                  <a:pt x="66675" y="133350"/>
                </a:moveTo>
                <a:cubicBezTo>
                  <a:pt x="103474" y="133350"/>
                  <a:pt x="133350" y="103474"/>
                  <a:pt x="133350" y="66675"/>
                </a:cubicBezTo>
                <a:cubicBezTo>
                  <a:pt x="133350" y="29876"/>
                  <a:pt x="103474" y="0"/>
                  <a:pt x="66675" y="0"/>
                </a:cubicBezTo>
                <a:cubicBezTo>
                  <a:pt x="29876" y="0"/>
                  <a:pt x="0" y="29876"/>
                  <a:pt x="0" y="66675"/>
                </a:cubicBezTo>
                <a:cubicBezTo>
                  <a:pt x="0" y="103474"/>
                  <a:pt x="29876" y="133350"/>
                  <a:pt x="66675" y="133350"/>
                </a:cubicBezTo>
                <a:close/>
                <a:moveTo>
                  <a:pt x="88657" y="55398"/>
                </a:moveTo>
                <a:lnTo>
                  <a:pt x="67821" y="88735"/>
                </a:lnTo>
                <a:cubicBezTo>
                  <a:pt x="66727" y="90480"/>
                  <a:pt x="64852" y="91574"/>
                  <a:pt x="62794" y="91678"/>
                </a:cubicBezTo>
                <a:cubicBezTo>
                  <a:pt x="60737" y="91782"/>
                  <a:pt x="58757" y="90845"/>
                  <a:pt x="57533" y="89178"/>
                </a:cubicBezTo>
                <a:lnTo>
                  <a:pt x="45032" y="72509"/>
                </a:lnTo>
                <a:cubicBezTo>
                  <a:pt x="42948" y="69748"/>
                  <a:pt x="43521" y="65842"/>
                  <a:pt x="46282" y="63758"/>
                </a:cubicBezTo>
                <a:cubicBezTo>
                  <a:pt x="49043" y="61674"/>
                  <a:pt x="52949" y="62247"/>
                  <a:pt x="55033" y="65008"/>
                </a:cubicBezTo>
                <a:lnTo>
                  <a:pt x="62065" y="74384"/>
                </a:lnTo>
                <a:lnTo>
                  <a:pt x="78057" y="48782"/>
                </a:lnTo>
                <a:cubicBezTo>
                  <a:pt x="79880" y="45865"/>
                  <a:pt x="83734" y="44954"/>
                  <a:pt x="86678" y="46803"/>
                </a:cubicBezTo>
                <a:cubicBezTo>
                  <a:pt x="89621" y="48652"/>
                  <a:pt x="90506" y="52481"/>
                  <a:pt x="88657" y="55424"/>
                </a:cubicBezTo>
                <a:close/>
              </a:path>
            </a:pathLst>
          </a:custGeom>
          <a:solidFill>
            <a:srgbClr val="6B7A8F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41" name="Text 39"/>
          <p:cNvSpPr/>
          <p:nvPr/>
        </p:nvSpPr>
        <p:spPr>
          <a:xfrm>
            <a:off x="1981200" y="5419725"/>
            <a:ext cx="86677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50" dirty="0">
                <a:solidFill>
                  <a:srgbClr val="E0E2E5">
                    <a:alpha val="6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学习曲线陡峭</a:t>
            </a:r>
            <a:endParaRPr lang="en-US" sz="1600" dirty="0"/>
          </a:p>
        </p:txBody>
      </p:sp>
      <p:sp>
        <p:nvSpPr>
          <p:cNvPr id="42" name="Shape 40"/>
          <p:cNvSpPr/>
          <p:nvPr/>
        </p:nvSpPr>
        <p:spPr>
          <a:xfrm>
            <a:off x="585788" y="5919788"/>
            <a:ext cx="5191125" cy="466725"/>
          </a:xfrm>
          <a:custGeom>
            <a:avLst/>
            <a:gdLst/>
            <a:ahLst/>
            <a:cxnLst/>
            <a:rect l="l" t="t" r="r" b="b"/>
            <a:pathLst>
              <a:path w="5191125" h="466725">
                <a:moveTo>
                  <a:pt x="76202" y="0"/>
                </a:moveTo>
                <a:lnTo>
                  <a:pt x="5114923" y="0"/>
                </a:lnTo>
                <a:cubicBezTo>
                  <a:pt x="5157008" y="0"/>
                  <a:pt x="5191125" y="34117"/>
                  <a:pt x="5191125" y="76202"/>
                </a:cubicBezTo>
                <a:lnTo>
                  <a:pt x="5191125" y="390523"/>
                </a:lnTo>
                <a:cubicBezTo>
                  <a:pt x="5191125" y="432608"/>
                  <a:pt x="5157008" y="466725"/>
                  <a:pt x="5114923" y="466725"/>
                </a:cubicBezTo>
                <a:lnTo>
                  <a:pt x="76202" y="466725"/>
                </a:lnTo>
                <a:cubicBezTo>
                  <a:pt x="34117" y="466725"/>
                  <a:pt x="0" y="432608"/>
                  <a:pt x="0" y="390523"/>
                </a:cubicBezTo>
                <a:lnTo>
                  <a:pt x="0" y="76202"/>
                </a:lnTo>
                <a:cubicBezTo>
                  <a:pt x="0" y="34145"/>
                  <a:pt x="34145" y="0"/>
                  <a:pt x="76202" y="0"/>
                </a:cubicBezTo>
                <a:close/>
              </a:path>
            </a:pathLst>
          </a:custGeom>
          <a:solidFill>
            <a:srgbClr val="00D2BE">
              <a:alpha val="10196"/>
            </a:srgbClr>
          </a:solidFill>
          <a:ln w="12700">
            <a:solidFill>
              <a:srgbClr val="00D2BE">
                <a:alpha val="30196"/>
              </a:srgbClr>
            </a:solidFill>
            <a:prstDash val="soli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3" name="Shape 41"/>
          <p:cNvSpPr/>
          <p:nvPr/>
        </p:nvSpPr>
        <p:spPr>
          <a:xfrm>
            <a:off x="1221879" y="6067425"/>
            <a:ext cx="171450" cy="152400"/>
          </a:xfrm>
          <a:custGeom>
            <a:avLst/>
            <a:gdLst/>
            <a:ahLst/>
            <a:cxnLst/>
            <a:rect l="l" t="t" r="r" b="b"/>
            <a:pathLst>
              <a:path w="171450" h="152400">
                <a:moveTo>
                  <a:pt x="14288" y="58281"/>
                </a:moveTo>
                <a:lnTo>
                  <a:pt x="76557" y="83909"/>
                </a:lnTo>
                <a:cubicBezTo>
                  <a:pt x="79474" y="85100"/>
                  <a:pt x="82570" y="85725"/>
                  <a:pt x="85725" y="85725"/>
                </a:cubicBezTo>
                <a:cubicBezTo>
                  <a:pt x="88880" y="85725"/>
                  <a:pt x="91976" y="85100"/>
                  <a:pt x="94893" y="83909"/>
                </a:cubicBezTo>
                <a:lnTo>
                  <a:pt x="167045" y="54203"/>
                </a:lnTo>
                <a:cubicBezTo>
                  <a:pt x="169724" y="53102"/>
                  <a:pt x="171450" y="50512"/>
                  <a:pt x="171450" y="47625"/>
                </a:cubicBezTo>
                <a:cubicBezTo>
                  <a:pt x="171450" y="44738"/>
                  <a:pt x="169724" y="42148"/>
                  <a:pt x="167045" y="41047"/>
                </a:cubicBezTo>
                <a:lnTo>
                  <a:pt x="94893" y="11341"/>
                </a:lnTo>
                <a:cubicBezTo>
                  <a:pt x="91976" y="10150"/>
                  <a:pt x="88880" y="9525"/>
                  <a:pt x="85725" y="9525"/>
                </a:cubicBezTo>
                <a:cubicBezTo>
                  <a:pt x="82570" y="9525"/>
                  <a:pt x="79474" y="10150"/>
                  <a:pt x="76557" y="11341"/>
                </a:cubicBezTo>
                <a:lnTo>
                  <a:pt x="4405" y="41047"/>
                </a:lnTo>
                <a:cubicBezTo>
                  <a:pt x="1726" y="42148"/>
                  <a:pt x="0" y="44738"/>
                  <a:pt x="0" y="47625"/>
                </a:cubicBezTo>
                <a:lnTo>
                  <a:pt x="0" y="135731"/>
                </a:lnTo>
                <a:cubicBezTo>
                  <a:pt x="0" y="139690"/>
                  <a:pt x="3185" y="142875"/>
                  <a:pt x="7144" y="142875"/>
                </a:cubicBezTo>
                <a:cubicBezTo>
                  <a:pt x="11103" y="142875"/>
                  <a:pt x="14288" y="139690"/>
                  <a:pt x="14288" y="135731"/>
                </a:cubicBezTo>
                <a:lnTo>
                  <a:pt x="14288" y="58281"/>
                </a:lnTo>
                <a:close/>
                <a:moveTo>
                  <a:pt x="28575" y="79623"/>
                </a:moveTo>
                <a:lnTo>
                  <a:pt x="28575" y="114300"/>
                </a:lnTo>
                <a:cubicBezTo>
                  <a:pt x="28575" y="130076"/>
                  <a:pt x="54173" y="142875"/>
                  <a:pt x="85725" y="142875"/>
                </a:cubicBezTo>
                <a:cubicBezTo>
                  <a:pt x="117277" y="142875"/>
                  <a:pt x="142875" y="130076"/>
                  <a:pt x="142875" y="114300"/>
                </a:cubicBezTo>
                <a:lnTo>
                  <a:pt x="142875" y="79593"/>
                </a:lnTo>
                <a:lnTo>
                  <a:pt x="100340" y="97125"/>
                </a:lnTo>
                <a:cubicBezTo>
                  <a:pt x="95696" y="99030"/>
                  <a:pt x="90755" y="100012"/>
                  <a:pt x="85725" y="100012"/>
                </a:cubicBezTo>
                <a:cubicBezTo>
                  <a:pt x="80695" y="100012"/>
                  <a:pt x="75754" y="99030"/>
                  <a:pt x="71110" y="97125"/>
                </a:cubicBezTo>
                <a:lnTo>
                  <a:pt x="28575" y="79593"/>
                </a:lnTo>
                <a:close/>
              </a:path>
            </a:pathLst>
          </a:custGeom>
          <a:solidFill>
            <a:srgbClr val="00D2BE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44" name="Text 42"/>
          <p:cNvSpPr/>
          <p:nvPr/>
        </p:nvSpPr>
        <p:spPr>
          <a:xfrm>
            <a:off x="914400" y="6038850"/>
            <a:ext cx="478155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200" b="1" dirty="0">
                <a:solidFill>
                  <a:srgbClr val="E0E2E5">
                    <a:alpha val="8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建议：</a:t>
            </a:r>
            <a:r>
              <a:rPr lang="en-US" sz="1200" dirty="0">
                <a:solidFill>
                  <a:srgbClr val="E0E2E5">
                    <a:alpha val="8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从S</a:t>
            </a:r>
            <a:r>
              <a:rPr lang="en-US" altLang="zh-CN" sz="1200" dirty="0">
                <a:solidFill>
                  <a:srgbClr val="E0E2E5">
                    <a:alpha val="8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hapr3D</a:t>
            </a:r>
            <a:r>
              <a:rPr lang="en-US" sz="1200" dirty="0">
                <a:solidFill>
                  <a:srgbClr val="E0E2E5">
                    <a:alpha val="8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开始，掌握基础后再学习进阶软件</a:t>
            </a:r>
            <a:endParaRPr lang="en-US" sz="1600" dirty="0"/>
          </a:p>
        </p:txBody>
      </p:sp>
      <p:sp>
        <p:nvSpPr>
          <p:cNvPr id="45" name="Shape 43"/>
          <p:cNvSpPr/>
          <p:nvPr/>
        </p:nvSpPr>
        <p:spPr>
          <a:xfrm>
            <a:off x="6215063" y="1376363"/>
            <a:ext cx="5591175" cy="5210175"/>
          </a:xfrm>
          <a:custGeom>
            <a:avLst/>
            <a:gdLst/>
            <a:ahLst/>
            <a:cxnLst/>
            <a:rect l="l" t="t" r="r" b="b"/>
            <a:pathLst>
              <a:path w="5591175" h="5210175">
                <a:moveTo>
                  <a:pt x="114311" y="0"/>
                </a:moveTo>
                <a:lnTo>
                  <a:pt x="5476864" y="0"/>
                </a:lnTo>
                <a:cubicBezTo>
                  <a:pt x="5539996" y="0"/>
                  <a:pt x="5591175" y="51179"/>
                  <a:pt x="5591175" y="114311"/>
                </a:cubicBezTo>
                <a:lnTo>
                  <a:pt x="5591175" y="5095864"/>
                </a:lnTo>
                <a:cubicBezTo>
                  <a:pt x="5591175" y="5158996"/>
                  <a:pt x="5539996" y="5210175"/>
                  <a:pt x="5476864" y="5210175"/>
                </a:cubicBezTo>
                <a:lnTo>
                  <a:pt x="114311" y="5210175"/>
                </a:lnTo>
                <a:cubicBezTo>
                  <a:pt x="51179" y="5210175"/>
                  <a:pt x="0" y="5158996"/>
                  <a:pt x="0" y="5095864"/>
                </a:cubicBezTo>
                <a:lnTo>
                  <a:pt x="0" y="114311"/>
                </a:lnTo>
                <a:cubicBezTo>
                  <a:pt x="0" y="51221"/>
                  <a:pt x="51221" y="0"/>
                  <a:pt x="114311" y="0"/>
                </a:cubicBezTo>
                <a:close/>
              </a:path>
            </a:pathLst>
          </a:custGeom>
          <a:solidFill>
            <a:srgbClr val="2D3136">
              <a:alpha val="50196"/>
            </a:srgbClr>
          </a:solidFill>
          <a:ln w="12700">
            <a:solidFill>
              <a:srgbClr val="4A6D8C">
                <a:alpha val="30196"/>
              </a:srgbClr>
            </a:solidFill>
            <a:prstDash val="soli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6" name="Shape 44"/>
          <p:cNvSpPr/>
          <p:nvPr/>
        </p:nvSpPr>
        <p:spPr>
          <a:xfrm>
            <a:off x="6438900" y="1609725"/>
            <a:ext cx="228600" cy="228600"/>
          </a:xfrm>
          <a:custGeom>
            <a:avLst/>
            <a:gdLst/>
            <a:ahLst/>
            <a:cxnLst/>
            <a:rect l="l" t="t" r="r" b="b"/>
            <a:pathLst>
              <a:path w="228600" h="228600">
                <a:moveTo>
                  <a:pt x="14288" y="28575"/>
                </a:moveTo>
                <a:cubicBezTo>
                  <a:pt x="6385" y="28575"/>
                  <a:pt x="0" y="34960"/>
                  <a:pt x="0" y="42863"/>
                </a:cubicBezTo>
                <a:cubicBezTo>
                  <a:pt x="0" y="50765"/>
                  <a:pt x="6385" y="57150"/>
                  <a:pt x="14288" y="57150"/>
                </a:cubicBezTo>
                <a:lnTo>
                  <a:pt x="52998" y="57150"/>
                </a:lnTo>
                <a:cubicBezTo>
                  <a:pt x="58489" y="69786"/>
                  <a:pt x="71080" y="78581"/>
                  <a:pt x="85725" y="78581"/>
                </a:cubicBezTo>
                <a:cubicBezTo>
                  <a:pt x="100370" y="78581"/>
                  <a:pt x="112961" y="69786"/>
                  <a:pt x="118452" y="57150"/>
                </a:cubicBezTo>
                <a:lnTo>
                  <a:pt x="214313" y="57150"/>
                </a:lnTo>
                <a:cubicBezTo>
                  <a:pt x="222215" y="57150"/>
                  <a:pt x="228600" y="50765"/>
                  <a:pt x="228600" y="42863"/>
                </a:cubicBezTo>
                <a:cubicBezTo>
                  <a:pt x="228600" y="34960"/>
                  <a:pt x="222215" y="28575"/>
                  <a:pt x="214313" y="28575"/>
                </a:cubicBezTo>
                <a:lnTo>
                  <a:pt x="118452" y="28575"/>
                </a:lnTo>
                <a:cubicBezTo>
                  <a:pt x="112961" y="15939"/>
                  <a:pt x="100370" y="7144"/>
                  <a:pt x="85725" y="7144"/>
                </a:cubicBezTo>
                <a:cubicBezTo>
                  <a:pt x="71080" y="7144"/>
                  <a:pt x="58489" y="15939"/>
                  <a:pt x="52998" y="28575"/>
                </a:cubicBezTo>
                <a:lnTo>
                  <a:pt x="14288" y="28575"/>
                </a:lnTo>
                <a:close/>
                <a:moveTo>
                  <a:pt x="14288" y="100013"/>
                </a:moveTo>
                <a:cubicBezTo>
                  <a:pt x="6385" y="100013"/>
                  <a:pt x="0" y="106397"/>
                  <a:pt x="0" y="114300"/>
                </a:cubicBezTo>
                <a:cubicBezTo>
                  <a:pt x="0" y="122203"/>
                  <a:pt x="6385" y="128588"/>
                  <a:pt x="14288" y="128588"/>
                </a:cubicBezTo>
                <a:lnTo>
                  <a:pt x="124435" y="128588"/>
                </a:lnTo>
                <a:cubicBezTo>
                  <a:pt x="129927" y="141223"/>
                  <a:pt x="142518" y="150019"/>
                  <a:pt x="157163" y="150019"/>
                </a:cubicBezTo>
                <a:cubicBezTo>
                  <a:pt x="171807" y="150019"/>
                  <a:pt x="184398" y="141223"/>
                  <a:pt x="189890" y="128588"/>
                </a:cubicBezTo>
                <a:lnTo>
                  <a:pt x="214313" y="128588"/>
                </a:lnTo>
                <a:cubicBezTo>
                  <a:pt x="222215" y="128588"/>
                  <a:pt x="228600" y="122203"/>
                  <a:pt x="228600" y="114300"/>
                </a:cubicBezTo>
                <a:cubicBezTo>
                  <a:pt x="228600" y="106397"/>
                  <a:pt x="222215" y="100013"/>
                  <a:pt x="214313" y="100013"/>
                </a:cubicBezTo>
                <a:lnTo>
                  <a:pt x="189890" y="100013"/>
                </a:lnTo>
                <a:cubicBezTo>
                  <a:pt x="184398" y="87377"/>
                  <a:pt x="171807" y="78581"/>
                  <a:pt x="157163" y="78581"/>
                </a:cubicBezTo>
                <a:cubicBezTo>
                  <a:pt x="142518" y="78581"/>
                  <a:pt x="129927" y="87377"/>
                  <a:pt x="124435" y="100013"/>
                </a:cubicBezTo>
                <a:lnTo>
                  <a:pt x="14288" y="100013"/>
                </a:lnTo>
                <a:close/>
                <a:moveTo>
                  <a:pt x="14288" y="171450"/>
                </a:moveTo>
                <a:cubicBezTo>
                  <a:pt x="6385" y="171450"/>
                  <a:pt x="0" y="177835"/>
                  <a:pt x="0" y="185738"/>
                </a:cubicBezTo>
                <a:cubicBezTo>
                  <a:pt x="0" y="193640"/>
                  <a:pt x="6385" y="200025"/>
                  <a:pt x="14288" y="200025"/>
                </a:cubicBezTo>
                <a:lnTo>
                  <a:pt x="38710" y="200025"/>
                </a:lnTo>
                <a:cubicBezTo>
                  <a:pt x="44202" y="212661"/>
                  <a:pt x="56793" y="221456"/>
                  <a:pt x="71438" y="221456"/>
                </a:cubicBezTo>
                <a:cubicBezTo>
                  <a:pt x="86082" y="221456"/>
                  <a:pt x="98673" y="212661"/>
                  <a:pt x="104165" y="200025"/>
                </a:cubicBezTo>
                <a:lnTo>
                  <a:pt x="214313" y="200025"/>
                </a:lnTo>
                <a:cubicBezTo>
                  <a:pt x="222215" y="200025"/>
                  <a:pt x="228600" y="193640"/>
                  <a:pt x="228600" y="185738"/>
                </a:cubicBezTo>
                <a:cubicBezTo>
                  <a:pt x="228600" y="177835"/>
                  <a:pt x="222215" y="171450"/>
                  <a:pt x="214313" y="171450"/>
                </a:cubicBezTo>
                <a:lnTo>
                  <a:pt x="104165" y="171450"/>
                </a:lnTo>
                <a:cubicBezTo>
                  <a:pt x="98673" y="158814"/>
                  <a:pt x="86082" y="150019"/>
                  <a:pt x="71438" y="150019"/>
                </a:cubicBezTo>
                <a:cubicBezTo>
                  <a:pt x="56793" y="150019"/>
                  <a:pt x="44202" y="158814"/>
                  <a:pt x="38710" y="171450"/>
                </a:cubicBezTo>
                <a:lnTo>
                  <a:pt x="14288" y="171450"/>
                </a:lnTo>
                <a:close/>
              </a:path>
            </a:pathLst>
          </a:custGeom>
          <a:solidFill>
            <a:srgbClr val="00D2BE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47" name="Text 45"/>
          <p:cNvSpPr/>
          <p:nvPr/>
        </p:nvSpPr>
        <p:spPr>
          <a:xfrm>
            <a:off x="6696075" y="1571625"/>
            <a:ext cx="50292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1800" b="1" dirty="0">
                <a:solidFill>
                  <a:srgbClr val="00D2BE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切片关键参数</a:t>
            </a:r>
            <a:endParaRPr lang="en-US" sz="1600" dirty="0"/>
          </a:p>
        </p:txBody>
      </p:sp>
      <p:sp>
        <p:nvSpPr>
          <p:cNvPr id="48" name="Shape 46"/>
          <p:cNvSpPr/>
          <p:nvPr/>
        </p:nvSpPr>
        <p:spPr>
          <a:xfrm>
            <a:off x="6410325" y="2133600"/>
            <a:ext cx="2524125" cy="1714500"/>
          </a:xfrm>
          <a:custGeom>
            <a:avLst/>
            <a:gdLst/>
            <a:ahLst/>
            <a:cxnLst/>
            <a:rect l="l" t="t" r="r" b="b"/>
            <a:pathLst>
              <a:path w="2524125" h="1714500">
                <a:moveTo>
                  <a:pt x="76192" y="0"/>
                </a:moveTo>
                <a:lnTo>
                  <a:pt x="2447933" y="0"/>
                </a:lnTo>
                <a:cubicBezTo>
                  <a:pt x="2490013" y="0"/>
                  <a:pt x="2524125" y="34112"/>
                  <a:pt x="2524125" y="76192"/>
                </a:cubicBezTo>
                <a:lnTo>
                  <a:pt x="2524125" y="1638308"/>
                </a:lnTo>
                <a:cubicBezTo>
                  <a:pt x="2524125" y="1680388"/>
                  <a:pt x="2490013" y="1714500"/>
                  <a:pt x="2447933" y="1714500"/>
                </a:cubicBezTo>
                <a:lnTo>
                  <a:pt x="76192" y="1714500"/>
                </a:lnTo>
                <a:cubicBezTo>
                  <a:pt x="34112" y="1714500"/>
                  <a:pt x="0" y="1680388"/>
                  <a:pt x="0" y="1638308"/>
                </a:cubicBezTo>
                <a:lnTo>
                  <a:pt x="0" y="76192"/>
                </a:lnTo>
                <a:cubicBezTo>
                  <a:pt x="0" y="34141"/>
                  <a:pt x="34141" y="0"/>
                  <a:pt x="76192" y="0"/>
                </a:cubicBezTo>
                <a:close/>
              </a:path>
            </a:pathLst>
          </a:custGeom>
          <a:solidFill>
            <a:srgbClr val="1A1D21">
              <a:alpha val="50196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49" name="Shape 47"/>
          <p:cNvSpPr/>
          <p:nvPr/>
        </p:nvSpPr>
        <p:spPr>
          <a:xfrm>
            <a:off x="6562725" y="2286000"/>
            <a:ext cx="381000" cy="381000"/>
          </a:xfrm>
          <a:custGeom>
            <a:avLst/>
            <a:gdLst/>
            <a:ahLst/>
            <a:cxnLst/>
            <a:rect l="l" t="t" r="r" b="b"/>
            <a:pathLst>
              <a:path w="381000" h="381000">
                <a:moveTo>
                  <a:pt x="76200" y="0"/>
                </a:moveTo>
                <a:lnTo>
                  <a:pt x="304800" y="0"/>
                </a:lnTo>
                <a:cubicBezTo>
                  <a:pt x="346856" y="0"/>
                  <a:pt x="381000" y="34144"/>
                  <a:pt x="381000" y="76200"/>
                </a:cubicBezTo>
                <a:lnTo>
                  <a:pt x="381000" y="304800"/>
                </a:lnTo>
                <a:cubicBezTo>
                  <a:pt x="381000" y="346856"/>
                  <a:pt x="346856" y="381000"/>
                  <a:pt x="304800" y="381000"/>
                </a:cubicBezTo>
                <a:lnTo>
                  <a:pt x="76200" y="381000"/>
                </a:lnTo>
                <a:cubicBezTo>
                  <a:pt x="34144" y="381000"/>
                  <a:pt x="0" y="346856"/>
                  <a:pt x="0" y="304800"/>
                </a:cubicBezTo>
                <a:lnTo>
                  <a:pt x="0" y="76200"/>
                </a:lnTo>
                <a:cubicBezTo>
                  <a:pt x="0" y="34144"/>
                  <a:pt x="34144" y="0"/>
                  <a:pt x="76200" y="0"/>
                </a:cubicBezTo>
                <a:close/>
              </a:path>
            </a:pathLst>
          </a:custGeom>
          <a:solidFill>
            <a:srgbClr val="00D2BE">
              <a:alpha val="20000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50" name="Shape 48"/>
          <p:cNvSpPr/>
          <p:nvPr/>
        </p:nvSpPr>
        <p:spPr>
          <a:xfrm>
            <a:off x="6677025" y="2400300"/>
            <a:ext cx="152400" cy="152400"/>
          </a:xfrm>
          <a:custGeom>
            <a:avLst/>
            <a:gdLst/>
            <a:ahLst/>
            <a:cxnLst/>
            <a:rect l="l" t="t" r="r" b="b"/>
            <a:pathLst>
              <a:path w="152400" h="152400">
                <a:moveTo>
                  <a:pt x="121027" y="149602"/>
                </a:moveTo>
                <a:lnTo>
                  <a:pt x="149602" y="121027"/>
                </a:lnTo>
                <a:cubicBezTo>
                  <a:pt x="152340" y="118289"/>
                  <a:pt x="153144" y="114211"/>
                  <a:pt x="151656" y="110639"/>
                </a:cubicBezTo>
                <a:cubicBezTo>
                  <a:pt x="150168" y="107067"/>
                  <a:pt x="146715" y="104775"/>
                  <a:pt x="142875" y="104775"/>
                </a:cubicBezTo>
                <a:lnTo>
                  <a:pt x="123825" y="104775"/>
                </a:lnTo>
                <a:lnTo>
                  <a:pt x="123825" y="9525"/>
                </a:lnTo>
                <a:cubicBezTo>
                  <a:pt x="123825" y="4256"/>
                  <a:pt x="119569" y="0"/>
                  <a:pt x="114300" y="0"/>
                </a:cubicBezTo>
                <a:cubicBezTo>
                  <a:pt x="109031" y="0"/>
                  <a:pt x="104775" y="4256"/>
                  <a:pt x="104775" y="9525"/>
                </a:cubicBezTo>
                <a:lnTo>
                  <a:pt x="104775" y="104775"/>
                </a:lnTo>
                <a:lnTo>
                  <a:pt x="85725" y="104775"/>
                </a:lnTo>
                <a:cubicBezTo>
                  <a:pt x="81885" y="104775"/>
                  <a:pt x="78403" y="107097"/>
                  <a:pt x="76914" y="110669"/>
                </a:cubicBezTo>
                <a:cubicBezTo>
                  <a:pt x="75426" y="114240"/>
                  <a:pt x="76260" y="118318"/>
                  <a:pt x="78968" y="121057"/>
                </a:cubicBezTo>
                <a:lnTo>
                  <a:pt x="107543" y="149632"/>
                </a:lnTo>
                <a:cubicBezTo>
                  <a:pt x="111264" y="153353"/>
                  <a:pt x="117306" y="153353"/>
                  <a:pt x="121027" y="149632"/>
                </a:cubicBezTo>
                <a:close/>
                <a:moveTo>
                  <a:pt x="44827" y="2798"/>
                </a:moveTo>
                <a:cubicBezTo>
                  <a:pt x="41106" y="-923"/>
                  <a:pt x="35064" y="-923"/>
                  <a:pt x="31343" y="2798"/>
                </a:cubicBezTo>
                <a:lnTo>
                  <a:pt x="2768" y="31373"/>
                </a:lnTo>
                <a:cubicBezTo>
                  <a:pt x="30" y="34111"/>
                  <a:pt x="-774" y="38189"/>
                  <a:pt x="714" y="41761"/>
                </a:cubicBezTo>
                <a:cubicBezTo>
                  <a:pt x="2203" y="45333"/>
                  <a:pt x="5685" y="47625"/>
                  <a:pt x="9525" y="47625"/>
                </a:cubicBezTo>
                <a:lnTo>
                  <a:pt x="28575" y="47625"/>
                </a:lnTo>
                <a:lnTo>
                  <a:pt x="28575" y="142875"/>
                </a:lnTo>
                <a:cubicBezTo>
                  <a:pt x="28575" y="148144"/>
                  <a:pt x="32831" y="152400"/>
                  <a:pt x="38100" y="152400"/>
                </a:cubicBezTo>
                <a:cubicBezTo>
                  <a:pt x="43369" y="152400"/>
                  <a:pt x="47625" y="148144"/>
                  <a:pt x="47625" y="142875"/>
                </a:cubicBezTo>
                <a:lnTo>
                  <a:pt x="47625" y="47625"/>
                </a:lnTo>
                <a:lnTo>
                  <a:pt x="66675" y="47625"/>
                </a:lnTo>
                <a:cubicBezTo>
                  <a:pt x="70515" y="47625"/>
                  <a:pt x="73997" y="45303"/>
                  <a:pt x="75486" y="41731"/>
                </a:cubicBezTo>
                <a:cubicBezTo>
                  <a:pt x="76974" y="38160"/>
                  <a:pt x="76140" y="34082"/>
                  <a:pt x="73432" y="31343"/>
                </a:cubicBezTo>
                <a:lnTo>
                  <a:pt x="44857" y="2768"/>
                </a:lnTo>
                <a:close/>
              </a:path>
            </a:pathLst>
          </a:custGeom>
          <a:solidFill>
            <a:srgbClr val="00D2BE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51" name="Text 49"/>
          <p:cNvSpPr/>
          <p:nvPr/>
        </p:nvSpPr>
        <p:spPr>
          <a:xfrm>
            <a:off x="7058025" y="2343150"/>
            <a:ext cx="1551137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350" b="1" dirty="0">
                <a:solidFill>
                  <a:srgbClr val="E0E2E5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层高</a:t>
            </a:r>
            <a:r>
              <a:rPr lang="zh-CN" altLang="en-US" sz="1350" b="1" dirty="0">
                <a:solidFill>
                  <a:srgbClr val="E0E2E5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（最低</a:t>
            </a:r>
            <a:r>
              <a:rPr lang="en-US" altLang="zh-CN" sz="1350" b="1" dirty="0">
                <a:solidFill>
                  <a:srgbClr val="E0E2E5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0.08mm</a:t>
            </a:r>
            <a:r>
              <a:rPr lang="zh-CN" altLang="en-US" sz="1350" b="1" dirty="0">
                <a:solidFill>
                  <a:srgbClr val="E0E2E5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）</a:t>
            </a:r>
            <a:endParaRPr lang="en-US" sz="1600" dirty="0"/>
          </a:p>
        </p:txBody>
      </p:sp>
      <p:sp>
        <p:nvSpPr>
          <p:cNvPr id="52" name="Text 50"/>
          <p:cNvSpPr/>
          <p:nvPr/>
        </p:nvSpPr>
        <p:spPr>
          <a:xfrm>
            <a:off x="6562725" y="2743200"/>
            <a:ext cx="2295525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dirty="0">
                <a:solidFill>
                  <a:srgbClr val="E0E2E5">
                    <a:alpha val="7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影响表面精度和打印时间</a:t>
            </a:r>
            <a:endParaRPr lang="en-US" sz="1600" dirty="0"/>
          </a:p>
        </p:txBody>
      </p:sp>
      <p:sp>
        <p:nvSpPr>
          <p:cNvPr id="53" name="Text 51"/>
          <p:cNvSpPr/>
          <p:nvPr/>
        </p:nvSpPr>
        <p:spPr>
          <a:xfrm>
            <a:off x="6562725" y="3048000"/>
            <a:ext cx="47625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50" dirty="0">
                <a:solidFill>
                  <a:srgbClr val="E0E2E5">
                    <a:alpha val="6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0.1mm</a:t>
            </a:r>
            <a:endParaRPr lang="en-US" sz="1600" dirty="0"/>
          </a:p>
        </p:txBody>
      </p:sp>
      <p:sp>
        <p:nvSpPr>
          <p:cNvPr id="54" name="Text 52"/>
          <p:cNvSpPr/>
          <p:nvPr/>
        </p:nvSpPr>
        <p:spPr>
          <a:xfrm>
            <a:off x="8382000" y="3048000"/>
            <a:ext cx="46672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50" dirty="0">
                <a:solidFill>
                  <a:srgbClr val="00D2B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高精度</a:t>
            </a:r>
            <a:endParaRPr lang="en-US" sz="1600" dirty="0"/>
          </a:p>
        </p:txBody>
      </p:sp>
      <p:sp>
        <p:nvSpPr>
          <p:cNvPr id="55" name="Text 53"/>
          <p:cNvSpPr/>
          <p:nvPr/>
        </p:nvSpPr>
        <p:spPr>
          <a:xfrm>
            <a:off x="6562725" y="3276600"/>
            <a:ext cx="49530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50" dirty="0">
                <a:solidFill>
                  <a:srgbClr val="E0E2E5">
                    <a:alpha val="6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0.2mm</a:t>
            </a:r>
            <a:endParaRPr lang="en-US" sz="1600" dirty="0"/>
          </a:p>
        </p:txBody>
      </p:sp>
      <p:sp>
        <p:nvSpPr>
          <p:cNvPr id="56" name="Text 54"/>
          <p:cNvSpPr/>
          <p:nvPr/>
        </p:nvSpPr>
        <p:spPr>
          <a:xfrm>
            <a:off x="8515350" y="3276600"/>
            <a:ext cx="33337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50" dirty="0">
                <a:solidFill>
                  <a:srgbClr val="4A6D8C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标准</a:t>
            </a:r>
            <a:endParaRPr lang="en-US" sz="1600" dirty="0"/>
          </a:p>
        </p:txBody>
      </p:sp>
      <p:sp>
        <p:nvSpPr>
          <p:cNvPr id="57" name="Text 55"/>
          <p:cNvSpPr/>
          <p:nvPr/>
        </p:nvSpPr>
        <p:spPr>
          <a:xfrm>
            <a:off x="6562725" y="3505200"/>
            <a:ext cx="49530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50" dirty="0">
                <a:solidFill>
                  <a:srgbClr val="E0E2E5">
                    <a:alpha val="6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0.3mm</a:t>
            </a:r>
            <a:endParaRPr lang="en-US" sz="1600" dirty="0"/>
          </a:p>
        </p:txBody>
      </p:sp>
      <p:sp>
        <p:nvSpPr>
          <p:cNvPr id="58" name="Text 56"/>
          <p:cNvSpPr/>
          <p:nvPr/>
        </p:nvSpPr>
        <p:spPr>
          <a:xfrm>
            <a:off x="8515350" y="3505200"/>
            <a:ext cx="33337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50" dirty="0">
                <a:solidFill>
                  <a:srgbClr val="6B7A8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快速</a:t>
            </a:r>
            <a:endParaRPr lang="en-US" sz="1600" dirty="0"/>
          </a:p>
        </p:txBody>
      </p:sp>
      <p:sp>
        <p:nvSpPr>
          <p:cNvPr id="59" name="Shape 57"/>
          <p:cNvSpPr/>
          <p:nvPr/>
        </p:nvSpPr>
        <p:spPr>
          <a:xfrm>
            <a:off x="9086850" y="2133600"/>
            <a:ext cx="2524125" cy="1714500"/>
          </a:xfrm>
          <a:custGeom>
            <a:avLst/>
            <a:gdLst/>
            <a:ahLst/>
            <a:cxnLst/>
            <a:rect l="l" t="t" r="r" b="b"/>
            <a:pathLst>
              <a:path w="2524125" h="1714500">
                <a:moveTo>
                  <a:pt x="76192" y="0"/>
                </a:moveTo>
                <a:lnTo>
                  <a:pt x="2447933" y="0"/>
                </a:lnTo>
                <a:cubicBezTo>
                  <a:pt x="2490013" y="0"/>
                  <a:pt x="2524125" y="34112"/>
                  <a:pt x="2524125" y="76192"/>
                </a:cubicBezTo>
                <a:lnTo>
                  <a:pt x="2524125" y="1638308"/>
                </a:lnTo>
                <a:cubicBezTo>
                  <a:pt x="2524125" y="1680388"/>
                  <a:pt x="2490013" y="1714500"/>
                  <a:pt x="2447933" y="1714500"/>
                </a:cubicBezTo>
                <a:lnTo>
                  <a:pt x="76192" y="1714500"/>
                </a:lnTo>
                <a:cubicBezTo>
                  <a:pt x="34112" y="1714500"/>
                  <a:pt x="0" y="1680388"/>
                  <a:pt x="0" y="1638308"/>
                </a:cubicBezTo>
                <a:lnTo>
                  <a:pt x="0" y="76192"/>
                </a:lnTo>
                <a:cubicBezTo>
                  <a:pt x="0" y="34141"/>
                  <a:pt x="34141" y="0"/>
                  <a:pt x="76192" y="0"/>
                </a:cubicBezTo>
                <a:close/>
              </a:path>
            </a:pathLst>
          </a:custGeom>
          <a:solidFill>
            <a:srgbClr val="1A1D21">
              <a:alpha val="50196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60" name="Shape 58"/>
          <p:cNvSpPr/>
          <p:nvPr/>
        </p:nvSpPr>
        <p:spPr>
          <a:xfrm>
            <a:off x="9239250" y="2286000"/>
            <a:ext cx="381000" cy="381000"/>
          </a:xfrm>
          <a:custGeom>
            <a:avLst/>
            <a:gdLst/>
            <a:ahLst/>
            <a:cxnLst/>
            <a:rect l="l" t="t" r="r" b="b"/>
            <a:pathLst>
              <a:path w="381000" h="381000">
                <a:moveTo>
                  <a:pt x="76200" y="0"/>
                </a:moveTo>
                <a:lnTo>
                  <a:pt x="304800" y="0"/>
                </a:lnTo>
                <a:cubicBezTo>
                  <a:pt x="346856" y="0"/>
                  <a:pt x="381000" y="34144"/>
                  <a:pt x="381000" y="76200"/>
                </a:cubicBezTo>
                <a:lnTo>
                  <a:pt x="381000" y="304800"/>
                </a:lnTo>
                <a:cubicBezTo>
                  <a:pt x="381000" y="346856"/>
                  <a:pt x="346856" y="381000"/>
                  <a:pt x="304800" y="381000"/>
                </a:cubicBezTo>
                <a:lnTo>
                  <a:pt x="76200" y="381000"/>
                </a:lnTo>
                <a:cubicBezTo>
                  <a:pt x="34144" y="381000"/>
                  <a:pt x="0" y="346856"/>
                  <a:pt x="0" y="304800"/>
                </a:cubicBezTo>
                <a:lnTo>
                  <a:pt x="0" y="76200"/>
                </a:lnTo>
                <a:cubicBezTo>
                  <a:pt x="0" y="34144"/>
                  <a:pt x="34144" y="0"/>
                  <a:pt x="76200" y="0"/>
                </a:cubicBezTo>
                <a:close/>
              </a:path>
            </a:pathLst>
          </a:custGeom>
          <a:solidFill>
            <a:srgbClr val="4A6D8C">
              <a:alpha val="20000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61" name="Shape 59"/>
          <p:cNvSpPr/>
          <p:nvPr/>
        </p:nvSpPr>
        <p:spPr>
          <a:xfrm>
            <a:off x="9363075" y="2400300"/>
            <a:ext cx="133350" cy="152400"/>
          </a:xfrm>
          <a:custGeom>
            <a:avLst/>
            <a:gdLst/>
            <a:ahLst/>
            <a:cxnLst/>
            <a:rect l="l" t="t" r="r" b="b"/>
            <a:pathLst>
              <a:path w="133350" h="152400">
                <a:moveTo>
                  <a:pt x="114300" y="28575"/>
                </a:moveTo>
                <a:lnTo>
                  <a:pt x="114300" y="47625"/>
                </a:lnTo>
                <a:lnTo>
                  <a:pt x="95250" y="47625"/>
                </a:lnTo>
                <a:lnTo>
                  <a:pt x="95250" y="28575"/>
                </a:lnTo>
                <a:lnTo>
                  <a:pt x="114300" y="28575"/>
                </a:lnTo>
                <a:close/>
                <a:moveTo>
                  <a:pt x="114300" y="66675"/>
                </a:moveTo>
                <a:lnTo>
                  <a:pt x="114300" y="85725"/>
                </a:lnTo>
                <a:lnTo>
                  <a:pt x="95250" y="85725"/>
                </a:lnTo>
                <a:lnTo>
                  <a:pt x="95250" y="66675"/>
                </a:lnTo>
                <a:lnTo>
                  <a:pt x="114300" y="66675"/>
                </a:lnTo>
                <a:close/>
                <a:moveTo>
                  <a:pt x="114300" y="104775"/>
                </a:moveTo>
                <a:lnTo>
                  <a:pt x="114300" y="123825"/>
                </a:lnTo>
                <a:lnTo>
                  <a:pt x="95250" y="123825"/>
                </a:lnTo>
                <a:lnTo>
                  <a:pt x="95250" y="104775"/>
                </a:lnTo>
                <a:lnTo>
                  <a:pt x="114300" y="104775"/>
                </a:lnTo>
                <a:close/>
                <a:moveTo>
                  <a:pt x="76200" y="85725"/>
                </a:moveTo>
                <a:lnTo>
                  <a:pt x="57150" y="85725"/>
                </a:lnTo>
                <a:lnTo>
                  <a:pt x="57150" y="66675"/>
                </a:lnTo>
                <a:lnTo>
                  <a:pt x="76200" y="66675"/>
                </a:lnTo>
                <a:lnTo>
                  <a:pt x="76200" y="85725"/>
                </a:lnTo>
                <a:close/>
                <a:moveTo>
                  <a:pt x="57150" y="104775"/>
                </a:moveTo>
                <a:lnTo>
                  <a:pt x="76200" y="104775"/>
                </a:lnTo>
                <a:lnTo>
                  <a:pt x="76200" y="123825"/>
                </a:lnTo>
                <a:lnTo>
                  <a:pt x="57150" y="123825"/>
                </a:lnTo>
                <a:lnTo>
                  <a:pt x="57150" y="104775"/>
                </a:lnTo>
                <a:close/>
                <a:moveTo>
                  <a:pt x="38100" y="85725"/>
                </a:moveTo>
                <a:lnTo>
                  <a:pt x="19050" y="85725"/>
                </a:lnTo>
                <a:lnTo>
                  <a:pt x="19050" y="66675"/>
                </a:lnTo>
                <a:lnTo>
                  <a:pt x="38100" y="66675"/>
                </a:lnTo>
                <a:lnTo>
                  <a:pt x="38100" y="85725"/>
                </a:lnTo>
                <a:close/>
                <a:moveTo>
                  <a:pt x="19050" y="104775"/>
                </a:moveTo>
                <a:lnTo>
                  <a:pt x="38100" y="104775"/>
                </a:lnTo>
                <a:lnTo>
                  <a:pt x="38100" y="123825"/>
                </a:lnTo>
                <a:lnTo>
                  <a:pt x="19050" y="123825"/>
                </a:lnTo>
                <a:lnTo>
                  <a:pt x="19050" y="104775"/>
                </a:lnTo>
                <a:close/>
                <a:moveTo>
                  <a:pt x="19050" y="47625"/>
                </a:moveTo>
                <a:lnTo>
                  <a:pt x="19050" y="28575"/>
                </a:lnTo>
                <a:lnTo>
                  <a:pt x="38100" y="28575"/>
                </a:lnTo>
                <a:lnTo>
                  <a:pt x="38100" y="47625"/>
                </a:lnTo>
                <a:lnTo>
                  <a:pt x="19050" y="47625"/>
                </a:lnTo>
                <a:close/>
                <a:moveTo>
                  <a:pt x="57150" y="47625"/>
                </a:moveTo>
                <a:lnTo>
                  <a:pt x="57150" y="28575"/>
                </a:lnTo>
                <a:lnTo>
                  <a:pt x="76200" y="28575"/>
                </a:lnTo>
                <a:lnTo>
                  <a:pt x="76200" y="47625"/>
                </a:lnTo>
                <a:lnTo>
                  <a:pt x="57150" y="47625"/>
                </a:lnTo>
                <a:close/>
                <a:moveTo>
                  <a:pt x="19050" y="9525"/>
                </a:moveTo>
                <a:cubicBezTo>
                  <a:pt x="8543" y="9525"/>
                  <a:pt x="0" y="18068"/>
                  <a:pt x="0" y="28575"/>
                </a:cubicBezTo>
                <a:lnTo>
                  <a:pt x="0" y="123825"/>
                </a:lnTo>
                <a:cubicBezTo>
                  <a:pt x="0" y="134332"/>
                  <a:pt x="8543" y="142875"/>
                  <a:pt x="19050" y="142875"/>
                </a:cubicBezTo>
                <a:lnTo>
                  <a:pt x="114300" y="142875"/>
                </a:lnTo>
                <a:cubicBezTo>
                  <a:pt x="124807" y="142875"/>
                  <a:pt x="133350" y="134332"/>
                  <a:pt x="133350" y="123825"/>
                </a:cubicBezTo>
                <a:lnTo>
                  <a:pt x="133350" y="28575"/>
                </a:lnTo>
                <a:cubicBezTo>
                  <a:pt x="133350" y="18068"/>
                  <a:pt x="124807" y="9525"/>
                  <a:pt x="114300" y="9525"/>
                </a:cubicBezTo>
                <a:lnTo>
                  <a:pt x="19050" y="9525"/>
                </a:lnTo>
                <a:close/>
              </a:path>
            </a:pathLst>
          </a:custGeom>
          <a:solidFill>
            <a:srgbClr val="4A6D8C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62" name="Text 60"/>
          <p:cNvSpPr/>
          <p:nvPr/>
        </p:nvSpPr>
        <p:spPr>
          <a:xfrm>
            <a:off x="9734550" y="2343150"/>
            <a:ext cx="600075" cy="266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350" b="1" dirty="0">
                <a:solidFill>
                  <a:srgbClr val="E0E2E5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填充率</a:t>
            </a:r>
            <a:endParaRPr lang="en-US" sz="1600" dirty="0"/>
          </a:p>
        </p:txBody>
      </p:sp>
      <p:sp>
        <p:nvSpPr>
          <p:cNvPr id="63" name="Text 61"/>
          <p:cNvSpPr/>
          <p:nvPr/>
        </p:nvSpPr>
        <p:spPr>
          <a:xfrm>
            <a:off x="9239250" y="2743200"/>
            <a:ext cx="2295525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dirty="0">
                <a:solidFill>
                  <a:srgbClr val="E0E2E5">
                    <a:alpha val="7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影响模型强度和材料用量</a:t>
            </a:r>
            <a:endParaRPr lang="en-US" sz="1600" dirty="0"/>
          </a:p>
        </p:txBody>
      </p:sp>
      <p:sp>
        <p:nvSpPr>
          <p:cNvPr id="64" name="Text 62"/>
          <p:cNvSpPr/>
          <p:nvPr/>
        </p:nvSpPr>
        <p:spPr>
          <a:xfrm>
            <a:off x="9239250" y="3048000"/>
            <a:ext cx="53340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50" dirty="0">
                <a:solidFill>
                  <a:srgbClr val="E0E2E5">
                    <a:alpha val="6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0-20%</a:t>
            </a:r>
            <a:endParaRPr lang="en-US" sz="1600" dirty="0"/>
          </a:p>
        </p:txBody>
      </p:sp>
      <p:sp>
        <p:nvSpPr>
          <p:cNvPr id="65" name="Text 63"/>
          <p:cNvSpPr/>
          <p:nvPr/>
        </p:nvSpPr>
        <p:spPr>
          <a:xfrm>
            <a:off x="11058525" y="3048000"/>
            <a:ext cx="46672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50" dirty="0">
                <a:solidFill>
                  <a:srgbClr val="6B7A8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外观件</a:t>
            </a:r>
            <a:endParaRPr lang="en-US" sz="1600" dirty="0"/>
          </a:p>
        </p:txBody>
      </p:sp>
      <p:sp>
        <p:nvSpPr>
          <p:cNvPr id="66" name="Text 64"/>
          <p:cNvSpPr/>
          <p:nvPr/>
        </p:nvSpPr>
        <p:spPr>
          <a:xfrm>
            <a:off x="9239250" y="3276600"/>
            <a:ext cx="56197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50" dirty="0">
                <a:solidFill>
                  <a:srgbClr val="E0E2E5">
                    <a:alpha val="6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30-50%</a:t>
            </a:r>
            <a:endParaRPr lang="en-US" sz="1600" dirty="0"/>
          </a:p>
        </p:txBody>
      </p:sp>
      <p:sp>
        <p:nvSpPr>
          <p:cNvPr id="67" name="Text 65"/>
          <p:cNvSpPr/>
          <p:nvPr/>
        </p:nvSpPr>
        <p:spPr>
          <a:xfrm>
            <a:off x="11191875" y="3276600"/>
            <a:ext cx="33337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50" dirty="0">
                <a:solidFill>
                  <a:srgbClr val="4A6D8C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标准</a:t>
            </a:r>
            <a:endParaRPr lang="en-US" sz="1600" dirty="0"/>
          </a:p>
        </p:txBody>
      </p:sp>
      <p:sp>
        <p:nvSpPr>
          <p:cNvPr id="68" name="Text 66"/>
          <p:cNvSpPr/>
          <p:nvPr/>
        </p:nvSpPr>
        <p:spPr>
          <a:xfrm>
            <a:off x="9239250" y="3505200"/>
            <a:ext cx="60960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50" dirty="0">
                <a:solidFill>
                  <a:srgbClr val="E0E2E5">
                    <a:alpha val="6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70-100%</a:t>
            </a:r>
            <a:endParaRPr lang="en-US" sz="1600" dirty="0"/>
          </a:p>
        </p:txBody>
      </p:sp>
      <p:sp>
        <p:nvSpPr>
          <p:cNvPr id="69" name="Text 67"/>
          <p:cNvSpPr/>
          <p:nvPr/>
        </p:nvSpPr>
        <p:spPr>
          <a:xfrm>
            <a:off x="11058525" y="3505200"/>
            <a:ext cx="46672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50" dirty="0">
                <a:solidFill>
                  <a:srgbClr val="00D2B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结构件</a:t>
            </a:r>
            <a:endParaRPr lang="en-US" sz="1600" dirty="0"/>
          </a:p>
        </p:txBody>
      </p:sp>
      <p:sp>
        <p:nvSpPr>
          <p:cNvPr id="70" name="Shape 68"/>
          <p:cNvSpPr/>
          <p:nvPr/>
        </p:nvSpPr>
        <p:spPr>
          <a:xfrm>
            <a:off x="6410325" y="4000500"/>
            <a:ext cx="5200650" cy="1066800"/>
          </a:xfrm>
          <a:custGeom>
            <a:avLst/>
            <a:gdLst/>
            <a:ahLst/>
            <a:cxnLst/>
            <a:rect l="l" t="t" r="r" b="b"/>
            <a:pathLst>
              <a:path w="5200650" h="1066800">
                <a:moveTo>
                  <a:pt x="76202" y="0"/>
                </a:moveTo>
                <a:lnTo>
                  <a:pt x="5124448" y="0"/>
                </a:lnTo>
                <a:cubicBezTo>
                  <a:pt x="5166533" y="0"/>
                  <a:pt x="5200650" y="34117"/>
                  <a:pt x="5200650" y="76202"/>
                </a:cubicBezTo>
                <a:lnTo>
                  <a:pt x="5200650" y="990598"/>
                </a:lnTo>
                <a:cubicBezTo>
                  <a:pt x="5200650" y="1032683"/>
                  <a:pt x="5166533" y="1066800"/>
                  <a:pt x="5124448" y="1066800"/>
                </a:cubicBezTo>
                <a:lnTo>
                  <a:pt x="76202" y="1066800"/>
                </a:lnTo>
                <a:cubicBezTo>
                  <a:pt x="34117" y="1066800"/>
                  <a:pt x="0" y="1032683"/>
                  <a:pt x="0" y="990598"/>
                </a:cubicBezTo>
                <a:lnTo>
                  <a:pt x="0" y="76202"/>
                </a:lnTo>
                <a:cubicBezTo>
                  <a:pt x="0" y="34145"/>
                  <a:pt x="34145" y="0"/>
                  <a:pt x="76202" y="0"/>
                </a:cubicBezTo>
                <a:close/>
              </a:path>
            </a:pathLst>
          </a:custGeom>
          <a:solidFill>
            <a:srgbClr val="1A1D21">
              <a:alpha val="50196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71" name="Shape 69"/>
          <p:cNvSpPr/>
          <p:nvPr/>
        </p:nvSpPr>
        <p:spPr>
          <a:xfrm>
            <a:off x="6581775" y="4191000"/>
            <a:ext cx="152400" cy="152400"/>
          </a:xfrm>
          <a:custGeom>
            <a:avLst/>
            <a:gdLst/>
            <a:ahLst/>
            <a:cxnLst/>
            <a:rect l="l" t="t" r="r" b="b"/>
            <a:pathLst>
              <a:path w="152400" h="152400">
                <a:moveTo>
                  <a:pt x="76200" y="0"/>
                </a:moveTo>
                <a:cubicBezTo>
                  <a:pt x="79534" y="0"/>
                  <a:pt x="82659" y="1756"/>
                  <a:pt x="84356" y="4614"/>
                </a:cubicBezTo>
                <a:lnTo>
                  <a:pt x="112931" y="52239"/>
                </a:lnTo>
                <a:cubicBezTo>
                  <a:pt x="114687" y="55185"/>
                  <a:pt x="114746" y="58847"/>
                  <a:pt x="113050" y="61823"/>
                </a:cubicBezTo>
                <a:cubicBezTo>
                  <a:pt x="111353" y="64800"/>
                  <a:pt x="108198" y="66675"/>
                  <a:pt x="104775" y="66675"/>
                </a:cubicBezTo>
                <a:lnTo>
                  <a:pt x="47625" y="66675"/>
                </a:lnTo>
                <a:cubicBezTo>
                  <a:pt x="44202" y="66675"/>
                  <a:pt x="41017" y="64830"/>
                  <a:pt x="39350" y="61853"/>
                </a:cubicBezTo>
                <a:cubicBezTo>
                  <a:pt x="37683" y="58876"/>
                  <a:pt x="37713" y="55215"/>
                  <a:pt x="39469" y="52268"/>
                </a:cubicBezTo>
                <a:lnTo>
                  <a:pt x="68044" y="4643"/>
                </a:lnTo>
                <a:cubicBezTo>
                  <a:pt x="69741" y="1756"/>
                  <a:pt x="72866" y="0"/>
                  <a:pt x="76200" y="0"/>
                </a:cubicBezTo>
                <a:close/>
                <a:moveTo>
                  <a:pt x="38100" y="80962"/>
                </a:moveTo>
                <a:cubicBezTo>
                  <a:pt x="56499" y="80962"/>
                  <a:pt x="71438" y="95901"/>
                  <a:pt x="71438" y="114300"/>
                </a:cubicBezTo>
                <a:cubicBezTo>
                  <a:pt x="71438" y="132699"/>
                  <a:pt x="56499" y="147638"/>
                  <a:pt x="38100" y="147638"/>
                </a:cubicBezTo>
                <a:cubicBezTo>
                  <a:pt x="19701" y="147638"/>
                  <a:pt x="4763" y="132699"/>
                  <a:pt x="4763" y="114300"/>
                </a:cubicBezTo>
                <a:cubicBezTo>
                  <a:pt x="4763" y="95901"/>
                  <a:pt x="19701" y="80962"/>
                  <a:pt x="38100" y="80962"/>
                </a:cubicBezTo>
                <a:close/>
                <a:moveTo>
                  <a:pt x="97631" y="85725"/>
                </a:moveTo>
                <a:lnTo>
                  <a:pt x="130969" y="85725"/>
                </a:lnTo>
                <a:cubicBezTo>
                  <a:pt x="137547" y="85725"/>
                  <a:pt x="142875" y="91053"/>
                  <a:pt x="142875" y="97631"/>
                </a:cubicBezTo>
                <a:lnTo>
                  <a:pt x="142875" y="130969"/>
                </a:lnTo>
                <a:cubicBezTo>
                  <a:pt x="142875" y="137547"/>
                  <a:pt x="137547" y="142875"/>
                  <a:pt x="130969" y="142875"/>
                </a:cubicBezTo>
                <a:lnTo>
                  <a:pt x="97631" y="142875"/>
                </a:lnTo>
                <a:cubicBezTo>
                  <a:pt x="91053" y="142875"/>
                  <a:pt x="85725" y="137547"/>
                  <a:pt x="85725" y="130969"/>
                </a:cubicBezTo>
                <a:lnTo>
                  <a:pt x="85725" y="97631"/>
                </a:lnTo>
                <a:cubicBezTo>
                  <a:pt x="85725" y="91053"/>
                  <a:pt x="91053" y="85725"/>
                  <a:pt x="97631" y="85725"/>
                </a:cubicBezTo>
                <a:close/>
              </a:path>
            </a:pathLst>
          </a:custGeom>
          <a:solidFill>
            <a:srgbClr val="6B7A8F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72" name="Text 70"/>
          <p:cNvSpPr/>
          <p:nvPr/>
        </p:nvSpPr>
        <p:spPr>
          <a:xfrm>
            <a:off x="6753225" y="4152900"/>
            <a:ext cx="478155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b="1" dirty="0">
                <a:solidFill>
                  <a:srgbClr val="E0E2E5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支撑设置</a:t>
            </a:r>
            <a:endParaRPr lang="en-US" sz="1600" dirty="0"/>
          </a:p>
        </p:txBody>
      </p:sp>
      <p:sp>
        <p:nvSpPr>
          <p:cNvPr id="73" name="Shape 71"/>
          <p:cNvSpPr/>
          <p:nvPr/>
        </p:nvSpPr>
        <p:spPr>
          <a:xfrm>
            <a:off x="6600825" y="4533900"/>
            <a:ext cx="114300" cy="152400"/>
          </a:xfrm>
          <a:custGeom>
            <a:avLst/>
            <a:gdLst/>
            <a:ahLst/>
            <a:cxnLst/>
            <a:rect l="l" t="t" r="r" b="b"/>
            <a:pathLst>
              <a:path w="114300" h="152400">
                <a:moveTo>
                  <a:pt x="50423" y="40898"/>
                </a:moveTo>
                <a:cubicBezTo>
                  <a:pt x="54144" y="37177"/>
                  <a:pt x="60186" y="37177"/>
                  <a:pt x="63907" y="40898"/>
                </a:cubicBezTo>
                <a:lnTo>
                  <a:pt x="111532" y="88523"/>
                </a:lnTo>
                <a:cubicBezTo>
                  <a:pt x="115253" y="92244"/>
                  <a:pt x="115253" y="98286"/>
                  <a:pt x="111532" y="102007"/>
                </a:cubicBezTo>
                <a:cubicBezTo>
                  <a:pt x="107811" y="105728"/>
                  <a:pt x="101769" y="105728"/>
                  <a:pt x="98048" y="102007"/>
                </a:cubicBezTo>
                <a:lnTo>
                  <a:pt x="57150" y="61109"/>
                </a:lnTo>
                <a:lnTo>
                  <a:pt x="16252" y="101977"/>
                </a:lnTo>
                <a:cubicBezTo>
                  <a:pt x="12531" y="105698"/>
                  <a:pt x="6489" y="105698"/>
                  <a:pt x="2768" y="101977"/>
                </a:cubicBezTo>
                <a:cubicBezTo>
                  <a:pt x="-952" y="98256"/>
                  <a:pt x="-952" y="92214"/>
                  <a:pt x="2768" y="88493"/>
                </a:cubicBezTo>
                <a:lnTo>
                  <a:pt x="50393" y="40868"/>
                </a:lnTo>
                <a:close/>
              </a:path>
            </a:pathLst>
          </a:custGeom>
          <a:solidFill>
            <a:srgbClr val="6B7A8F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74" name="Text 72"/>
          <p:cNvSpPr/>
          <p:nvPr/>
        </p:nvSpPr>
        <p:spPr>
          <a:xfrm>
            <a:off x="6829425" y="4495800"/>
            <a:ext cx="108585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b="1" dirty="0">
                <a:solidFill>
                  <a:srgbClr val="E0E2E5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悬空角度</a:t>
            </a:r>
            <a:endParaRPr lang="en-US" sz="1600" dirty="0"/>
          </a:p>
        </p:txBody>
      </p:sp>
      <p:sp>
        <p:nvSpPr>
          <p:cNvPr id="75" name="Text 73"/>
          <p:cNvSpPr/>
          <p:nvPr/>
        </p:nvSpPr>
        <p:spPr>
          <a:xfrm>
            <a:off x="6829425" y="4724400"/>
            <a:ext cx="1076325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050" dirty="0">
                <a:solidFill>
                  <a:srgbClr val="E0E2E5">
                    <a:alpha val="6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超过30°需要支撑</a:t>
            </a:r>
            <a:endParaRPr lang="en-US" sz="1600" dirty="0"/>
          </a:p>
        </p:txBody>
      </p:sp>
      <p:sp>
        <p:nvSpPr>
          <p:cNvPr id="76" name="Shape 74"/>
          <p:cNvSpPr/>
          <p:nvPr/>
        </p:nvSpPr>
        <p:spPr>
          <a:xfrm>
            <a:off x="9086850" y="4533900"/>
            <a:ext cx="152400" cy="152400"/>
          </a:xfrm>
          <a:custGeom>
            <a:avLst/>
            <a:gdLst/>
            <a:ahLst/>
            <a:cxnLst/>
            <a:rect l="l" t="t" r="r" b="b"/>
            <a:pathLst>
              <a:path w="152400" h="152400">
                <a:moveTo>
                  <a:pt x="69205" y="1548"/>
                </a:moveTo>
                <a:cubicBezTo>
                  <a:pt x="73640" y="-506"/>
                  <a:pt x="78760" y="-506"/>
                  <a:pt x="83195" y="1548"/>
                </a:cubicBezTo>
                <a:lnTo>
                  <a:pt x="148263" y="31611"/>
                </a:lnTo>
                <a:cubicBezTo>
                  <a:pt x="150793" y="32772"/>
                  <a:pt x="152400" y="35302"/>
                  <a:pt x="152400" y="38100"/>
                </a:cubicBezTo>
                <a:cubicBezTo>
                  <a:pt x="152400" y="40898"/>
                  <a:pt x="150793" y="43428"/>
                  <a:pt x="148263" y="44589"/>
                </a:cubicBezTo>
                <a:lnTo>
                  <a:pt x="83195" y="74652"/>
                </a:lnTo>
                <a:cubicBezTo>
                  <a:pt x="78760" y="76706"/>
                  <a:pt x="73640" y="76706"/>
                  <a:pt x="69205" y="74652"/>
                </a:cubicBezTo>
                <a:lnTo>
                  <a:pt x="4137" y="44589"/>
                </a:lnTo>
                <a:cubicBezTo>
                  <a:pt x="1607" y="43398"/>
                  <a:pt x="0" y="40868"/>
                  <a:pt x="0" y="38100"/>
                </a:cubicBezTo>
                <a:cubicBezTo>
                  <a:pt x="0" y="35332"/>
                  <a:pt x="1607" y="32772"/>
                  <a:pt x="4137" y="31611"/>
                </a:cubicBezTo>
                <a:lnTo>
                  <a:pt x="69205" y="1548"/>
                </a:lnTo>
                <a:close/>
                <a:moveTo>
                  <a:pt x="14317" y="65008"/>
                </a:moveTo>
                <a:lnTo>
                  <a:pt x="63222" y="87600"/>
                </a:lnTo>
                <a:cubicBezTo>
                  <a:pt x="71467" y="91410"/>
                  <a:pt x="80962" y="91410"/>
                  <a:pt x="89208" y="87600"/>
                </a:cubicBezTo>
                <a:lnTo>
                  <a:pt x="138113" y="65008"/>
                </a:lnTo>
                <a:lnTo>
                  <a:pt x="148263" y="69711"/>
                </a:lnTo>
                <a:cubicBezTo>
                  <a:pt x="150793" y="70872"/>
                  <a:pt x="152400" y="73402"/>
                  <a:pt x="152400" y="76200"/>
                </a:cubicBezTo>
                <a:cubicBezTo>
                  <a:pt x="152400" y="78998"/>
                  <a:pt x="150793" y="81528"/>
                  <a:pt x="148263" y="82689"/>
                </a:cubicBezTo>
                <a:lnTo>
                  <a:pt x="83195" y="112752"/>
                </a:lnTo>
                <a:cubicBezTo>
                  <a:pt x="78760" y="114806"/>
                  <a:pt x="73640" y="114806"/>
                  <a:pt x="69205" y="112752"/>
                </a:cubicBezTo>
                <a:lnTo>
                  <a:pt x="4137" y="82689"/>
                </a:lnTo>
                <a:cubicBezTo>
                  <a:pt x="1607" y="81498"/>
                  <a:pt x="0" y="78968"/>
                  <a:pt x="0" y="76200"/>
                </a:cubicBezTo>
                <a:cubicBezTo>
                  <a:pt x="0" y="73432"/>
                  <a:pt x="1607" y="70872"/>
                  <a:pt x="4137" y="69711"/>
                </a:cubicBezTo>
                <a:lnTo>
                  <a:pt x="14288" y="65008"/>
                </a:lnTo>
                <a:close/>
                <a:moveTo>
                  <a:pt x="4137" y="107811"/>
                </a:moveTo>
                <a:lnTo>
                  <a:pt x="14288" y="103108"/>
                </a:lnTo>
                <a:lnTo>
                  <a:pt x="63192" y="125700"/>
                </a:lnTo>
                <a:cubicBezTo>
                  <a:pt x="71438" y="129510"/>
                  <a:pt x="80933" y="129510"/>
                  <a:pt x="89178" y="125700"/>
                </a:cubicBezTo>
                <a:lnTo>
                  <a:pt x="138083" y="103108"/>
                </a:lnTo>
                <a:lnTo>
                  <a:pt x="148233" y="107811"/>
                </a:lnTo>
                <a:cubicBezTo>
                  <a:pt x="150763" y="108972"/>
                  <a:pt x="152370" y="111502"/>
                  <a:pt x="152370" y="114300"/>
                </a:cubicBezTo>
                <a:cubicBezTo>
                  <a:pt x="152370" y="117098"/>
                  <a:pt x="150763" y="119628"/>
                  <a:pt x="148233" y="120789"/>
                </a:cubicBezTo>
                <a:lnTo>
                  <a:pt x="83165" y="150852"/>
                </a:lnTo>
                <a:cubicBezTo>
                  <a:pt x="78730" y="152906"/>
                  <a:pt x="73610" y="152906"/>
                  <a:pt x="69175" y="150852"/>
                </a:cubicBezTo>
                <a:lnTo>
                  <a:pt x="4137" y="120789"/>
                </a:lnTo>
                <a:cubicBezTo>
                  <a:pt x="1607" y="119598"/>
                  <a:pt x="0" y="117068"/>
                  <a:pt x="0" y="114300"/>
                </a:cubicBezTo>
                <a:cubicBezTo>
                  <a:pt x="0" y="111532"/>
                  <a:pt x="1607" y="108972"/>
                  <a:pt x="4137" y="107811"/>
                </a:cubicBezTo>
                <a:close/>
              </a:path>
            </a:pathLst>
          </a:custGeom>
          <a:solidFill>
            <a:srgbClr val="6B7A8F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77" name="Text 75"/>
          <p:cNvSpPr/>
          <p:nvPr/>
        </p:nvSpPr>
        <p:spPr>
          <a:xfrm>
            <a:off x="9334500" y="4495800"/>
            <a:ext cx="1076325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b="1" dirty="0">
                <a:solidFill>
                  <a:srgbClr val="E0E2E5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支撑</a:t>
            </a:r>
            <a:r>
              <a:rPr lang="zh-CN" altLang="en-US" sz="1200" b="1" dirty="0">
                <a:solidFill>
                  <a:srgbClr val="E0E2E5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类型</a:t>
            </a:r>
            <a:endParaRPr lang="en-US" sz="1600" dirty="0"/>
          </a:p>
        </p:txBody>
      </p:sp>
      <p:sp>
        <p:nvSpPr>
          <p:cNvPr id="78" name="Text 76"/>
          <p:cNvSpPr/>
          <p:nvPr/>
        </p:nvSpPr>
        <p:spPr>
          <a:xfrm>
            <a:off x="9334500" y="4724400"/>
            <a:ext cx="106680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zh-CN" altLang="en-US" sz="1050" dirty="0">
                <a:solidFill>
                  <a:srgbClr val="E0E2E5">
                    <a:alpha val="6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树状</a:t>
            </a:r>
            <a:r>
              <a:rPr lang="en-US" sz="1050" dirty="0">
                <a:solidFill>
                  <a:srgbClr val="E0E2E5">
                    <a:alpha val="6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便于拆除</a:t>
            </a:r>
            <a:endParaRPr lang="en-US" sz="1600" dirty="0"/>
          </a:p>
        </p:txBody>
      </p:sp>
      <p:sp>
        <p:nvSpPr>
          <p:cNvPr id="79" name="Shape 77"/>
          <p:cNvSpPr/>
          <p:nvPr/>
        </p:nvSpPr>
        <p:spPr>
          <a:xfrm>
            <a:off x="6410325" y="5219700"/>
            <a:ext cx="2524125" cy="1066800"/>
          </a:xfrm>
          <a:custGeom>
            <a:avLst/>
            <a:gdLst/>
            <a:ahLst/>
            <a:cxnLst/>
            <a:rect l="l" t="t" r="r" b="b"/>
            <a:pathLst>
              <a:path w="2524125" h="1066800">
                <a:moveTo>
                  <a:pt x="76202" y="0"/>
                </a:moveTo>
                <a:lnTo>
                  <a:pt x="2447923" y="0"/>
                </a:lnTo>
                <a:cubicBezTo>
                  <a:pt x="2490008" y="0"/>
                  <a:pt x="2524125" y="34117"/>
                  <a:pt x="2524125" y="76202"/>
                </a:cubicBezTo>
                <a:lnTo>
                  <a:pt x="2524125" y="990598"/>
                </a:lnTo>
                <a:cubicBezTo>
                  <a:pt x="2524125" y="1032683"/>
                  <a:pt x="2490008" y="1066800"/>
                  <a:pt x="2447923" y="1066800"/>
                </a:cubicBezTo>
                <a:lnTo>
                  <a:pt x="76202" y="1066800"/>
                </a:lnTo>
                <a:cubicBezTo>
                  <a:pt x="34117" y="1066800"/>
                  <a:pt x="0" y="1032683"/>
                  <a:pt x="0" y="990598"/>
                </a:cubicBezTo>
                <a:lnTo>
                  <a:pt x="0" y="76202"/>
                </a:lnTo>
                <a:cubicBezTo>
                  <a:pt x="0" y="34145"/>
                  <a:pt x="34145" y="0"/>
                  <a:pt x="76202" y="0"/>
                </a:cubicBezTo>
                <a:close/>
              </a:path>
            </a:pathLst>
          </a:custGeom>
          <a:solidFill>
            <a:srgbClr val="1A1D21">
              <a:alpha val="50196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80" name="Shape 78"/>
          <p:cNvSpPr/>
          <p:nvPr/>
        </p:nvSpPr>
        <p:spPr>
          <a:xfrm>
            <a:off x="6610350" y="5410200"/>
            <a:ext cx="95250" cy="152400"/>
          </a:xfrm>
          <a:custGeom>
            <a:avLst/>
            <a:gdLst/>
            <a:ahLst/>
            <a:cxnLst/>
            <a:rect l="l" t="t" r="r" b="b"/>
            <a:pathLst>
              <a:path w="95250" h="152400">
                <a:moveTo>
                  <a:pt x="47625" y="0"/>
                </a:moveTo>
                <a:cubicBezTo>
                  <a:pt x="31849" y="0"/>
                  <a:pt x="19050" y="12799"/>
                  <a:pt x="19050" y="28575"/>
                </a:cubicBezTo>
                <a:lnTo>
                  <a:pt x="19050" y="77599"/>
                </a:lnTo>
                <a:cubicBezTo>
                  <a:pt x="10269" y="85427"/>
                  <a:pt x="4763" y="96857"/>
                  <a:pt x="4763" y="109537"/>
                </a:cubicBezTo>
                <a:cubicBezTo>
                  <a:pt x="4763" y="133201"/>
                  <a:pt x="23961" y="152400"/>
                  <a:pt x="47625" y="152400"/>
                </a:cubicBezTo>
                <a:cubicBezTo>
                  <a:pt x="71289" y="152400"/>
                  <a:pt x="90488" y="133201"/>
                  <a:pt x="90488" y="109537"/>
                </a:cubicBezTo>
                <a:cubicBezTo>
                  <a:pt x="90488" y="96857"/>
                  <a:pt x="84981" y="85427"/>
                  <a:pt x="76200" y="77599"/>
                </a:cubicBezTo>
                <a:lnTo>
                  <a:pt x="76200" y="28575"/>
                </a:lnTo>
                <a:cubicBezTo>
                  <a:pt x="76200" y="12799"/>
                  <a:pt x="63401" y="0"/>
                  <a:pt x="47625" y="0"/>
                </a:cubicBezTo>
                <a:close/>
                <a:moveTo>
                  <a:pt x="66675" y="109537"/>
                </a:moveTo>
                <a:cubicBezTo>
                  <a:pt x="66675" y="120045"/>
                  <a:pt x="58132" y="128588"/>
                  <a:pt x="47625" y="128588"/>
                </a:cubicBezTo>
                <a:cubicBezTo>
                  <a:pt x="37118" y="128588"/>
                  <a:pt x="28575" y="120045"/>
                  <a:pt x="28575" y="109537"/>
                </a:cubicBezTo>
                <a:cubicBezTo>
                  <a:pt x="28575" y="101531"/>
                  <a:pt x="33486" y="94684"/>
                  <a:pt x="40481" y="91886"/>
                </a:cubicBezTo>
                <a:lnTo>
                  <a:pt x="40481" y="64294"/>
                </a:lnTo>
                <a:cubicBezTo>
                  <a:pt x="40481" y="60335"/>
                  <a:pt x="43666" y="57150"/>
                  <a:pt x="47625" y="57150"/>
                </a:cubicBezTo>
                <a:cubicBezTo>
                  <a:pt x="51584" y="57150"/>
                  <a:pt x="54769" y="60335"/>
                  <a:pt x="54769" y="64294"/>
                </a:cubicBezTo>
                <a:lnTo>
                  <a:pt x="54769" y="91886"/>
                </a:lnTo>
                <a:cubicBezTo>
                  <a:pt x="61764" y="94714"/>
                  <a:pt x="66675" y="101560"/>
                  <a:pt x="66675" y="109537"/>
                </a:cubicBezTo>
                <a:close/>
              </a:path>
            </a:pathLst>
          </a:custGeom>
          <a:solidFill>
            <a:srgbClr val="00D2BE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81" name="Text 79"/>
          <p:cNvSpPr/>
          <p:nvPr/>
        </p:nvSpPr>
        <p:spPr>
          <a:xfrm>
            <a:off x="6753225" y="5372100"/>
            <a:ext cx="2105025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b="1" dirty="0">
                <a:solidFill>
                  <a:srgbClr val="E0E2E5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打印温度</a:t>
            </a:r>
            <a:endParaRPr lang="en-US" sz="1600" dirty="0"/>
          </a:p>
        </p:txBody>
      </p:sp>
      <p:sp>
        <p:nvSpPr>
          <p:cNvPr id="82" name="Text 80"/>
          <p:cNvSpPr/>
          <p:nvPr/>
        </p:nvSpPr>
        <p:spPr>
          <a:xfrm>
            <a:off x="6562725" y="5676900"/>
            <a:ext cx="2295525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dirty="0">
                <a:solidFill>
                  <a:srgbClr val="E0E2E5">
                    <a:alpha val="7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PLA: 190-230°C</a:t>
            </a:r>
            <a:endParaRPr lang="en-US" sz="1600" dirty="0"/>
          </a:p>
        </p:txBody>
      </p:sp>
      <p:sp>
        <p:nvSpPr>
          <p:cNvPr id="83" name="Text 81"/>
          <p:cNvSpPr/>
          <p:nvPr/>
        </p:nvSpPr>
        <p:spPr>
          <a:xfrm>
            <a:off x="6562725" y="5905500"/>
            <a:ext cx="2295525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dirty="0">
                <a:solidFill>
                  <a:srgbClr val="E0E2E5">
                    <a:alpha val="7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ABS: 230-250°C</a:t>
            </a:r>
            <a:endParaRPr lang="en-US" sz="1600" dirty="0"/>
          </a:p>
        </p:txBody>
      </p:sp>
      <p:sp>
        <p:nvSpPr>
          <p:cNvPr id="84" name="Shape 82"/>
          <p:cNvSpPr/>
          <p:nvPr/>
        </p:nvSpPr>
        <p:spPr>
          <a:xfrm>
            <a:off x="9086850" y="5219700"/>
            <a:ext cx="2524125" cy="1066800"/>
          </a:xfrm>
          <a:custGeom>
            <a:avLst/>
            <a:gdLst/>
            <a:ahLst/>
            <a:cxnLst/>
            <a:rect l="l" t="t" r="r" b="b"/>
            <a:pathLst>
              <a:path w="2524125" h="1066800">
                <a:moveTo>
                  <a:pt x="76202" y="0"/>
                </a:moveTo>
                <a:lnTo>
                  <a:pt x="2447923" y="0"/>
                </a:lnTo>
                <a:cubicBezTo>
                  <a:pt x="2490008" y="0"/>
                  <a:pt x="2524125" y="34117"/>
                  <a:pt x="2524125" y="76202"/>
                </a:cubicBezTo>
                <a:lnTo>
                  <a:pt x="2524125" y="990598"/>
                </a:lnTo>
                <a:cubicBezTo>
                  <a:pt x="2524125" y="1032683"/>
                  <a:pt x="2490008" y="1066800"/>
                  <a:pt x="2447923" y="1066800"/>
                </a:cubicBezTo>
                <a:lnTo>
                  <a:pt x="76202" y="1066800"/>
                </a:lnTo>
                <a:cubicBezTo>
                  <a:pt x="34117" y="1066800"/>
                  <a:pt x="0" y="1032683"/>
                  <a:pt x="0" y="990598"/>
                </a:cubicBezTo>
                <a:lnTo>
                  <a:pt x="0" y="76202"/>
                </a:lnTo>
                <a:cubicBezTo>
                  <a:pt x="0" y="34145"/>
                  <a:pt x="34145" y="0"/>
                  <a:pt x="76202" y="0"/>
                </a:cubicBezTo>
                <a:close/>
              </a:path>
            </a:pathLst>
          </a:custGeom>
          <a:solidFill>
            <a:srgbClr val="1A1D21">
              <a:alpha val="50196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85" name="Shape 83"/>
          <p:cNvSpPr/>
          <p:nvPr/>
        </p:nvSpPr>
        <p:spPr>
          <a:xfrm>
            <a:off x="9258300" y="5410200"/>
            <a:ext cx="152400" cy="152400"/>
          </a:xfrm>
          <a:custGeom>
            <a:avLst/>
            <a:gdLst/>
            <a:ahLst/>
            <a:cxnLst/>
            <a:rect l="l" t="t" r="r" b="b"/>
            <a:pathLst>
              <a:path w="152400" h="152400">
                <a:moveTo>
                  <a:pt x="0" y="76200"/>
                </a:moveTo>
                <a:cubicBezTo>
                  <a:pt x="0" y="34144"/>
                  <a:pt x="34144" y="0"/>
                  <a:pt x="76200" y="0"/>
                </a:cubicBezTo>
                <a:cubicBezTo>
                  <a:pt x="118256" y="0"/>
                  <a:pt x="152400" y="34144"/>
                  <a:pt x="152400" y="76200"/>
                </a:cubicBezTo>
                <a:cubicBezTo>
                  <a:pt x="152400" y="118256"/>
                  <a:pt x="118256" y="152400"/>
                  <a:pt x="76200" y="152400"/>
                </a:cubicBezTo>
                <a:cubicBezTo>
                  <a:pt x="34144" y="152400"/>
                  <a:pt x="0" y="118256"/>
                  <a:pt x="0" y="76200"/>
                </a:cubicBezTo>
                <a:close/>
                <a:moveTo>
                  <a:pt x="85725" y="28575"/>
                </a:moveTo>
                <a:cubicBezTo>
                  <a:pt x="85725" y="23318"/>
                  <a:pt x="81457" y="19050"/>
                  <a:pt x="76200" y="19050"/>
                </a:cubicBezTo>
                <a:cubicBezTo>
                  <a:pt x="70943" y="19050"/>
                  <a:pt x="66675" y="23318"/>
                  <a:pt x="66675" y="28575"/>
                </a:cubicBezTo>
                <a:cubicBezTo>
                  <a:pt x="66675" y="33832"/>
                  <a:pt x="70943" y="38100"/>
                  <a:pt x="76200" y="38100"/>
                </a:cubicBezTo>
                <a:cubicBezTo>
                  <a:pt x="81457" y="38100"/>
                  <a:pt x="85725" y="33832"/>
                  <a:pt x="85725" y="28575"/>
                </a:cubicBezTo>
                <a:close/>
                <a:moveTo>
                  <a:pt x="76200" y="123825"/>
                </a:moveTo>
                <a:cubicBezTo>
                  <a:pt x="86707" y="123825"/>
                  <a:pt x="95250" y="115282"/>
                  <a:pt x="95250" y="104775"/>
                </a:cubicBezTo>
                <a:cubicBezTo>
                  <a:pt x="95250" y="99953"/>
                  <a:pt x="93464" y="95518"/>
                  <a:pt x="90488" y="92184"/>
                </a:cubicBezTo>
                <a:lnTo>
                  <a:pt x="111175" y="50840"/>
                </a:lnTo>
                <a:cubicBezTo>
                  <a:pt x="112931" y="47298"/>
                  <a:pt x="111502" y="43011"/>
                  <a:pt x="107990" y="41255"/>
                </a:cubicBezTo>
                <a:cubicBezTo>
                  <a:pt x="104477" y="39499"/>
                  <a:pt x="100161" y="40928"/>
                  <a:pt x="98405" y="44440"/>
                </a:cubicBezTo>
                <a:lnTo>
                  <a:pt x="77718" y="85785"/>
                </a:lnTo>
                <a:cubicBezTo>
                  <a:pt x="77212" y="85755"/>
                  <a:pt x="76706" y="85725"/>
                  <a:pt x="76200" y="85725"/>
                </a:cubicBezTo>
                <a:cubicBezTo>
                  <a:pt x="65693" y="85725"/>
                  <a:pt x="57150" y="94268"/>
                  <a:pt x="57150" y="104775"/>
                </a:cubicBezTo>
                <a:cubicBezTo>
                  <a:pt x="57150" y="115282"/>
                  <a:pt x="65693" y="123825"/>
                  <a:pt x="76200" y="123825"/>
                </a:cubicBezTo>
                <a:close/>
                <a:moveTo>
                  <a:pt x="52388" y="42863"/>
                </a:moveTo>
                <a:cubicBezTo>
                  <a:pt x="52388" y="37606"/>
                  <a:pt x="48119" y="33338"/>
                  <a:pt x="42863" y="33338"/>
                </a:cubicBezTo>
                <a:cubicBezTo>
                  <a:pt x="37606" y="33338"/>
                  <a:pt x="33338" y="37606"/>
                  <a:pt x="33338" y="42863"/>
                </a:cubicBezTo>
                <a:cubicBezTo>
                  <a:pt x="33338" y="48119"/>
                  <a:pt x="37606" y="52388"/>
                  <a:pt x="42863" y="52388"/>
                </a:cubicBezTo>
                <a:cubicBezTo>
                  <a:pt x="48119" y="52388"/>
                  <a:pt x="52388" y="48119"/>
                  <a:pt x="52388" y="42863"/>
                </a:cubicBezTo>
                <a:close/>
                <a:moveTo>
                  <a:pt x="28575" y="85725"/>
                </a:moveTo>
                <a:cubicBezTo>
                  <a:pt x="33832" y="85725"/>
                  <a:pt x="38100" y="81457"/>
                  <a:pt x="38100" y="76200"/>
                </a:cubicBezTo>
                <a:cubicBezTo>
                  <a:pt x="38100" y="70943"/>
                  <a:pt x="33832" y="66675"/>
                  <a:pt x="28575" y="66675"/>
                </a:cubicBezTo>
                <a:cubicBezTo>
                  <a:pt x="23318" y="66675"/>
                  <a:pt x="19050" y="70943"/>
                  <a:pt x="19050" y="76200"/>
                </a:cubicBezTo>
                <a:cubicBezTo>
                  <a:pt x="19050" y="81457"/>
                  <a:pt x="23318" y="85725"/>
                  <a:pt x="28575" y="85725"/>
                </a:cubicBezTo>
                <a:close/>
                <a:moveTo>
                  <a:pt x="133350" y="76200"/>
                </a:moveTo>
                <a:cubicBezTo>
                  <a:pt x="133350" y="70943"/>
                  <a:pt x="129082" y="66675"/>
                  <a:pt x="123825" y="66675"/>
                </a:cubicBezTo>
                <a:cubicBezTo>
                  <a:pt x="118568" y="66675"/>
                  <a:pt x="114300" y="70943"/>
                  <a:pt x="114300" y="76200"/>
                </a:cubicBezTo>
                <a:cubicBezTo>
                  <a:pt x="114300" y="81457"/>
                  <a:pt x="118568" y="85725"/>
                  <a:pt x="123825" y="85725"/>
                </a:cubicBezTo>
                <a:cubicBezTo>
                  <a:pt x="129082" y="85725"/>
                  <a:pt x="133350" y="81457"/>
                  <a:pt x="133350" y="76200"/>
                </a:cubicBezTo>
                <a:close/>
              </a:path>
            </a:pathLst>
          </a:custGeom>
          <a:solidFill>
            <a:srgbClr val="4A6D8C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86" name="Text 84"/>
          <p:cNvSpPr/>
          <p:nvPr/>
        </p:nvSpPr>
        <p:spPr>
          <a:xfrm>
            <a:off x="9429750" y="5372100"/>
            <a:ext cx="2105025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b="1" dirty="0">
                <a:solidFill>
                  <a:srgbClr val="E0E2E5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打印速度</a:t>
            </a:r>
            <a:endParaRPr lang="en-US" sz="1600" dirty="0"/>
          </a:p>
        </p:txBody>
      </p:sp>
      <p:sp>
        <p:nvSpPr>
          <p:cNvPr id="87" name="Text 85"/>
          <p:cNvSpPr/>
          <p:nvPr/>
        </p:nvSpPr>
        <p:spPr>
          <a:xfrm>
            <a:off x="9239250" y="5676900"/>
            <a:ext cx="2295525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dirty="0">
                <a:solidFill>
                  <a:srgbClr val="E0E2E5">
                    <a:alpha val="7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标准: 50-60mm/s</a:t>
            </a:r>
            <a:endParaRPr lang="en-US" sz="1600" dirty="0"/>
          </a:p>
        </p:txBody>
      </p:sp>
      <p:sp>
        <p:nvSpPr>
          <p:cNvPr id="88" name="Text 86"/>
          <p:cNvSpPr/>
          <p:nvPr/>
        </p:nvSpPr>
        <p:spPr>
          <a:xfrm>
            <a:off x="9239250" y="5905500"/>
            <a:ext cx="2295525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200" dirty="0">
                <a:solidFill>
                  <a:srgbClr val="E0E2E5">
                    <a:alpha val="7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高速: 100-150mm/s</a:t>
            </a:r>
            <a:endParaRPr lang="en-US" sz="1600" dirty="0"/>
          </a:p>
        </p:txBody>
      </p:sp>
      <p:sp>
        <p:nvSpPr>
          <p:cNvPr id="89" name="Text 86">
            <a:extLst>
              <a:ext uri="{FF2B5EF4-FFF2-40B4-BE49-F238E27FC236}">
                <a16:creationId xmlns:a16="http://schemas.microsoft.com/office/drawing/2014/main" id="{FF9C9217-4F0F-66A7-24BF-9A1A19944C80}"/>
              </a:ext>
            </a:extLst>
          </p:cNvPr>
          <p:cNvSpPr/>
          <p:nvPr/>
        </p:nvSpPr>
        <p:spPr>
          <a:xfrm>
            <a:off x="9239250" y="6300788"/>
            <a:ext cx="2295525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zh-CN" altLang="en-US" sz="1200" dirty="0">
                <a:solidFill>
                  <a:srgbClr val="E0E2E5">
                    <a:alpha val="7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拓竹狂暴模式，支持</a:t>
            </a:r>
            <a:r>
              <a:rPr lang="en-US" altLang="zh-CN" sz="1200" dirty="0">
                <a:solidFill>
                  <a:srgbClr val="E0E2E5">
                    <a:alpha val="7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500mm/s</a:t>
            </a:r>
            <a:endParaRPr lang="en-US" sz="1600" dirty="0"/>
          </a:p>
        </p:txBody>
      </p:sp>
      <p:sp>
        <p:nvSpPr>
          <p:cNvPr id="90" name="Shape 42">
            <a:extLst>
              <a:ext uri="{FF2B5EF4-FFF2-40B4-BE49-F238E27FC236}">
                <a16:creationId xmlns:a16="http://schemas.microsoft.com/office/drawing/2014/main" id="{0A6D5C66-8D46-3F4E-5CFC-98C4428676E7}"/>
              </a:ext>
            </a:extLst>
          </p:cNvPr>
          <p:cNvSpPr/>
          <p:nvPr/>
        </p:nvSpPr>
        <p:spPr>
          <a:xfrm>
            <a:off x="9010650" y="6350570"/>
            <a:ext cx="152400" cy="152400"/>
          </a:xfrm>
          <a:custGeom>
            <a:avLst/>
            <a:gdLst/>
            <a:ahLst/>
            <a:cxnLst/>
            <a:rect l="l" t="t" r="r" b="b"/>
            <a:pathLst>
              <a:path w="152400" h="152400">
                <a:moveTo>
                  <a:pt x="76200" y="152400"/>
                </a:moveTo>
                <a:cubicBezTo>
                  <a:pt x="118256" y="152400"/>
                  <a:pt x="152400" y="118256"/>
                  <a:pt x="152400" y="76200"/>
                </a:cubicBezTo>
                <a:cubicBezTo>
                  <a:pt x="152400" y="34144"/>
                  <a:pt x="118256" y="0"/>
                  <a:pt x="76200" y="0"/>
                </a:cubicBezTo>
                <a:cubicBezTo>
                  <a:pt x="34144" y="0"/>
                  <a:pt x="0" y="34144"/>
                  <a:pt x="0" y="76200"/>
                </a:cubicBezTo>
                <a:cubicBezTo>
                  <a:pt x="0" y="118256"/>
                  <a:pt x="34144" y="152400"/>
                  <a:pt x="76200" y="152400"/>
                </a:cubicBezTo>
                <a:close/>
                <a:moveTo>
                  <a:pt x="66675" y="47625"/>
                </a:moveTo>
                <a:cubicBezTo>
                  <a:pt x="66675" y="42368"/>
                  <a:pt x="70943" y="38100"/>
                  <a:pt x="76200" y="38100"/>
                </a:cubicBezTo>
                <a:cubicBezTo>
                  <a:pt x="81457" y="38100"/>
                  <a:pt x="85725" y="42368"/>
                  <a:pt x="85725" y="47625"/>
                </a:cubicBezTo>
                <a:cubicBezTo>
                  <a:pt x="85725" y="52882"/>
                  <a:pt x="81457" y="57150"/>
                  <a:pt x="76200" y="57150"/>
                </a:cubicBezTo>
                <a:cubicBezTo>
                  <a:pt x="70943" y="57150"/>
                  <a:pt x="66675" y="52882"/>
                  <a:pt x="66675" y="47625"/>
                </a:cubicBezTo>
                <a:close/>
                <a:moveTo>
                  <a:pt x="64294" y="66675"/>
                </a:moveTo>
                <a:lnTo>
                  <a:pt x="78581" y="66675"/>
                </a:lnTo>
                <a:cubicBezTo>
                  <a:pt x="82540" y="66675"/>
                  <a:pt x="85725" y="69860"/>
                  <a:pt x="85725" y="73819"/>
                </a:cubicBezTo>
                <a:lnTo>
                  <a:pt x="85725" y="100013"/>
                </a:lnTo>
                <a:lnTo>
                  <a:pt x="88106" y="100013"/>
                </a:lnTo>
                <a:cubicBezTo>
                  <a:pt x="92065" y="100013"/>
                  <a:pt x="95250" y="103197"/>
                  <a:pt x="95250" y="107156"/>
                </a:cubicBezTo>
                <a:cubicBezTo>
                  <a:pt x="95250" y="111115"/>
                  <a:pt x="92065" y="114300"/>
                  <a:pt x="88106" y="114300"/>
                </a:cubicBezTo>
                <a:lnTo>
                  <a:pt x="64294" y="114300"/>
                </a:lnTo>
                <a:cubicBezTo>
                  <a:pt x="60335" y="114300"/>
                  <a:pt x="57150" y="111115"/>
                  <a:pt x="57150" y="107156"/>
                </a:cubicBezTo>
                <a:cubicBezTo>
                  <a:pt x="57150" y="103197"/>
                  <a:pt x="60335" y="100013"/>
                  <a:pt x="64294" y="100013"/>
                </a:cubicBezTo>
                <a:lnTo>
                  <a:pt x="71438" y="100013"/>
                </a:lnTo>
                <a:lnTo>
                  <a:pt x="71438" y="80962"/>
                </a:lnTo>
                <a:lnTo>
                  <a:pt x="64294" y="80962"/>
                </a:lnTo>
                <a:cubicBezTo>
                  <a:pt x="60335" y="80962"/>
                  <a:pt x="57150" y="77778"/>
                  <a:pt x="57150" y="73819"/>
                </a:cubicBezTo>
                <a:cubicBezTo>
                  <a:pt x="57150" y="69860"/>
                  <a:pt x="60335" y="66675"/>
                  <a:pt x="64294" y="66675"/>
                </a:cubicBezTo>
                <a:close/>
              </a:path>
            </a:pathLst>
          </a:custGeom>
          <a:solidFill>
            <a:srgbClr val="00D2BE"/>
          </a:solidFill>
          <a:ln/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1A1D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317500" y="317500"/>
            <a:ext cx="31750" cy="254000"/>
          </a:xfrm>
          <a:custGeom>
            <a:avLst/>
            <a:gdLst/>
            <a:ahLst/>
            <a:cxnLst/>
            <a:rect l="l" t="t" r="r" b="b"/>
            <a:pathLst>
              <a:path w="31750" h="254000">
                <a:moveTo>
                  <a:pt x="0" y="0"/>
                </a:moveTo>
                <a:lnTo>
                  <a:pt x="31750" y="0"/>
                </a:lnTo>
                <a:lnTo>
                  <a:pt x="31750" y="254000"/>
                </a:lnTo>
                <a:lnTo>
                  <a:pt x="0" y="254000"/>
                </a:lnTo>
                <a:lnTo>
                  <a:pt x="0" y="0"/>
                </a:lnTo>
                <a:close/>
              </a:path>
            </a:pathLst>
          </a:custGeom>
          <a:solidFill>
            <a:srgbClr val="00D2BE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3" name="Text 1"/>
          <p:cNvSpPr/>
          <p:nvPr/>
        </p:nvSpPr>
        <p:spPr>
          <a:xfrm>
            <a:off x="444500" y="365125"/>
            <a:ext cx="1627188" cy="1587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875" b="1" kern="0" spc="44" dirty="0">
                <a:solidFill>
                  <a:srgbClr val="00D2BE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TIPS &amp; TROUBLESHOOTING</a:t>
            </a:r>
            <a:endParaRPr lang="en-US" sz="1600" dirty="0"/>
          </a:p>
        </p:txBody>
      </p:sp>
      <p:sp>
        <p:nvSpPr>
          <p:cNvPr id="4" name="Text 2"/>
          <p:cNvSpPr/>
          <p:nvPr/>
        </p:nvSpPr>
        <p:spPr>
          <a:xfrm>
            <a:off x="317500" y="603250"/>
            <a:ext cx="11747500" cy="381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80000"/>
              </a:lnSpc>
            </a:pPr>
            <a:r>
              <a:rPr lang="en-US" sz="3000" b="1" dirty="0">
                <a:solidFill>
                  <a:srgbClr val="E0E2E5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设计注意事项与常见问题</a:t>
            </a:r>
            <a:endParaRPr lang="en-US" sz="1600" dirty="0"/>
          </a:p>
        </p:txBody>
      </p:sp>
      <p:sp>
        <p:nvSpPr>
          <p:cNvPr id="5" name="Shape 3"/>
          <p:cNvSpPr/>
          <p:nvPr/>
        </p:nvSpPr>
        <p:spPr>
          <a:xfrm>
            <a:off x="317500" y="1051719"/>
            <a:ext cx="5695157" cy="5623719"/>
          </a:xfrm>
          <a:custGeom>
            <a:avLst/>
            <a:gdLst/>
            <a:ahLst/>
            <a:cxnLst/>
            <a:rect l="l" t="t" r="r" b="b"/>
            <a:pathLst>
              <a:path w="5691188" h="5929313">
                <a:moveTo>
                  <a:pt x="95270" y="0"/>
                </a:moveTo>
                <a:lnTo>
                  <a:pt x="5595917" y="0"/>
                </a:lnTo>
                <a:cubicBezTo>
                  <a:pt x="5648533" y="0"/>
                  <a:pt x="5691188" y="42654"/>
                  <a:pt x="5691188" y="95270"/>
                </a:cubicBezTo>
                <a:lnTo>
                  <a:pt x="5691188" y="5834042"/>
                </a:lnTo>
                <a:cubicBezTo>
                  <a:pt x="5691188" y="5886658"/>
                  <a:pt x="5648533" y="5929313"/>
                  <a:pt x="5595917" y="5929313"/>
                </a:cubicBezTo>
                <a:lnTo>
                  <a:pt x="95270" y="5929313"/>
                </a:lnTo>
                <a:cubicBezTo>
                  <a:pt x="42654" y="5929313"/>
                  <a:pt x="0" y="5886658"/>
                  <a:pt x="0" y="5834042"/>
                </a:cubicBezTo>
                <a:lnTo>
                  <a:pt x="0" y="95270"/>
                </a:lnTo>
                <a:cubicBezTo>
                  <a:pt x="0" y="42689"/>
                  <a:pt x="42689" y="0"/>
                  <a:pt x="95270" y="0"/>
                </a:cubicBezTo>
                <a:close/>
              </a:path>
            </a:pathLst>
          </a:custGeom>
          <a:solidFill>
            <a:srgbClr val="2D3136">
              <a:alpha val="50196"/>
            </a:srgbClr>
          </a:solidFill>
          <a:ln w="12700">
            <a:solidFill>
              <a:srgbClr val="00D2BE">
                <a:alpha val="30196"/>
              </a:srgbClr>
            </a:solidFill>
            <a:prstDash val="soli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6" name="Shape 4"/>
          <p:cNvSpPr/>
          <p:nvPr/>
        </p:nvSpPr>
        <p:spPr>
          <a:xfrm>
            <a:off x="508000" y="1246188"/>
            <a:ext cx="190500" cy="190500"/>
          </a:xfrm>
          <a:custGeom>
            <a:avLst/>
            <a:gdLst/>
            <a:ahLst/>
            <a:cxnLst/>
            <a:rect l="l" t="t" r="r" b="b"/>
            <a:pathLst>
              <a:path w="190500" h="190500">
                <a:moveTo>
                  <a:pt x="95250" y="190500"/>
                </a:moveTo>
                <a:cubicBezTo>
                  <a:pt x="147820" y="190500"/>
                  <a:pt x="190500" y="147820"/>
                  <a:pt x="190500" y="95250"/>
                </a:cubicBezTo>
                <a:cubicBezTo>
                  <a:pt x="190500" y="42680"/>
                  <a:pt x="147820" y="0"/>
                  <a:pt x="95250" y="0"/>
                </a:cubicBezTo>
                <a:cubicBezTo>
                  <a:pt x="42680" y="0"/>
                  <a:pt x="0" y="42680"/>
                  <a:pt x="0" y="95250"/>
                </a:cubicBezTo>
                <a:cubicBezTo>
                  <a:pt x="0" y="147820"/>
                  <a:pt x="42680" y="190500"/>
                  <a:pt x="95250" y="190500"/>
                </a:cubicBezTo>
                <a:close/>
                <a:moveTo>
                  <a:pt x="95250" y="50602"/>
                </a:moveTo>
                <a:cubicBezTo>
                  <a:pt x="100199" y="50602"/>
                  <a:pt x="104180" y="54583"/>
                  <a:pt x="104180" y="59531"/>
                </a:cubicBezTo>
                <a:lnTo>
                  <a:pt x="104180" y="101203"/>
                </a:lnTo>
                <a:cubicBezTo>
                  <a:pt x="104180" y="106152"/>
                  <a:pt x="100199" y="110133"/>
                  <a:pt x="95250" y="110133"/>
                </a:cubicBezTo>
                <a:cubicBezTo>
                  <a:pt x="90301" y="110133"/>
                  <a:pt x="86320" y="106152"/>
                  <a:pt x="86320" y="101203"/>
                </a:cubicBezTo>
                <a:lnTo>
                  <a:pt x="86320" y="59531"/>
                </a:lnTo>
                <a:cubicBezTo>
                  <a:pt x="86320" y="54583"/>
                  <a:pt x="90301" y="50602"/>
                  <a:pt x="95250" y="50602"/>
                </a:cubicBezTo>
                <a:close/>
                <a:moveTo>
                  <a:pt x="85316" y="130969"/>
                </a:moveTo>
                <a:cubicBezTo>
                  <a:pt x="85090" y="127281"/>
                  <a:pt x="86929" y="123773"/>
                  <a:pt x="90090" y="121861"/>
                </a:cubicBezTo>
                <a:cubicBezTo>
                  <a:pt x="93251" y="119949"/>
                  <a:pt x="97212" y="119949"/>
                  <a:pt x="100373" y="121861"/>
                </a:cubicBezTo>
                <a:cubicBezTo>
                  <a:pt x="103534" y="123773"/>
                  <a:pt x="105373" y="127281"/>
                  <a:pt x="105147" y="130969"/>
                </a:cubicBezTo>
                <a:cubicBezTo>
                  <a:pt x="105373" y="134656"/>
                  <a:pt x="103534" y="138165"/>
                  <a:pt x="100373" y="140077"/>
                </a:cubicBezTo>
                <a:cubicBezTo>
                  <a:pt x="97212" y="141989"/>
                  <a:pt x="93251" y="141989"/>
                  <a:pt x="90090" y="140077"/>
                </a:cubicBezTo>
                <a:cubicBezTo>
                  <a:pt x="86929" y="138165"/>
                  <a:pt x="85090" y="134656"/>
                  <a:pt x="85316" y="130969"/>
                </a:cubicBezTo>
                <a:close/>
              </a:path>
            </a:pathLst>
          </a:custGeom>
          <a:solidFill>
            <a:srgbClr val="00D2BE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7" name="Text 5"/>
          <p:cNvSpPr/>
          <p:nvPr/>
        </p:nvSpPr>
        <p:spPr>
          <a:xfrm>
            <a:off x="722313" y="1214438"/>
            <a:ext cx="5222875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1500" b="1" dirty="0">
                <a:solidFill>
                  <a:srgbClr val="00D2BE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设计时必须注意</a:t>
            </a:r>
            <a:endParaRPr lang="en-US" sz="1600" dirty="0"/>
          </a:p>
        </p:txBody>
      </p:sp>
      <p:sp>
        <p:nvSpPr>
          <p:cNvPr id="8" name="Shape 6"/>
          <p:cNvSpPr/>
          <p:nvPr/>
        </p:nvSpPr>
        <p:spPr>
          <a:xfrm>
            <a:off x="500063" y="2587625"/>
            <a:ext cx="5349875" cy="714375"/>
          </a:xfrm>
          <a:custGeom>
            <a:avLst/>
            <a:gdLst/>
            <a:ahLst/>
            <a:cxnLst/>
            <a:rect l="l" t="t" r="r" b="b"/>
            <a:pathLst>
              <a:path w="5349875" h="714375">
                <a:moveTo>
                  <a:pt x="31750" y="0"/>
                </a:moveTo>
                <a:lnTo>
                  <a:pt x="5286374" y="0"/>
                </a:lnTo>
                <a:cubicBezTo>
                  <a:pt x="5321445" y="0"/>
                  <a:pt x="5349875" y="28430"/>
                  <a:pt x="5349875" y="63501"/>
                </a:cubicBezTo>
                <a:lnTo>
                  <a:pt x="5349875" y="650874"/>
                </a:lnTo>
                <a:cubicBezTo>
                  <a:pt x="5349875" y="685945"/>
                  <a:pt x="5321445" y="714375"/>
                  <a:pt x="5286374" y="714375"/>
                </a:cubicBezTo>
                <a:lnTo>
                  <a:pt x="31750" y="714375"/>
                </a:lnTo>
                <a:cubicBezTo>
                  <a:pt x="14227" y="714375"/>
                  <a:pt x="0" y="700148"/>
                  <a:pt x="0" y="682625"/>
                </a:cubicBezTo>
                <a:lnTo>
                  <a:pt x="0" y="31750"/>
                </a:lnTo>
                <a:cubicBezTo>
                  <a:pt x="0" y="14227"/>
                  <a:pt x="14227" y="0"/>
                  <a:pt x="31750" y="0"/>
                </a:cubicBezTo>
                <a:close/>
              </a:path>
            </a:pathLst>
          </a:custGeom>
          <a:solidFill>
            <a:srgbClr val="1A1D21">
              <a:alpha val="50196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9" name="Shape 7"/>
          <p:cNvSpPr/>
          <p:nvPr/>
        </p:nvSpPr>
        <p:spPr>
          <a:xfrm>
            <a:off x="500063" y="2587625"/>
            <a:ext cx="31750" cy="714375"/>
          </a:xfrm>
          <a:custGeom>
            <a:avLst/>
            <a:gdLst/>
            <a:ahLst/>
            <a:cxnLst/>
            <a:rect l="l" t="t" r="r" b="b"/>
            <a:pathLst>
              <a:path w="31750" h="714375">
                <a:moveTo>
                  <a:pt x="31750" y="0"/>
                </a:moveTo>
                <a:lnTo>
                  <a:pt x="31750" y="0"/>
                </a:lnTo>
                <a:lnTo>
                  <a:pt x="31750" y="714375"/>
                </a:lnTo>
                <a:lnTo>
                  <a:pt x="31750" y="714375"/>
                </a:lnTo>
                <a:cubicBezTo>
                  <a:pt x="14227" y="714375"/>
                  <a:pt x="0" y="700148"/>
                  <a:pt x="0" y="682625"/>
                </a:cubicBezTo>
                <a:lnTo>
                  <a:pt x="0" y="31750"/>
                </a:lnTo>
                <a:cubicBezTo>
                  <a:pt x="0" y="14227"/>
                  <a:pt x="14227" y="0"/>
                  <a:pt x="31750" y="0"/>
                </a:cubicBezTo>
                <a:close/>
              </a:path>
            </a:pathLst>
          </a:custGeom>
          <a:solidFill>
            <a:srgbClr val="00D2BE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10" name="Shape 8"/>
          <p:cNvSpPr/>
          <p:nvPr/>
        </p:nvSpPr>
        <p:spPr>
          <a:xfrm>
            <a:off x="642938" y="2714625"/>
            <a:ext cx="317500" cy="317500"/>
          </a:xfrm>
          <a:custGeom>
            <a:avLst/>
            <a:gdLst/>
            <a:ahLst/>
            <a:cxnLst/>
            <a:rect l="l" t="t" r="r" b="b"/>
            <a:pathLst>
              <a:path w="317500" h="317500">
                <a:moveTo>
                  <a:pt x="63500" y="0"/>
                </a:moveTo>
                <a:lnTo>
                  <a:pt x="254000" y="0"/>
                </a:lnTo>
                <a:cubicBezTo>
                  <a:pt x="289047" y="0"/>
                  <a:pt x="317500" y="28453"/>
                  <a:pt x="317500" y="63500"/>
                </a:cubicBezTo>
                <a:lnTo>
                  <a:pt x="317500" y="254000"/>
                </a:lnTo>
                <a:cubicBezTo>
                  <a:pt x="317500" y="289047"/>
                  <a:pt x="289047" y="317500"/>
                  <a:pt x="254000" y="317500"/>
                </a:cubicBezTo>
                <a:lnTo>
                  <a:pt x="63500" y="317500"/>
                </a:lnTo>
                <a:cubicBezTo>
                  <a:pt x="28453" y="317500"/>
                  <a:pt x="0" y="289047"/>
                  <a:pt x="0" y="254000"/>
                </a:cubicBezTo>
                <a:lnTo>
                  <a:pt x="0" y="63500"/>
                </a:lnTo>
                <a:cubicBezTo>
                  <a:pt x="0" y="28453"/>
                  <a:pt x="28453" y="0"/>
                  <a:pt x="63500" y="0"/>
                </a:cubicBezTo>
                <a:close/>
              </a:path>
            </a:pathLst>
          </a:custGeom>
          <a:solidFill>
            <a:srgbClr val="00D2BE">
              <a:alpha val="20000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11" name="Shape 9"/>
          <p:cNvSpPr/>
          <p:nvPr/>
        </p:nvSpPr>
        <p:spPr>
          <a:xfrm>
            <a:off x="742156" y="2794000"/>
            <a:ext cx="119063" cy="158750"/>
          </a:xfrm>
          <a:custGeom>
            <a:avLst/>
            <a:gdLst/>
            <a:ahLst/>
            <a:cxnLst/>
            <a:rect l="l" t="t" r="r" b="b"/>
            <a:pathLst>
              <a:path w="119063" h="158750">
                <a:moveTo>
                  <a:pt x="52524" y="42602"/>
                </a:moveTo>
                <a:cubicBezTo>
                  <a:pt x="56400" y="38726"/>
                  <a:pt x="62694" y="38726"/>
                  <a:pt x="66570" y="42602"/>
                </a:cubicBezTo>
                <a:lnTo>
                  <a:pt x="116179" y="92211"/>
                </a:lnTo>
                <a:cubicBezTo>
                  <a:pt x="120055" y="96087"/>
                  <a:pt x="120055" y="102381"/>
                  <a:pt x="116179" y="106257"/>
                </a:cubicBezTo>
                <a:cubicBezTo>
                  <a:pt x="112303" y="110133"/>
                  <a:pt x="106009" y="110133"/>
                  <a:pt x="102133" y="106257"/>
                </a:cubicBezTo>
                <a:lnTo>
                  <a:pt x="59531" y="63655"/>
                </a:lnTo>
                <a:lnTo>
                  <a:pt x="16929" y="106226"/>
                </a:lnTo>
                <a:cubicBezTo>
                  <a:pt x="13053" y="110102"/>
                  <a:pt x="6759" y="110102"/>
                  <a:pt x="2884" y="106226"/>
                </a:cubicBezTo>
                <a:cubicBezTo>
                  <a:pt x="-992" y="102350"/>
                  <a:pt x="-992" y="96056"/>
                  <a:pt x="2884" y="92180"/>
                </a:cubicBezTo>
                <a:lnTo>
                  <a:pt x="52493" y="42571"/>
                </a:lnTo>
                <a:close/>
              </a:path>
            </a:pathLst>
          </a:custGeom>
          <a:solidFill>
            <a:srgbClr val="00D2BE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12" name="Text 10"/>
          <p:cNvSpPr/>
          <p:nvPr/>
        </p:nvSpPr>
        <p:spPr>
          <a:xfrm>
            <a:off x="1055688" y="2714625"/>
            <a:ext cx="3397250" cy="2222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25" b="1" dirty="0">
                <a:solidFill>
                  <a:srgbClr val="E0E2E5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悬空结构</a:t>
            </a:r>
            <a:endParaRPr lang="en-US" sz="1600" dirty="0"/>
          </a:p>
        </p:txBody>
      </p:sp>
      <p:sp>
        <p:nvSpPr>
          <p:cNvPr id="13" name="Text 11"/>
          <p:cNvSpPr/>
          <p:nvPr/>
        </p:nvSpPr>
        <p:spPr>
          <a:xfrm>
            <a:off x="1055688" y="2968625"/>
            <a:ext cx="3389313" cy="20637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000" dirty="0">
                <a:solidFill>
                  <a:srgbClr val="E0E2E5">
                    <a:alpha val="7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超过 </a:t>
            </a:r>
            <a:r>
              <a:rPr lang="en-US" sz="1000" b="1" dirty="0">
                <a:solidFill>
                  <a:srgbClr val="00D2BE"/>
                </a:solidFill>
                <a:highlight>
                  <a:srgbClr val="00D2BE">
                    <a:alpha val="20000"/>
                  </a:srgbClr>
                </a:highlight>
                <a:latin typeface="MiSans" pitchFamily="34" charset="0"/>
                <a:ea typeface="MiSans" pitchFamily="34" charset="-122"/>
                <a:cs typeface="MiSans" pitchFamily="34" charset="-120"/>
              </a:rPr>
              <a:t>30° </a:t>
            </a:r>
            <a:r>
              <a:rPr lang="en-US" sz="1000" dirty="0">
                <a:solidFill>
                  <a:srgbClr val="E0E2E5">
                    <a:alpha val="7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的悬空角度需要添加支撑，否则会导致打印失败</a:t>
            </a:r>
            <a:endParaRPr lang="en-US" sz="1600" dirty="0"/>
          </a:p>
        </p:txBody>
      </p:sp>
      <p:sp>
        <p:nvSpPr>
          <p:cNvPr id="14" name="Shape 12"/>
          <p:cNvSpPr/>
          <p:nvPr/>
        </p:nvSpPr>
        <p:spPr>
          <a:xfrm>
            <a:off x="500063" y="3429000"/>
            <a:ext cx="5349875" cy="714375"/>
          </a:xfrm>
          <a:custGeom>
            <a:avLst/>
            <a:gdLst/>
            <a:ahLst/>
            <a:cxnLst/>
            <a:rect l="l" t="t" r="r" b="b"/>
            <a:pathLst>
              <a:path w="5349875" h="714375">
                <a:moveTo>
                  <a:pt x="31750" y="0"/>
                </a:moveTo>
                <a:lnTo>
                  <a:pt x="5286374" y="0"/>
                </a:lnTo>
                <a:cubicBezTo>
                  <a:pt x="5321445" y="0"/>
                  <a:pt x="5349875" y="28430"/>
                  <a:pt x="5349875" y="63501"/>
                </a:cubicBezTo>
                <a:lnTo>
                  <a:pt x="5349875" y="650874"/>
                </a:lnTo>
                <a:cubicBezTo>
                  <a:pt x="5349875" y="685945"/>
                  <a:pt x="5321445" y="714375"/>
                  <a:pt x="5286374" y="714375"/>
                </a:cubicBezTo>
                <a:lnTo>
                  <a:pt x="31750" y="714375"/>
                </a:lnTo>
                <a:cubicBezTo>
                  <a:pt x="14227" y="714375"/>
                  <a:pt x="0" y="700148"/>
                  <a:pt x="0" y="682625"/>
                </a:cubicBezTo>
                <a:lnTo>
                  <a:pt x="0" y="31750"/>
                </a:lnTo>
                <a:cubicBezTo>
                  <a:pt x="0" y="14227"/>
                  <a:pt x="14227" y="0"/>
                  <a:pt x="31750" y="0"/>
                </a:cubicBezTo>
                <a:close/>
              </a:path>
            </a:pathLst>
          </a:custGeom>
          <a:solidFill>
            <a:srgbClr val="1A1D21">
              <a:alpha val="50196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15" name="Shape 13"/>
          <p:cNvSpPr/>
          <p:nvPr/>
        </p:nvSpPr>
        <p:spPr>
          <a:xfrm>
            <a:off x="500063" y="3429000"/>
            <a:ext cx="31750" cy="714375"/>
          </a:xfrm>
          <a:custGeom>
            <a:avLst/>
            <a:gdLst/>
            <a:ahLst/>
            <a:cxnLst/>
            <a:rect l="l" t="t" r="r" b="b"/>
            <a:pathLst>
              <a:path w="31750" h="714375">
                <a:moveTo>
                  <a:pt x="31750" y="0"/>
                </a:moveTo>
                <a:lnTo>
                  <a:pt x="31750" y="0"/>
                </a:lnTo>
                <a:lnTo>
                  <a:pt x="31750" y="714375"/>
                </a:lnTo>
                <a:lnTo>
                  <a:pt x="31750" y="714375"/>
                </a:lnTo>
                <a:cubicBezTo>
                  <a:pt x="14227" y="714375"/>
                  <a:pt x="0" y="700148"/>
                  <a:pt x="0" y="682625"/>
                </a:cubicBezTo>
                <a:lnTo>
                  <a:pt x="0" y="31750"/>
                </a:lnTo>
                <a:cubicBezTo>
                  <a:pt x="0" y="14227"/>
                  <a:pt x="14227" y="0"/>
                  <a:pt x="31750" y="0"/>
                </a:cubicBezTo>
                <a:close/>
              </a:path>
            </a:pathLst>
          </a:custGeom>
          <a:solidFill>
            <a:srgbClr val="4A6D8C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16" name="Shape 14"/>
          <p:cNvSpPr/>
          <p:nvPr/>
        </p:nvSpPr>
        <p:spPr>
          <a:xfrm>
            <a:off x="642938" y="3556000"/>
            <a:ext cx="317500" cy="317500"/>
          </a:xfrm>
          <a:custGeom>
            <a:avLst/>
            <a:gdLst/>
            <a:ahLst/>
            <a:cxnLst/>
            <a:rect l="l" t="t" r="r" b="b"/>
            <a:pathLst>
              <a:path w="317500" h="317500">
                <a:moveTo>
                  <a:pt x="63500" y="0"/>
                </a:moveTo>
                <a:lnTo>
                  <a:pt x="254000" y="0"/>
                </a:lnTo>
                <a:cubicBezTo>
                  <a:pt x="289047" y="0"/>
                  <a:pt x="317500" y="28453"/>
                  <a:pt x="317500" y="63500"/>
                </a:cubicBezTo>
                <a:lnTo>
                  <a:pt x="317500" y="254000"/>
                </a:lnTo>
                <a:cubicBezTo>
                  <a:pt x="317500" y="289047"/>
                  <a:pt x="289047" y="317500"/>
                  <a:pt x="254000" y="317500"/>
                </a:cubicBezTo>
                <a:lnTo>
                  <a:pt x="63500" y="317500"/>
                </a:lnTo>
                <a:cubicBezTo>
                  <a:pt x="28453" y="317500"/>
                  <a:pt x="0" y="289047"/>
                  <a:pt x="0" y="254000"/>
                </a:cubicBezTo>
                <a:lnTo>
                  <a:pt x="0" y="63500"/>
                </a:lnTo>
                <a:cubicBezTo>
                  <a:pt x="0" y="28453"/>
                  <a:pt x="28453" y="0"/>
                  <a:pt x="63500" y="0"/>
                </a:cubicBezTo>
                <a:close/>
              </a:path>
            </a:pathLst>
          </a:custGeom>
          <a:solidFill>
            <a:srgbClr val="4A6D8C">
              <a:alpha val="20000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17" name="Shape 15"/>
          <p:cNvSpPr/>
          <p:nvPr/>
        </p:nvSpPr>
        <p:spPr>
          <a:xfrm>
            <a:off x="712391" y="3635375"/>
            <a:ext cx="178594" cy="158750"/>
          </a:xfrm>
          <a:custGeom>
            <a:avLst/>
            <a:gdLst/>
            <a:ahLst/>
            <a:cxnLst/>
            <a:rect l="l" t="t" r="r" b="b"/>
            <a:pathLst>
              <a:path w="178594" h="158750">
                <a:moveTo>
                  <a:pt x="64833" y="160052"/>
                </a:moveTo>
                <a:cubicBezTo>
                  <a:pt x="59035" y="165850"/>
                  <a:pt x="49609" y="165850"/>
                  <a:pt x="43780" y="160052"/>
                </a:cubicBezTo>
                <a:lnTo>
                  <a:pt x="8713" y="124985"/>
                </a:lnTo>
                <a:cubicBezTo>
                  <a:pt x="2915" y="119187"/>
                  <a:pt x="2915" y="109761"/>
                  <a:pt x="8713" y="103932"/>
                </a:cubicBezTo>
                <a:lnTo>
                  <a:pt x="13984" y="98661"/>
                </a:lnTo>
                <a:lnTo>
                  <a:pt x="36773" y="121450"/>
                </a:lnTo>
                <a:cubicBezTo>
                  <a:pt x="39688" y="124365"/>
                  <a:pt x="44400" y="124365"/>
                  <a:pt x="47284" y="121450"/>
                </a:cubicBezTo>
                <a:cubicBezTo>
                  <a:pt x="50167" y="118535"/>
                  <a:pt x="50198" y="113823"/>
                  <a:pt x="47284" y="110939"/>
                </a:cubicBezTo>
                <a:lnTo>
                  <a:pt x="24495" y="88150"/>
                </a:lnTo>
                <a:lnTo>
                  <a:pt x="35006" y="77639"/>
                </a:lnTo>
                <a:lnTo>
                  <a:pt x="50788" y="93421"/>
                </a:lnTo>
                <a:cubicBezTo>
                  <a:pt x="53702" y="96335"/>
                  <a:pt x="58415" y="96335"/>
                  <a:pt x="61299" y="93421"/>
                </a:cubicBezTo>
                <a:cubicBezTo>
                  <a:pt x="64182" y="90506"/>
                  <a:pt x="64213" y="85793"/>
                  <a:pt x="61299" y="82910"/>
                </a:cubicBezTo>
                <a:lnTo>
                  <a:pt x="45517" y="67128"/>
                </a:lnTo>
                <a:lnTo>
                  <a:pt x="56028" y="56617"/>
                </a:lnTo>
                <a:lnTo>
                  <a:pt x="78817" y="79406"/>
                </a:lnTo>
                <a:cubicBezTo>
                  <a:pt x="81731" y="82321"/>
                  <a:pt x="86444" y="82321"/>
                  <a:pt x="89328" y="79406"/>
                </a:cubicBezTo>
                <a:cubicBezTo>
                  <a:pt x="92211" y="76491"/>
                  <a:pt x="92242" y="71779"/>
                  <a:pt x="89328" y="68895"/>
                </a:cubicBezTo>
                <a:lnTo>
                  <a:pt x="66539" y="46106"/>
                </a:lnTo>
                <a:lnTo>
                  <a:pt x="77050" y="35595"/>
                </a:lnTo>
                <a:lnTo>
                  <a:pt x="92832" y="51377"/>
                </a:lnTo>
                <a:cubicBezTo>
                  <a:pt x="95746" y="54291"/>
                  <a:pt x="100459" y="54291"/>
                  <a:pt x="103343" y="51377"/>
                </a:cubicBezTo>
                <a:cubicBezTo>
                  <a:pt x="106226" y="48462"/>
                  <a:pt x="106257" y="43749"/>
                  <a:pt x="103343" y="40866"/>
                </a:cubicBezTo>
                <a:lnTo>
                  <a:pt x="87561" y="25084"/>
                </a:lnTo>
                <a:lnTo>
                  <a:pt x="98072" y="14573"/>
                </a:lnTo>
                <a:lnTo>
                  <a:pt x="120861" y="37362"/>
                </a:lnTo>
                <a:cubicBezTo>
                  <a:pt x="123775" y="40277"/>
                  <a:pt x="128488" y="40277"/>
                  <a:pt x="131372" y="37362"/>
                </a:cubicBezTo>
                <a:cubicBezTo>
                  <a:pt x="134255" y="34448"/>
                  <a:pt x="134286" y="29735"/>
                  <a:pt x="131372" y="26851"/>
                </a:cubicBezTo>
                <a:lnTo>
                  <a:pt x="108583" y="4062"/>
                </a:lnTo>
                <a:lnTo>
                  <a:pt x="113854" y="-1209"/>
                </a:lnTo>
                <a:cubicBezTo>
                  <a:pt x="119652" y="-7007"/>
                  <a:pt x="129077" y="-7007"/>
                  <a:pt x="134906" y="-1209"/>
                </a:cubicBezTo>
                <a:lnTo>
                  <a:pt x="170067" y="33765"/>
                </a:lnTo>
                <a:cubicBezTo>
                  <a:pt x="175865" y="39563"/>
                  <a:pt x="175865" y="48989"/>
                  <a:pt x="170067" y="54818"/>
                </a:cubicBezTo>
                <a:lnTo>
                  <a:pt x="64833" y="160052"/>
                </a:lnTo>
                <a:close/>
              </a:path>
            </a:pathLst>
          </a:custGeom>
          <a:solidFill>
            <a:srgbClr val="4A6D8C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18" name="Text 16"/>
          <p:cNvSpPr/>
          <p:nvPr/>
        </p:nvSpPr>
        <p:spPr>
          <a:xfrm>
            <a:off x="1055688" y="3556000"/>
            <a:ext cx="3190875" cy="2222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25" b="1" dirty="0">
                <a:solidFill>
                  <a:srgbClr val="E0E2E5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壁厚要求</a:t>
            </a:r>
            <a:endParaRPr lang="en-US" sz="1600" dirty="0"/>
          </a:p>
        </p:txBody>
      </p:sp>
      <p:sp>
        <p:nvSpPr>
          <p:cNvPr id="19" name="Text 17"/>
          <p:cNvSpPr/>
          <p:nvPr/>
        </p:nvSpPr>
        <p:spPr>
          <a:xfrm>
            <a:off x="1055688" y="3810000"/>
            <a:ext cx="3182938" cy="20637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000" dirty="0">
                <a:solidFill>
                  <a:srgbClr val="E0E2E5">
                    <a:alpha val="7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壁厚不能过薄，建议至少 </a:t>
            </a:r>
            <a:r>
              <a:rPr lang="en-US" sz="1000" b="1" dirty="0">
                <a:solidFill>
                  <a:srgbClr val="4A6D8C"/>
                </a:solidFill>
                <a:highlight>
                  <a:srgbClr val="4A6D8C">
                    <a:alpha val="20000"/>
                  </a:srgbClr>
                </a:highlight>
                <a:latin typeface="MiSans" pitchFamily="34" charset="0"/>
                <a:ea typeface="MiSans" pitchFamily="34" charset="-122"/>
                <a:cs typeface="MiSans" pitchFamily="34" charset="-120"/>
              </a:rPr>
              <a:t>1.0mm </a:t>
            </a:r>
            <a:r>
              <a:rPr lang="en-US" sz="1000" dirty="0">
                <a:solidFill>
                  <a:srgbClr val="E0E2E5">
                    <a:alpha val="7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以上，过薄容易断裂</a:t>
            </a:r>
            <a:endParaRPr lang="en-US" sz="1600" dirty="0"/>
          </a:p>
        </p:txBody>
      </p:sp>
      <p:sp>
        <p:nvSpPr>
          <p:cNvPr id="20" name="Shape 18"/>
          <p:cNvSpPr/>
          <p:nvPr/>
        </p:nvSpPr>
        <p:spPr>
          <a:xfrm>
            <a:off x="500063" y="4270375"/>
            <a:ext cx="5349875" cy="714375"/>
          </a:xfrm>
          <a:custGeom>
            <a:avLst/>
            <a:gdLst/>
            <a:ahLst/>
            <a:cxnLst/>
            <a:rect l="l" t="t" r="r" b="b"/>
            <a:pathLst>
              <a:path w="5349875" h="714375">
                <a:moveTo>
                  <a:pt x="31750" y="0"/>
                </a:moveTo>
                <a:lnTo>
                  <a:pt x="5286374" y="0"/>
                </a:lnTo>
                <a:cubicBezTo>
                  <a:pt x="5321445" y="0"/>
                  <a:pt x="5349875" y="28430"/>
                  <a:pt x="5349875" y="63501"/>
                </a:cubicBezTo>
                <a:lnTo>
                  <a:pt x="5349875" y="650874"/>
                </a:lnTo>
                <a:cubicBezTo>
                  <a:pt x="5349875" y="685945"/>
                  <a:pt x="5321445" y="714375"/>
                  <a:pt x="5286374" y="714375"/>
                </a:cubicBezTo>
                <a:lnTo>
                  <a:pt x="31750" y="714375"/>
                </a:lnTo>
                <a:cubicBezTo>
                  <a:pt x="14227" y="714375"/>
                  <a:pt x="0" y="700148"/>
                  <a:pt x="0" y="682625"/>
                </a:cubicBezTo>
                <a:lnTo>
                  <a:pt x="0" y="31750"/>
                </a:lnTo>
                <a:cubicBezTo>
                  <a:pt x="0" y="14227"/>
                  <a:pt x="14227" y="0"/>
                  <a:pt x="31750" y="0"/>
                </a:cubicBezTo>
                <a:close/>
              </a:path>
            </a:pathLst>
          </a:custGeom>
          <a:solidFill>
            <a:srgbClr val="1A1D21">
              <a:alpha val="50196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21" name="Shape 19"/>
          <p:cNvSpPr/>
          <p:nvPr/>
        </p:nvSpPr>
        <p:spPr>
          <a:xfrm>
            <a:off x="500063" y="4270375"/>
            <a:ext cx="31750" cy="714375"/>
          </a:xfrm>
          <a:custGeom>
            <a:avLst/>
            <a:gdLst/>
            <a:ahLst/>
            <a:cxnLst/>
            <a:rect l="l" t="t" r="r" b="b"/>
            <a:pathLst>
              <a:path w="31750" h="714375">
                <a:moveTo>
                  <a:pt x="31750" y="0"/>
                </a:moveTo>
                <a:lnTo>
                  <a:pt x="31750" y="0"/>
                </a:lnTo>
                <a:lnTo>
                  <a:pt x="31750" y="714375"/>
                </a:lnTo>
                <a:lnTo>
                  <a:pt x="31750" y="714375"/>
                </a:lnTo>
                <a:cubicBezTo>
                  <a:pt x="14227" y="714375"/>
                  <a:pt x="0" y="700148"/>
                  <a:pt x="0" y="682625"/>
                </a:cubicBezTo>
                <a:lnTo>
                  <a:pt x="0" y="31750"/>
                </a:lnTo>
                <a:cubicBezTo>
                  <a:pt x="0" y="14227"/>
                  <a:pt x="14227" y="0"/>
                  <a:pt x="31750" y="0"/>
                </a:cubicBezTo>
                <a:close/>
              </a:path>
            </a:pathLst>
          </a:custGeom>
          <a:solidFill>
            <a:srgbClr val="6B7A8F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22" name="Shape 20"/>
          <p:cNvSpPr/>
          <p:nvPr/>
        </p:nvSpPr>
        <p:spPr>
          <a:xfrm>
            <a:off x="642938" y="4397375"/>
            <a:ext cx="317500" cy="317500"/>
          </a:xfrm>
          <a:custGeom>
            <a:avLst/>
            <a:gdLst/>
            <a:ahLst/>
            <a:cxnLst/>
            <a:rect l="l" t="t" r="r" b="b"/>
            <a:pathLst>
              <a:path w="317500" h="317500">
                <a:moveTo>
                  <a:pt x="63500" y="0"/>
                </a:moveTo>
                <a:lnTo>
                  <a:pt x="254000" y="0"/>
                </a:lnTo>
                <a:cubicBezTo>
                  <a:pt x="289047" y="0"/>
                  <a:pt x="317500" y="28453"/>
                  <a:pt x="317500" y="63500"/>
                </a:cubicBezTo>
                <a:lnTo>
                  <a:pt x="317500" y="254000"/>
                </a:lnTo>
                <a:cubicBezTo>
                  <a:pt x="317500" y="289047"/>
                  <a:pt x="289047" y="317500"/>
                  <a:pt x="254000" y="317500"/>
                </a:cubicBezTo>
                <a:lnTo>
                  <a:pt x="63500" y="317500"/>
                </a:lnTo>
                <a:cubicBezTo>
                  <a:pt x="28453" y="317500"/>
                  <a:pt x="0" y="289047"/>
                  <a:pt x="0" y="254000"/>
                </a:cubicBezTo>
                <a:lnTo>
                  <a:pt x="0" y="63500"/>
                </a:lnTo>
                <a:cubicBezTo>
                  <a:pt x="0" y="28453"/>
                  <a:pt x="28453" y="0"/>
                  <a:pt x="63500" y="0"/>
                </a:cubicBezTo>
                <a:close/>
              </a:path>
            </a:pathLst>
          </a:custGeom>
          <a:solidFill>
            <a:srgbClr val="6B7A8F">
              <a:alpha val="20000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23" name="Shape 21"/>
          <p:cNvSpPr/>
          <p:nvPr/>
        </p:nvSpPr>
        <p:spPr>
          <a:xfrm>
            <a:off x="722313" y="4476750"/>
            <a:ext cx="158750" cy="158750"/>
          </a:xfrm>
          <a:custGeom>
            <a:avLst/>
            <a:gdLst/>
            <a:ahLst/>
            <a:cxnLst/>
            <a:rect l="l" t="t" r="r" b="b"/>
            <a:pathLst>
              <a:path w="158750" h="158750">
                <a:moveTo>
                  <a:pt x="69453" y="0"/>
                </a:moveTo>
                <a:cubicBezTo>
                  <a:pt x="80398" y="0"/>
                  <a:pt x="89297" y="6666"/>
                  <a:pt x="89297" y="14883"/>
                </a:cubicBezTo>
                <a:cubicBezTo>
                  <a:pt x="89297" y="18107"/>
                  <a:pt x="87933" y="21084"/>
                  <a:pt x="85576" y="23533"/>
                </a:cubicBezTo>
                <a:cubicBezTo>
                  <a:pt x="83530" y="25673"/>
                  <a:pt x="81855" y="28277"/>
                  <a:pt x="81855" y="31254"/>
                </a:cubicBezTo>
                <a:cubicBezTo>
                  <a:pt x="81855" y="35905"/>
                  <a:pt x="85638" y="39688"/>
                  <a:pt x="90289" y="39688"/>
                </a:cubicBezTo>
                <a:lnTo>
                  <a:pt x="104180" y="39688"/>
                </a:lnTo>
                <a:cubicBezTo>
                  <a:pt x="112396" y="39688"/>
                  <a:pt x="119062" y="46354"/>
                  <a:pt x="119062" y="54570"/>
                </a:cubicBezTo>
                <a:lnTo>
                  <a:pt x="119062" y="68461"/>
                </a:lnTo>
                <a:cubicBezTo>
                  <a:pt x="119062" y="73112"/>
                  <a:pt x="122845" y="76895"/>
                  <a:pt x="127496" y="76895"/>
                </a:cubicBezTo>
                <a:cubicBezTo>
                  <a:pt x="130442" y="76895"/>
                  <a:pt x="133077" y="75220"/>
                  <a:pt x="135217" y="73174"/>
                </a:cubicBezTo>
                <a:cubicBezTo>
                  <a:pt x="137666" y="70848"/>
                  <a:pt x="140643" y="69453"/>
                  <a:pt x="143867" y="69453"/>
                </a:cubicBezTo>
                <a:cubicBezTo>
                  <a:pt x="152084" y="69453"/>
                  <a:pt x="158750" y="78352"/>
                  <a:pt x="158750" y="89297"/>
                </a:cubicBezTo>
                <a:cubicBezTo>
                  <a:pt x="158750" y="100242"/>
                  <a:pt x="152084" y="109141"/>
                  <a:pt x="143867" y="109141"/>
                </a:cubicBezTo>
                <a:cubicBezTo>
                  <a:pt x="140643" y="109141"/>
                  <a:pt x="137635" y="107776"/>
                  <a:pt x="135217" y="105420"/>
                </a:cubicBezTo>
                <a:cubicBezTo>
                  <a:pt x="133077" y="103374"/>
                  <a:pt x="130473" y="101699"/>
                  <a:pt x="127496" y="101699"/>
                </a:cubicBezTo>
                <a:cubicBezTo>
                  <a:pt x="122845" y="101699"/>
                  <a:pt x="119062" y="105482"/>
                  <a:pt x="119062" y="110133"/>
                </a:cubicBezTo>
                <a:lnTo>
                  <a:pt x="119062" y="143867"/>
                </a:lnTo>
                <a:cubicBezTo>
                  <a:pt x="119062" y="152084"/>
                  <a:pt x="112396" y="158750"/>
                  <a:pt x="104180" y="158750"/>
                </a:cubicBezTo>
                <a:lnTo>
                  <a:pt x="86568" y="158750"/>
                </a:lnTo>
                <a:cubicBezTo>
                  <a:pt x="82600" y="158750"/>
                  <a:pt x="79375" y="155525"/>
                  <a:pt x="79375" y="151557"/>
                </a:cubicBezTo>
                <a:cubicBezTo>
                  <a:pt x="79375" y="148704"/>
                  <a:pt x="81173" y="146193"/>
                  <a:pt x="83468" y="144487"/>
                </a:cubicBezTo>
                <a:cubicBezTo>
                  <a:pt x="87064" y="141790"/>
                  <a:pt x="89297" y="138069"/>
                  <a:pt x="89297" y="133945"/>
                </a:cubicBezTo>
                <a:cubicBezTo>
                  <a:pt x="89297" y="125729"/>
                  <a:pt x="80398" y="119062"/>
                  <a:pt x="69453" y="119062"/>
                </a:cubicBezTo>
                <a:cubicBezTo>
                  <a:pt x="58508" y="119062"/>
                  <a:pt x="49609" y="125729"/>
                  <a:pt x="49609" y="133945"/>
                </a:cubicBezTo>
                <a:cubicBezTo>
                  <a:pt x="49609" y="138069"/>
                  <a:pt x="51842" y="141790"/>
                  <a:pt x="55438" y="144487"/>
                </a:cubicBezTo>
                <a:cubicBezTo>
                  <a:pt x="57733" y="146193"/>
                  <a:pt x="59531" y="148673"/>
                  <a:pt x="59531" y="151557"/>
                </a:cubicBezTo>
                <a:cubicBezTo>
                  <a:pt x="59531" y="155525"/>
                  <a:pt x="56307" y="158750"/>
                  <a:pt x="52338" y="158750"/>
                </a:cubicBezTo>
                <a:lnTo>
                  <a:pt x="14883" y="158750"/>
                </a:lnTo>
                <a:cubicBezTo>
                  <a:pt x="6666" y="158750"/>
                  <a:pt x="0" y="152084"/>
                  <a:pt x="0" y="143867"/>
                </a:cubicBezTo>
                <a:lnTo>
                  <a:pt x="0" y="106412"/>
                </a:lnTo>
                <a:cubicBezTo>
                  <a:pt x="0" y="102443"/>
                  <a:pt x="3225" y="99219"/>
                  <a:pt x="7193" y="99219"/>
                </a:cubicBezTo>
                <a:cubicBezTo>
                  <a:pt x="10046" y="99219"/>
                  <a:pt x="12557" y="101017"/>
                  <a:pt x="14263" y="103312"/>
                </a:cubicBezTo>
                <a:cubicBezTo>
                  <a:pt x="16960" y="106908"/>
                  <a:pt x="20681" y="109141"/>
                  <a:pt x="24805" y="109141"/>
                </a:cubicBezTo>
                <a:cubicBezTo>
                  <a:pt x="33021" y="109141"/>
                  <a:pt x="39688" y="100242"/>
                  <a:pt x="39688" y="89297"/>
                </a:cubicBezTo>
                <a:cubicBezTo>
                  <a:pt x="39688" y="78352"/>
                  <a:pt x="33021" y="69453"/>
                  <a:pt x="24805" y="69453"/>
                </a:cubicBezTo>
                <a:cubicBezTo>
                  <a:pt x="20681" y="69453"/>
                  <a:pt x="16960" y="71686"/>
                  <a:pt x="14263" y="75282"/>
                </a:cubicBezTo>
                <a:cubicBezTo>
                  <a:pt x="12557" y="77577"/>
                  <a:pt x="10077" y="79375"/>
                  <a:pt x="7193" y="79375"/>
                </a:cubicBezTo>
                <a:cubicBezTo>
                  <a:pt x="3225" y="79375"/>
                  <a:pt x="0" y="76150"/>
                  <a:pt x="0" y="72182"/>
                </a:cubicBezTo>
                <a:lnTo>
                  <a:pt x="0" y="54570"/>
                </a:lnTo>
                <a:cubicBezTo>
                  <a:pt x="0" y="46354"/>
                  <a:pt x="6666" y="39688"/>
                  <a:pt x="14883" y="39688"/>
                </a:cubicBezTo>
                <a:lnTo>
                  <a:pt x="48617" y="39688"/>
                </a:lnTo>
                <a:cubicBezTo>
                  <a:pt x="53268" y="39688"/>
                  <a:pt x="57051" y="35905"/>
                  <a:pt x="57051" y="31254"/>
                </a:cubicBezTo>
                <a:cubicBezTo>
                  <a:pt x="57051" y="28308"/>
                  <a:pt x="55376" y="25673"/>
                  <a:pt x="53330" y="23533"/>
                </a:cubicBezTo>
                <a:cubicBezTo>
                  <a:pt x="51005" y="21084"/>
                  <a:pt x="49609" y="18107"/>
                  <a:pt x="49609" y="14883"/>
                </a:cubicBezTo>
                <a:cubicBezTo>
                  <a:pt x="49609" y="6666"/>
                  <a:pt x="58508" y="0"/>
                  <a:pt x="69453" y="0"/>
                </a:cubicBezTo>
                <a:close/>
              </a:path>
            </a:pathLst>
          </a:custGeom>
          <a:solidFill>
            <a:srgbClr val="6B7A8F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24" name="Text 22"/>
          <p:cNvSpPr/>
          <p:nvPr/>
        </p:nvSpPr>
        <p:spPr>
          <a:xfrm>
            <a:off x="1055688" y="4397375"/>
            <a:ext cx="3460750" cy="2222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25" b="1" dirty="0">
                <a:solidFill>
                  <a:srgbClr val="E0E2E5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插接公差</a:t>
            </a:r>
            <a:endParaRPr lang="en-US" sz="1600" dirty="0"/>
          </a:p>
        </p:txBody>
      </p:sp>
      <p:sp>
        <p:nvSpPr>
          <p:cNvPr id="25" name="Text 23"/>
          <p:cNvSpPr/>
          <p:nvPr/>
        </p:nvSpPr>
        <p:spPr>
          <a:xfrm>
            <a:off x="1055688" y="4651375"/>
            <a:ext cx="3452813" cy="20637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000" dirty="0">
                <a:solidFill>
                  <a:srgbClr val="E0E2E5">
                    <a:alpha val="7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插接结构需预留 </a:t>
            </a:r>
            <a:r>
              <a:rPr lang="en-US" sz="1000" b="1" dirty="0">
                <a:solidFill>
                  <a:srgbClr val="6B7A8F"/>
                </a:solidFill>
                <a:highlight>
                  <a:srgbClr val="6B7A8F">
                    <a:alpha val="20000"/>
                  </a:srgbClr>
                </a:highlight>
                <a:latin typeface="MiSans" pitchFamily="34" charset="0"/>
                <a:ea typeface="MiSans" pitchFamily="34" charset="-122"/>
                <a:cs typeface="MiSans" pitchFamily="34" charset="-120"/>
              </a:rPr>
              <a:t>0.2-0.4mm </a:t>
            </a:r>
            <a:r>
              <a:rPr lang="en-US" sz="1000" dirty="0">
                <a:solidFill>
                  <a:srgbClr val="E0E2E5">
                    <a:alpha val="7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公差，确保零件能够顺利组装</a:t>
            </a:r>
            <a:endParaRPr lang="en-US" sz="1600" dirty="0"/>
          </a:p>
        </p:txBody>
      </p:sp>
      <p:sp>
        <p:nvSpPr>
          <p:cNvPr id="26" name="Shape 24"/>
          <p:cNvSpPr/>
          <p:nvPr/>
        </p:nvSpPr>
        <p:spPr>
          <a:xfrm>
            <a:off x="500063" y="5111750"/>
            <a:ext cx="5349875" cy="714375"/>
          </a:xfrm>
          <a:custGeom>
            <a:avLst/>
            <a:gdLst/>
            <a:ahLst/>
            <a:cxnLst/>
            <a:rect l="l" t="t" r="r" b="b"/>
            <a:pathLst>
              <a:path w="5349875" h="714375">
                <a:moveTo>
                  <a:pt x="31750" y="0"/>
                </a:moveTo>
                <a:lnTo>
                  <a:pt x="5286374" y="0"/>
                </a:lnTo>
                <a:cubicBezTo>
                  <a:pt x="5321445" y="0"/>
                  <a:pt x="5349875" y="28430"/>
                  <a:pt x="5349875" y="63501"/>
                </a:cubicBezTo>
                <a:lnTo>
                  <a:pt x="5349875" y="650874"/>
                </a:lnTo>
                <a:cubicBezTo>
                  <a:pt x="5349875" y="685945"/>
                  <a:pt x="5321445" y="714375"/>
                  <a:pt x="5286374" y="714375"/>
                </a:cubicBezTo>
                <a:lnTo>
                  <a:pt x="31750" y="714375"/>
                </a:lnTo>
                <a:cubicBezTo>
                  <a:pt x="14227" y="714375"/>
                  <a:pt x="0" y="700148"/>
                  <a:pt x="0" y="682625"/>
                </a:cubicBezTo>
                <a:lnTo>
                  <a:pt x="0" y="31750"/>
                </a:lnTo>
                <a:cubicBezTo>
                  <a:pt x="0" y="14227"/>
                  <a:pt x="14227" y="0"/>
                  <a:pt x="31750" y="0"/>
                </a:cubicBezTo>
                <a:close/>
              </a:path>
            </a:pathLst>
          </a:custGeom>
          <a:solidFill>
            <a:srgbClr val="1A1D21">
              <a:alpha val="50196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27" name="Shape 25"/>
          <p:cNvSpPr/>
          <p:nvPr/>
        </p:nvSpPr>
        <p:spPr>
          <a:xfrm>
            <a:off x="500063" y="5111750"/>
            <a:ext cx="31750" cy="714375"/>
          </a:xfrm>
          <a:custGeom>
            <a:avLst/>
            <a:gdLst/>
            <a:ahLst/>
            <a:cxnLst/>
            <a:rect l="l" t="t" r="r" b="b"/>
            <a:pathLst>
              <a:path w="31750" h="714375">
                <a:moveTo>
                  <a:pt x="31750" y="0"/>
                </a:moveTo>
                <a:lnTo>
                  <a:pt x="31750" y="0"/>
                </a:lnTo>
                <a:lnTo>
                  <a:pt x="31750" y="714375"/>
                </a:lnTo>
                <a:lnTo>
                  <a:pt x="31750" y="714375"/>
                </a:lnTo>
                <a:cubicBezTo>
                  <a:pt x="14227" y="714375"/>
                  <a:pt x="0" y="700148"/>
                  <a:pt x="0" y="682625"/>
                </a:cubicBezTo>
                <a:lnTo>
                  <a:pt x="0" y="31750"/>
                </a:lnTo>
                <a:cubicBezTo>
                  <a:pt x="0" y="14227"/>
                  <a:pt x="14227" y="0"/>
                  <a:pt x="31750" y="0"/>
                </a:cubicBezTo>
                <a:close/>
              </a:path>
            </a:pathLst>
          </a:custGeom>
          <a:solidFill>
            <a:srgbClr val="00D2BE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28" name="Shape 26"/>
          <p:cNvSpPr/>
          <p:nvPr/>
        </p:nvSpPr>
        <p:spPr>
          <a:xfrm>
            <a:off x="642938" y="5238750"/>
            <a:ext cx="317500" cy="317500"/>
          </a:xfrm>
          <a:custGeom>
            <a:avLst/>
            <a:gdLst/>
            <a:ahLst/>
            <a:cxnLst/>
            <a:rect l="l" t="t" r="r" b="b"/>
            <a:pathLst>
              <a:path w="317500" h="317500">
                <a:moveTo>
                  <a:pt x="63500" y="0"/>
                </a:moveTo>
                <a:lnTo>
                  <a:pt x="254000" y="0"/>
                </a:lnTo>
                <a:cubicBezTo>
                  <a:pt x="289047" y="0"/>
                  <a:pt x="317500" y="28453"/>
                  <a:pt x="317500" y="63500"/>
                </a:cubicBezTo>
                <a:lnTo>
                  <a:pt x="317500" y="254000"/>
                </a:lnTo>
                <a:cubicBezTo>
                  <a:pt x="317500" y="289047"/>
                  <a:pt x="289047" y="317500"/>
                  <a:pt x="254000" y="317500"/>
                </a:cubicBezTo>
                <a:lnTo>
                  <a:pt x="63500" y="317500"/>
                </a:lnTo>
                <a:cubicBezTo>
                  <a:pt x="28453" y="317500"/>
                  <a:pt x="0" y="289047"/>
                  <a:pt x="0" y="254000"/>
                </a:cubicBezTo>
                <a:lnTo>
                  <a:pt x="0" y="63500"/>
                </a:lnTo>
                <a:cubicBezTo>
                  <a:pt x="0" y="28453"/>
                  <a:pt x="28453" y="0"/>
                  <a:pt x="63500" y="0"/>
                </a:cubicBezTo>
                <a:close/>
              </a:path>
            </a:pathLst>
          </a:custGeom>
          <a:solidFill>
            <a:srgbClr val="00D2BE">
              <a:alpha val="20000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29" name="Shape 27"/>
          <p:cNvSpPr/>
          <p:nvPr/>
        </p:nvSpPr>
        <p:spPr>
          <a:xfrm>
            <a:off x="722313" y="5318125"/>
            <a:ext cx="158750" cy="158750"/>
          </a:xfrm>
          <a:custGeom>
            <a:avLst/>
            <a:gdLst/>
            <a:ahLst/>
            <a:cxnLst/>
            <a:rect l="l" t="t" r="r" b="b"/>
            <a:pathLst>
              <a:path w="158750" h="158750">
                <a:moveTo>
                  <a:pt x="79375" y="0"/>
                </a:moveTo>
                <a:cubicBezTo>
                  <a:pt x="123183" y="0"/>
                  <a:pt x="158750" y="35567"/>
                  <a:pt x="158750" y="79375"/>
                </a:cubicBezTo>
                <a:cubicBezTo>
                  <a:pt x="158750" y="123183"/>
                  <a:pt x="123183" y="158750"/>
                  <a:pt x="79375" y="158750"/>
                </a:cubicBezTo>
                <a:cubicBezTo>
                  <a:pt x="35567" y="158750"/>
                  <a:pt x="0" y="123183"/>
                  <a:pt x="0" y="79375"/>
                </a:cubicBezTo>
                <a:cubicBezTo>
                  <a:pt x="0" y="35567"/>
                  <a:pt x="35567" y="0"/>
                  <a:pt x="79375" y="0"/>
                </a:cubicBezTo>
                <a:close/>
                <a:moveTo>
                  <a:pt x="71934" y="37207"/>
                </a:moveTo>
                <a:lnTo>
                  <a:pt x="71934" y="79375"/>
                </a:lnTo>
                <a:cubicBezTo>
                  <a:pt x="71934" y="81855"/>
                  <a:pt x="73174" y="84181"/>
                  <a:pt x="75251" y="85576"/>
                </a:cubicBezTo>
                <a:lnTo>
                  <a:pt x="105017" y="105420"/>
                </a:lnTo>
                <a:cubicBezTo>
                  <a:pt x="108427" y="107714"/>
                  <a:pt x="113047" y="106784"/>
                  <a:pt x="115342" y="103343"/>
                </a:cubicBezTo>
                <a:cubicBezTo>
                  <a:pt x="117636" y="99901"/>
                  <a:pt x="116706" y="95312"/>
                  <a:pt x="113264" y="93018"/>
                </a:cubicBezTo>
                <a:lnTo>
                  <a:pt x="86816" y="75406"/>
                </a:lnTo>
                <a:lnTo>
                  <a:pt x="86816" y="37207"/>
                </a:lnTo>
                <a:cubicBezTo>
                  <a:pt x="86816" y="33083"/>
                  <a:pt x="83499" y="29766"/>
                  <a:pt x="79375" y="29766"/>
                </a:cubicBezTo>
                <a:cubicBezTo>
                  <a:pt x="75251" y="29766"/>
                  <a:pt x="71934" y="33083"/>
                  <a:pt x="71934" y="37207"/>
                </a:cubicBezTo>
                <a:close/>
              </a:path>
            </a:pathLst>
          </a:custGeom>
          <a:solidFill>
            <a:srgbClr val="00D2BE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30" name="Text 28"/>
          <p:cNvSpPr/>
          <p:nvPr/>
        </p:nvSpPr>
        <p:spPr>
          <a:xfrm>
            <a:off x="1055688" y="5238750"/>
            <a:ext cx="3119438" cy="2222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25" b="1" dirty="0">
                <a:solidFill>
                  <a:srgbClr val="E0E2E5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打印时间</a:t>
            </a:r>
            <a:endParaRPr lang="en-US" sz="1600" dirty="0"/>
          </a:p>
        </p:txBody>
      </p:sp>
      <p:sp>
        <p:nvSpPr>
          <p:cNvPr id="31" name="Text 29"/>
          <p:cNvSpPr/>
          <p:nvPr/>
        </p:nvSpPr>
        <p:spPr>
          <a:xfrm>
            <a:off x="1055688" y="5492750"/>
            <a:ext cx="3111500" cy="20637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000" dirty="0">
                <a:solidFill>
                  <a:srgbClr val="E0E2E5">
                    <a:alpha val="7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大模型打印时间长，建议分块打印或优化模型减少支撑</a:t>
            </a:r>
            <a:endParaRPr lang="en-US" sz="1600" dirty="0"/>
          </a:p>
        </p:txBody>
      </p:sp>
      <p:sp>
        <p:nvSpPr>
          <p:cNvPr id="32" name="Shape 30"/>
          <p:cNvSpPr/>
          <p:nvPr/>
        </p:nvSpPr>
        <p:spPr>
          <a:xfrm>
            <a:off x="6179344" y="1051719"/>
            <a:ext cx="5691188" cy="5623719"/>
          </a:xfrm>
          <a:custGeom>
            <a:avLst/>
            <a:gdLst/>
            <a:ahLst/>
            <a:cxnLst/>
            <a:rect l="l" t="t" r="r" b="b"/>
            <a:pathLst>
              <a:path w="5691188" h="5929313">
                <a:moveTo>
                  <a:pt x="95270" y="0"/>
                </a:moveTo>
                <a:lnTo>
                  <a:pt x="5595917" y="0"/>
                </a:lnTo>
                <a:cubicBezTo>
                  <a:pt x="5648533" y="0"/>
                  <a:pt x="5691188" y="42654"/>
                  <a:pt x="5691188" y="95270"/>
                </a:cubicBezTo>
                <a:lnTo>
                  <a:pt x="5691188" y="5834042"/>
                </a:lnTo>
                <a:cubicBezTo>
                  <a:pt x="5691188" y="5886658"/>
                  <a:pt x="5648533" y="5929313"/>
                  <a:pt x="5595917" y="5929313"/>
                </a:cubicBezTo>
                <a:lnTo>
                  <a:pt x="95270" y="5929313"/>
                </a:lnTo>
                <a:cubicBezTo>
                  <a:pt x="42654" y="5929313"/>
                  <a:pt x="0" y="5886658"/>
                  <a:pt x="0" y="5834042"/>
                </a:cubicBezTo>
                <a:lnTo>
                  <a:pt x="0" y="95270"/>
                </a:lnTo>
                <a:cubicBezTo>
                  <a:pt x="0" y="42689"/>
                  <a:pt x="42689" y="0"/>
                  <a:pt x="95270" y="0"/>
                </a:cubicBezTo>
                <a:close/>
              </a:path>
            </a:pathLst>
          </a:custGeom>
          <a:solidFill>
            <a:srgbClr val="2D3136">
              <a:alpha val="50196"/>
            </a:srgbClr>
          </a:solidFill>
          <a:ln w="12700">
            <a:solidFill>
              <a:srgbClr val="4A6D8C">
                <a:alpha val="30196"/>
              </a:srgbClr>
            </a:solidFill>
            <a:prstDash val="soli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3" name="Shape 31"/>
          <p:cNvSpPr/>
          <p:nvPr/>
        </p:nvSpPr>
        <p:spPr>
          <a:xfrm>
            <a:off x="6353969" y="1246188"/>
            <a:ext cx="214313" cy="190500"/>
          </a:xfrm>
          <a:custGeom>
            <a:avLst/>
            <a:gdLst/>
            <a:ahLst/>
            <a:cxnLst/>
            <a:rect l="l" t="t" r="r" b="b"/>
            <a:pathLst>
              <a:path w="214313" h="190500">
                <a:moveTo>
                  <a:pt x="83381" y="36128"/>
                </a:moveTo>
                <a:lnTo>
                  <a:pt x="83381" y="54583"/>
                </a:lnTo>
                <a:lnTo>
                  <a:pt x="83567" y="54769"/>
                </a:lnTo>
                <a:cubicBezTo>
                  <a:pt x="85985" y="24110"/>
                  <a:pt x="111621" y="0"/>
                  <a:pt x="142912" y="0"/>
                </a:cubicBezTo>
                <a:cubicBezTo>
                  <a:pt x="150391" y="0"/>
                  <a:pt x="157572" y="1377"/>
                  <a:pt x="164157" y="3907"/>
                </a:cubicBezTo>
                <a:cubicBezTo>
                  <a:pt x="167878" y="5321"/>
                  <a:pt x="168548" y="10046"/>
                  <a:pt x="165757" y="12874"/>
                </a:cubicBezTo>
                <a:lnTo>
                  <a:pt x="132755" y="45876"/>
                </a:lnTo>
                <a:cubicBezTo>
                  <a:pt x="131638" y="46992"/>
                  <a:pt x="131006" y="48518"/>
                  <a:pt x="131006" y="50081"/>
                </a:cubicBezTo>
                <a:lnTo>
                  <a:pt x="131006" y="65484"/>
                </a:lnTo>
                <a:cubicBezTo>
                  <a:pt x="131006" y="68759"/>
                  <a:pt x="133685" y="71438"/>
                  <a:pt x="136959" y="71438"/>
                </a:cubicBezTo>
                <a:lnTo>
                  <a:pt x="152363" y="71438"/>
                </a:lnTo>
                <a:cubicBezTo>
                  <a:pt x="153925" y="71438"/>
                  <a:pt x="155451" y="70805"/>
                  <a:pt x="156567" y="69689"/>
                </a:cubicBezTo>
                <a:lnTo>
                  <a:pt x="189570" y="36686"/>
                </a:lnTo>
                <a:cubicBezTo>
                  <a:pt x="192398" y="33858"/>
                  <a:pt x="197123" y="34565"/>
                  <a:pt x="198537" y="38286"/>
                </a:cubicBezTo>
                <a:cubicBezTo>
                  <a:pt x="201067" y="44872"/>
                  <a:pt x="202443" y="52053"/>
                  <a:pt x="202443" y="59531"/>
                </a:cubicBezTo>
                <a:cubicBezTo>
                  <a:pt x="202443" y="82079"/>
                  <a:pt x="189905" y="101724"/>
                  <a:pt x="171376" y="111807"/>
                </a:cubicBezTo>
                <a:lnTo>
                  <a:pt x="201699" y="142131"/>
                </a:lnTo>
                <a:cubicBezTo>
                  <a:pt x="208657" y="149089"/>
                  <a:pt x="208657" y="160400"/>
                  <a:pt x="201699" y="167394"/>
                </a:cubicBezTo>
                <a:lnTo>
                  <a:pt x="179338" y="189756"/>
                </a:lnTo>
                <a:cubicBezTo>
                  <a:pt x="172380" y="196714"/>
                  <a:pt x="161069" y="196714"/>
                  <a:pt x="154074" y="189756"/>
                </a:cubicBezTo>
                <a:lnTo>
                  <a:pt x="107193" y="142875"/>
                </a:lnTo>
                <a:cubicBezTo>
                  <a:pt x="96999" y="132680"/>
                  <a:pt x="94692" y="117611"/>
                  <a:pt x="100310" y="105184"/>
                </a:cubicBezTo>
                <a:lnTo>
                  <a:pt x="66563" y="71438"/>
                </a:lnTo>
                <a:lnTo>
                  <a:pt x="48109" y="71438"/>
                </a:lnTo>
                <a:cubicBezTo>
                  <a:pt x="44128" y="71438"/>
                  <a:pt x="40407" y="69466"/>
                  <a:pt x="38212" y="66154"/>
                </a:cubicBezTo>
                <a:lnTo>
                  <a:pt x="8706" y="21915"/>
                </a:lnTo>
                <a:cubicBezTo>
                  <a:pt x="7144" y="19571"/>
                  <a:pt x="7441" y="16408"/>
                  <a:pt x="9451" y="14399"/>
                </a:cubicBezTo>
                <a:lnTo>
                  <a:pt x="26343" y="-2493"/>
                </a:lnTo>
                <a:cubicBezTo>
                  <a:pt x="28352" y="-4502"/>
                  <a:pt x="31477" y="-4800"/>
                  <a:pt x="33858" y="-3237"/>
                </a:cubicBezTo>
                <a:lnTo>
                  <a:pt x="78098" y="26231"/>
                </a:lnTo>
                <a:cubicBezTo>
                  <a:pt x="81409" y="28426"/>
                  <a:pt x="83381" y="32147"/>
                  <a:pt x="83381" y="36128"/>
                </a:cubicBezTo>
                <a:close/>
                <a:moveTo>
                  <a:pt x="80218" y="110356"/>
                </a:moveTo>
                <a:cubicBezTo>
                  <a:pt x="77874" y="124123"/>
                  <a:pt x="81111" y="138671"/>
                  <a:pt x="90041" y="150316"/>
                </a:cubicBezTo>
                <a:lnTo>
                  <a:pt x="54694" y="185626"/>
                </a:lnTo>
                <a:cubicBezTo>
                  <a:pt x="44239" y="196081"/>
                  <a:pt x="27273" y="196081"/>
                  <a:pt x="16818" y="185626"/>
                </a:cubicBezTo>
                <a:cubicBezTo>
                  <a:pt x="6362" y="175171"/>
                  <a:pt x="6362" y="158204"/>
                  <a:pt x="16818" y="147749"/>
                </a:cubicBezTo>
                <a:lnTo>
                  <a:pt x="67196" y="97371"/>
                </a:lnTo>
                <a:lnTo>
                  <a:pt x="80218" y="110393"/>
                </a:lnTo>
                <a:close/>
              </a:path>
            </a:pathLst>
          </a:custGeom>
          <a:solidFill>
            <a:srgbClr val="4A6D8C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34" name="Text 32"/>
          <p:cNvSpPr/>
          <p:nvPr/>
        </p:nvSpPr>
        <p:spPr>
          <a:xfrm>
            <a:off x="6580188" y="1214438"/>
            <a:ext cx="5222875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1500" b="1" dirty="0">
                <a:solidFill>
                  <a:srgbClr val="4A6D8C"/>
                </a:solidFill>
                <a:latin typeface="Alimama ShuHeiTi" pitchFamily="34" charset="0"/>
                <a:ea typeface="Alimama ShuHeiTi" pitchFamily="34" charset="-122"/>
                <a:cs typeface="Alimama ShuHeiTi" pitchFamily="34" charset="-120"/>
              </a:rPr>
              <a:t>常见失败案例</a:t>
            </a:r>
            <a:endParaRPr lang="en-US" sz="1600" dirty="0"/>
          </a:p>
        </p:txBody>
      </p:sp>
      <p:sp>
        <p:nvSpPr>
          <p:cNvPr id="35" name="Shape 33"/>
          <p:cNvSpPr/>
          <p:nvPr/>
        </p:nvSpPr>
        <p:spPr>
          <a:xfrm>
            <a:off x="6342063" y="1595438"/>
            <a:ext cx="5365750" cy="1111250"/>
          </a:xfrm>
          <a:custGeom>
            <a:avLst/>
            <a:gdLst/>
            <a:ahLst/>
            <a:cxnLst/>
            <a:rect l="l" t="t" r="r" b="b"/>
            <a:pathLst>
              <a:path w="5365750" h="1111250">
                <a:moveTo>
                  <a:pt x="63497" y="0"/>
                </a:moveTo>
                <a:lnTo>
                  <a:pt x="5302253" y="0"/>
                </a:lnTo>
                <a:cubicBezTo>
                  <a:pt x="5337322" y="0"/>
                  <a:pt x="5365750" y="28428"/>
                  <a:pt x="5365750" y="63497"/>
                </a:cubicBezTo>
                <a:lnTo>
                  <a:pt x="5365750" y="1047753"/>
                </a:lnTo>
                <a:cubicBezTo>
                  <a:pt x="5365750" y="1082822"/>
                  <a:pt x="5337322" y="1111250"/>
                  <a:pt x="5302253" y="1111250"/>
                </a:cubicBezTo>
                <a:lnTo>
                  <a:pt x="63497" y="1111250"/>
                </a:lnTo>
                <a:cubicBezTo>
                  <a:pt x="28428" y="1111250"/>
                  <a:pt x="0" y="1082822"/>
                  <a:pt x="0" y="1047753"/>
                </a:cubicBezTo>
                <a:lnTo>
                  <a:pt x="0" y="63497"/>
                </a:lnTo>
                <a:cubicBezTo>
                  <a:pt x="0" y="28428"/>
                  <a:pt x="28428" y="0"/>
                  <a:pt x="63497" y="0"/>
                </a:cubicBezTo>
                <a:close/>
              </a:path>
            </a:pathLst>
          </a:custGeom>
          <a:solidFill>
            <a:srgbClr val="1A1D21">
              <a:alpha val="50196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36" name="Shape 34"/>
          <p:cNvSpPr/>
          <p:nvPr/>
        </p:nvSpPr>
        <p:spPr>
          <a:xfrm>
            <a:off x="6469063" y="1722438"/>
            <a:ext cx="317500" cy="317500"/>
          </a:xfrm>
          <a:custGeom>
            <a:avLst/>
            <a:gdLst/>
            <a:ahLst/>
            <a:cxnLst/>
            <a:rect l="l" t="t" r="r" b="b"/>
            <a:pathLst>
              <a:path w="317500" h="317500">
                <a:moveTo>
                  <a:pt x="63500" y="0"/>
                </a:moveTo>
                <a:lnTo>
                  <a:pt x="254000" y="0"/>
                </a:lnTo>
                <a:cubicBezTo>
                  <a:pt x="289047" y="0"/>
                  <a:pt x="317500" y="28453"/>
                  <a:pt x="317500" y="63500"/>
                </a:cubicBezTo>
                <a:lnTo>
                  <a:pt x="317500" y="254000"/>
                </a:lnTo>
                <a:cubicBezTo>
                  <a:pt x="317500" y="289047"/>
                  <a:pt x="289047" y="317500"/>
                  <a:pt x="254000" y="317500"/>
                </a:cubicBezTo>
                <a:lnTo>
                  <a:pt x="63500" y="317500"/>
                </a:lnTo>
                <a:cubicBezTo>
                  <a:pt x="28453" y="317500"/>
                  <a:pt x="0" y="289047"/>
                  <a:pt x="0" y="254000"/>
                </a:cubicBezTo>
                <a:lnTo>
                  <a:pt x="0" y="63500"/>
                </a:lnTo>
                <a:cubicBezTo>
                  <a:pt x="0" y="28453"/>
                  <a:pt x="28453" y="0"/>
                  <a:pt x="63500" y="0"/>
                </a:cubicBezTo>
                <a:close/>
              </a:path>
            </a:pathLst>
          </a:custGeom>
          <a:solidFill>
            <a:srgbClr val="FB2C36">
              <a:alpha val="20000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37" name="Shape 35"/>
          <p:cNvSpPr/>
          <p:nvPr/>
        </p:nvSpPr>
        <p:spPr>
          <a:xfrm>
            <a:off x="6548438" y="1801813"/>
            <a:ext cx="158750" cy="158750"/>
          </a:xfrm>
          <a:custGeom>
            <a:avLst/>
            <a:gdLst/>
            <a:ahLst/>
            <a:cxnLst/>
            <a:rect l="l" t="t" r="r" b="b"/>
            <a:pathLst>
              <a:path w="158750" h="158750">
                <a:moveTo>
                  <a:pt x="79375" y="158750"/>
                </a:moveTo>
                <a:cubicBezTo>
                  <a:pt x="123183" y="158750"/>
                  <a:pt x="158750" y="123183"/>
                  <a:pt x="158750" y="79375"/>
                </a:cubicBezTo>
                <a:cubicBezTo>
                  <a:pt x="158750" y="35567"/>
                  <a:pt x="123183" y="0"/>
                  <a:pt x="79375" y="0"/>
                </a:cubicBezTo>
                <a:cubicBezTo>
                  <a:pt x="35567" y="0"/>
                  <a:pt x="0" y="35567"/>
                  <a:pt x="0" y="79375"/>
                </a:cubicBezTo>
                <a:cubicBezTo>
                  <a:pt x="0" y="123183"/>
                  <a:pt x="35567" y="158750"/>
                  <a:pt x="79375" y="158750"/>
                </a:cubicBezTo>
                <a:close/>
                <a:moveTo>
                  <a:pt x="51780" y="51780"/>
                </a:moveTo>
                <a:cubicBezTo>
                  <a:pt x="54694" y="48865"/>
                  <a:pt x="59407" y="48865"/>
                  <a:pt x="62291" y="51780"/>
                </a:cubicBezTo>
                <a:lnTo>
                  <a:pt x="79344" y="68833"/>
                </a:lnTo>
                <a:lnTo>
                  <a:pt x="96397" y="51780"/>
                </a:lnTo>
                <a:cubicBezTo>
                  <a:pt x="99312" y="48865"/>
                  <a:pt x="104025" y="48865"/>
                  <a:pt x="106908" y="51780"/>
                </a:cubicBezTo>
                <a:cubicBezTo>
                  <a:pt x="109792" y="54694"/>
                  <a:pt x="109823" y="59407"/>
                  <a:pt x="106908" y="62291"/>
                </a:cubicBezTo>
                <a:lnTo>
                  <a:pt x="89855" y="79344"/>
                </a:lnTo>
                <a:lnTo>
                  <a:pt x="106908" y="96397"/>
                </a:lnTo>
                <a:cubicBezTo>
                  <a:pt x="109823" y="99312"/>
                  <a:pt x="109823" y="104025"/>
                  <a:pt x="106908" y="106908"/>
                </a:cubicBezTo>
                <a:cubicBezTo>
                  <a:pt x="103994" y="109792"/>
                  <a:pt x="99281" y="109823"/>
                  <a:pt x="96397" y="106908"/>
                </a:cubicBezTo>
                <a:lnTo>
                  <a:pt x="79344" y="89855"/>
                </a:lnTo>
                <a:lnTo>
                  <a:pt x="62291" y="106908"/>
                </a:lnTo>
                <a:cubicBezTo>
                  <a:pt x="59376" y="109823"/>
                  <a:pt x="54663" y="109823"/>
                  <a:pt x="51780" y="106908"/>
                </a:cubicBezTo>
                <a:cubicBezTo>
                  <a:pt x="48896" y="103994"/>
                  <a:pt x="48865" y="99281"/>
                  <a:pt x="51780" y="96397"/>
                </a:cubicBezTo>
                <a:lnTo>
                  <a:pt x="68833" y="79344"/>
                </a:lnTo>
                <a:lnTo>
                  <a:pt x="51780" y="62291"/>
                </a:lnTo>
                <a:cubicBezTo>
                  <a:pt x="48865" y="59376"/>
                  <a:pt x="48865" y="54663"/>
                  <a:pt x="51780" y="51780"/>
                </a:cubicBezTo>
                <a:close/>
              </a:path>
            </a:pathLst>
          </a:custGeom>
          <a:solidFill>
            <a:srgbClr val="FF6467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38" name="Text 36"/>
          <p:cNvSpPr/>
          <p:nvPr/>
        </p:nvSpPr>
        <p:spPr>
          <a:xfrm>
            <a:off x="6881813" y="1770063"/>
            <a:ext cx="1198563" cy="2222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25" b="1" dirty="0">
                <a:solidFill>
                  <a:srgbClr val="E0E2E5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翘边（Warping）</a:t>
            </a:r>
            <a:endParaRPr lang="en-US" sz="1600" dirty="0"/>
          </a:p>
        </p:txBody>
      </p:sp>
      <p:sp>
        <p:nvSpPr>
          <p:cNvPr id="39" name="Text 37"/>
          <p:cNvSpPr/>
          <p:nvPr/>
        </p:nvSpPr>
        <p:spPr>
          <a:xfrm>
            <a:off x="6469063" y="2103438"/>
            <a:ext cx="517525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dirty="0">
                <a:solidFill>
                  <a:srgbClr val="E0E2E5">
                    <a:alpha val="7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模型底部翘起，脱离平台</a:t>
            </a:r>
            <a:endParaRPr lang="en-US" sz="1600" dirty="0"/>
          </a:p>
        </p:txBody>
      </p:sp>
      <p:sp>
        <p:nvSpPr>
          <p:cNvPr id="40" name="Text 38"/>
          <p:cNvSpPr/>
          <p:nvPr/>
        </p:nvSpPr>
        <p:spPr>
          <a:xfrm>
            <a:off x="6469063" y="2389188"/>
            <a:ext cx="388938" cy="1587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875" dirty="0">
                <a:solidFill>
                  <a:srgbClr val="E0E2E5">
                    <a:alpha val="6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原因：</a:t>
            </a:r>
            <a:endParaRPr lang="en-US" sz="1600" dirty="0"/>
          </a:p>
        </p:txBody>
      </p:sp>
      <p:sp>
        <p:nvSpPr>
          <p:cNvPr id="41" name="Shape 39"/>
          <p:cNvSpPr/>
          <p:nvPr/>
        </p:nvSpPr>
        <p:spPr>
          <a:xfrm>
            <a:off x="6865938" y="2357438"/>
            <a:ext cx="682625" cy="222250"/>
          </a:xfrm>
          <a:custGeom>
            <a:avLst/>
            <a:gdLst/>
            <a:ahLst/>
            <a:cxnLst/>
            <a:rect l="l" t="t" r="r" b="b"/>
            <a:pathLst>
              <a:path w="682625" h="222250">
                <a:moveTo>
                  <a:pt x="31751" y="0"/>
                </a:moveTo>
                <a:lnTo>
                  <a:pt x="650874" y="0"/>
                </a:lnTo>
                <a:cubicBezTo>
                  <a:pt x="668410" y="0"/>
                  <a:pt x="682625" y="14215"/>
                  <a:pt x="682625" y="31751"/>
                </a:cubicBezTo>
                <a:lnTo>
                  <a:pt x="682625" y="190499"/>
                </a:lnTo>
                <a:cubicBezTo>
                  <a:pt x="682625" y="208035"/>
                  <a:pt x="668410" y="222250"/>
                  <a:pt x="650874" y="222250"/>
                </a:cubicBezTo>
                <a:lnTo>
                  <a:pt x="31751" y="222250"/>
                </a:lnTo>
                <a:cubicBezTo>
                  <a:pt x="14227" y="222250"/>
                  <a:pt x="0" y="208023"/>
                  <a:pt x="0" y="190499"/>
                </a:cubicBezTo>
                <a:lnTo>
                  <a:pt x="0" y="31751"/>
                </a:lnTo>
                <a:cubicBezTo>
                  <a:pt x="0" y="14227"/>
                  <a:pt x="14227" y="0"/>
                  <a:pt x="31751" y="0"/>
                </a:cubicBezTo>
                <a:close/>
              </a:path>
            </a:pathLst>
          </a:custGeom>
          <a:solidFill>
            <a:srgbClr val="FB2C36">
              <a:alpha val="20000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42" name="Text 40"/>
          <p:cNvSpPr/>
          <p:nvPr/>
        </p:nvSpPr>
        <p:spPr>
          <a:xfrm>
            <a:off x="6865938" y="2357438"/>
            <a:ext cx="738188" cy="222250"/>
          </a:xfrm>
          <a:prstGeom prst="rect">
            <a:avLst/>
          </a:prstGeom>
          <a:noFill/>
          <a:ln/>
        </p:spPr>
        <p:txBody>
          <a:bodyPr wrap="square" lIns="63500" tIns="31750" rIns="63500" bIns="31750" rtlCol="0" anchor="ctr"/>
          <a:lstStyle/>
          <a:p>
            <a:pPr>
              <a:lnSpc>
                <a:spcPct val="120000"/>
              </a:lnSpc>
            </a:pPr>
            <a:r>
              <a:rPr lang="en-US" sz="875" dirty="0">
                <a:solidFill>
                  <a:srgbClr val="FF6467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平台温度低</a:t>
            </a:r>
            <a:endParaRPr lang="en-US" sz="1600" dirty="0"/>
          </a:p>
        </p:txBody>
      </p:sp>
      <p:sp>
        <p:nvSpPr>
          <p:cNvPr id="43" name="Shape 41"/>
          <p:cNvSpPr/>
          <p:nvPr/>
        </p:nvSpPr>
        <p:spPr>
          <a:xfrm>
            <a:off x="7612063" y="2357438"/>
            <a:ext cx="460375" cy="222250"/>
          </a:xfrm>
          <a:custGeom>
            <a:avLst/>
            <a:gdLst/>
            <a:ahLst/>
            <a:cxnLst/>
            <a:rect l="l" t="t" r="r" b="b"/>
            <a:pathLst>
              <a:path w="460375" h="222250">
                <a:moveTo>
                  <a:pt x="31751" y="0"/>
                </a:moveTo>
                <a:lnTo>
                  <a:pt x="428624" y="0"/>
                </a:lnTo>
                <a:cubicBezTo>
                  <a:pt x="446160" y="0"/>
                  <a:pt x="460375" y="14215"/>
                  <a:pt x="460375" y="31751"/>
                </a:cubicBezTo>
                <a:lnTo>
                  <a:pt x="460375" y="190499"/>
                </a:lnTo>
                <a:cubicBezTo>
                  <a:pt x="460375" y="208035"/>
                  <a:pt x="446160" y="222250"/>
                  <a:pt x="428624" y="222250"/>
                </a:cubicBezTo>
                <a:lnTo>
                  <a:pt x="31751" y="222250"/>
                </a:lnTo>
                <a:cubicBezTo>
                  <a:pt x="14227" y="222250"/>
                  <a:pt x="0" y="208023"/>
                  <a:pt x="0" y="190499"/>
                </a:cubicBezTo>
                <a:lnTo>
                  <a:pt x="0" y="31751"/>
                </a:lnTo>
                <a:cubicBezTo>
                  <a:pt x="0" y="14227"/>
                  <a:pt x="14227" y="0"/>
                  <a:pt x="31751" y="0"/>
                </a:cubicBezTo>
                <a:close/>
              </a:path>
            </a:pathLst>
          </a:custGeom>
          <a:solidFill>
            <a:srgbClr val="FB2C36">
              <a:alpha val="20000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44" name="Text 42"/>
          <p:cNvSpPr/>
          <p:nvPr/>
        </p:nvSpPr>
        <p:spPr>
          <a:xfrm>
            <a:off x="7612063" y="2357438"/>
            <a:ext cx="515938" cy="222250"/>
          </a:xfrm>
          <a:prstGeom prst="rect">
            <a:avLst/>
          </a:prstGeom>
          <a:noFill/>
          <a:ln/>
        </p:spPr>
        <p:txBody>
          <a:bodyPr wrap="square" lIns="63500" tIns="31750" rIns="63500" bIns="31750" rtlCol="0" anchor="ctr"/>
          <a:lstStyle/>
          <a:p>
            <a:pPr>
              <a:lnSpc>
                <a:spcPct val="120000"/>
              </a:lnSpc>
            </a:pPr>
            <a:r>
              <a:rPr lang="en-US" sz="875" dirty="0">
                <a:solidFill>
                  <a:srgbClr val="FF6467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未涂胶</a:t>
            </a:r>
            <a:endParaRPr lang="en-US" sz="1600" dirty="0"/>
          </a:p>
        </p:txBody>
      </p:sp>
      <p:sp>
        <p:nvSpPr>
          <p:cNvPr id="45" name="Shape 43"/>
          <p:cNvSpPr/>
          <p:nvPr/>
        </p:nvSpPr>
        <p:spPr>
          <a:xfrm>
            <a:off x="6342063" y="2801938"/>
            <a:ext cx="5365750" cy="1111250"/>
          </a:xfrm>
          <a:custGeom>
            <a:avLst/>
            <a:gdLst/>
            <a:ahLst/>
            <a:cxnLst/>
            <a:rect l="l" t="t" r="r" b="b"/>
            <a:pathLst>
              <a:path w="5365750" h="1111250">
                <a:moveTo>
                  <a:pt x="63497" y="0"/>
                </a:moveTo>
                <a:lnTo>
                  <a:pt x="5302253" y="0"/>
                </a:lnTo>
                <a:cubicBezTo>
                  <a:pt x="5337322" y="0"/>
                  <a:pt x="5365750" y="28428"/>
                  <a:pt x="5365750" y="63497"/>
                </a:cubicBezTo>
                <a:lnTo>
                  <a:pt x="5365750" y="1047753"/>
                </a:lnTo>
                <a:cubicBezTo>
                  <a:pt x="5365750" y="1082822"/>
                  <a:pt x="5337322" y="1111250"/>
                  <a:pt x="5302253" y="1111250"/>
                </a:cubicBezTo>
                <a:lnTo>
                  <a:pt x="63497" y="1111250"/>
                </a:lnTo>
                <a:cubicBezTo>
                  <a:pt x="28428" y="1111250"/>
                  <a:pt x="0" y="1082822"/>
                  <a:pt x="0" y="1047753"/>
                </a:cubicBezTo>
                <a:lnTo>
                  <a:pt x="0" y="63497"/>
                </a:lnTo>
                <a:cubicBezTo>
                  <a:pt x="0" y="28428"/>
                  <a:pt x="28428" y="0"/>
                  <a:pt x="63497" y="0"/>
                </a:cubicBezTo>
                <a:close/>
              </a:path>
            </a:pathLst>
          </a:custGeom>
          <a:solidFill>
            <a:srgbClr val="1A1D21">
              <a:alpha val="50196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46" name="Shape 44"/>
          <p:cNvSpPr/>
          <p:nvPr/>
        </p:nvSpPr>
        <p:spPr>
          <a:xfrm>
            <a:off x="6469063" y="2928938"/>
            <a:ext cx="317500" cy="317500"/>
          </a:xfrm>
          <a:custGeom>
            <a:avLst/>
            <a:gdLst/>
            <a:ahLst/>
            <a:cxnLst/>
            <a:rect l="l" t="t" r="r" b="b"/>
            <a:pathLst>
              <a:path w="317500" h="317500">
                <a:moveTo>
                  <a:pt x="63500" y="0"/>
                </a:moveTo>
                <a:lnTo>
                  <a:pt x="254000" y="0"/>
                </a:lnTo>
                <a:cubicBezTo>
                  <a:pt x="289047" y="0"/>
                  <a:pt x="317500" y="28453"/>
                  <a:pt x="317500" y="63500"/>
                </a:cubicBezTo>
                <a:lnTo>
                  <a:pt x="317500" y="254000"/>
                </a:lnTo>
                <a:cubicBezTo>
                  <a:pt x="317500" y="289047"/>
                  <a:pt x="289047" y="317500"/>
                  <a:pt x="254000" y="317500"/>
                </a:cubicBezTo>
                <a:lnTo>
                  <a:pt x="63500" y="317500"/>
                </a:lnTo>
                <a:cubicBezTo>
                  <a:pt x="28453" y="317500"/>
                  <a:pt x="0" y="289047"/>
                  <a:pt x="0" y="254000"/>
                </a:cubicBezTo>
                <a:lnTo>
                  <a:pt x="0" y="63500"/>
                </a:lnTo>
                <a:cubicBezTo>
                  <a:pt x="0" y="28453"/>
                  <a:pt x="28453" y="0"/>
                  <a:pt x="63500" y="0"/>
                </a:cubicBezTo>
                <a:close/>
              </a:path>
            </a:pathLst>
          </a:custGeom>
          <a:solidFill>
            <a:srgbClr val="FF6900">
              <a:alpha val="20000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47" name="Shape 45"/>
          <p:cNvSpPr/>
          <p:nvPr/>
        </p:nvSpPr>
        <p:spPr>
          <a:xfrm>
            <a:off x="6548438" y="3008313"/>
            <a:ext cx="158750" cy="158750"/>
          </a:xfrm>
          <a:custGeom>
            <a:avLst/>
            <a:gdLst/>
            <a:ahLst/>
            <a:cxnLst/>
            <a:rect l="l" t="t" r="r" b="b"/>
            <a:pathLst>
              <a:path w="158750" h="158750">
                <a:moveTo>
                  <a:pt x="79375" y="158750"/>
                </a:moveTo>
                <a:cubicBezTo>
                  <a:pt x="123183" y="158750"/>
                  <a:pt x="158750" y="123183"/>
                  <a:pt x="158750" y="79375"/>
                </a:cubicBezTo>
                <a:cubicBezTo>
                  <a:pt x="158750" y="35567"/>
                  <a:pt x="123183" y="0"/>
                  <a:pt x="79375" y="0"/>
                </a:cubicBezTo>
                <a:cubicBezTo>
                  <a:pt x="35567" y="0"/>
                  <a:pt x="0" y="35567"/>
                  <a:pt x="0" y="79375"/>
                </a:cubicBezTo>
                <a:cubicBezTo>
                  <a:pt x="0" y="123183"/>
                  <a:pt x="35567" y="158750"/>
                  <a:pt x="79375" y="158750"/>
                </a:cubicBezTo>
                <a:close/>
                <a:moveTo>
                  <a:pt x="51780" y="51780"/>
                </a:moveTo>
                <a:cubicBezTo>
                  <a:pt x="54694" y="48865"/>
                  <a:pt x="59407" y="48865"/>
                  <a:pt x="62291" y="51780"/>
                </a:cubicBezTo>
                <a:lnTo>
                  <a:pt x="79344" y="68833"/>
                </a:lnTo>
                <a:lnTo>
                  <a:pt x="96397" y="51780"/>
                </a:lnTo>
                <a:cubicBezTo>
                  <a:pt x="99312" y="48865"/>
                  <a:pt x="104025" y="48865"/>
                  <a:pt x="106908" y="51780"/>
                </a:cubicBezTo>
                <a:cubicBezTo>
                  <a:pt x="109792" y="54694"/>
                  <a:pt x="109823" y="59407"/>
                  <a:pt x="106908" y="62291"/>
                </a:cubicBezTo>
                <a:lnTo>
                  <a:pt x="89855" y="79344"/>
                </a:lnTo>
                <a:lnTo>
                  <a:pt x="106908" y="96397"/>
                </a:lnTo>
                <a:cubicBezTo>
                  <a:pt x="109823" y="99312"/>
                  <a:pt x="109823" y="104025"/>
                  <a:pt x="106908" y="106908"/>
                </a:cubicBezTo>
                <a:cubicBezTo>
                  <a:pt x="103994" y="109792"/>
                  <a:pt x="99281" y="109823"/>
                  <a:pt x="96397" y="106908"/>
                </a:cubicBezTo>
                <a:lnTo>
                  <a:pt x="79344" y="89855"/>
                </a:lnTo>
                <a:lnTo>
                  <a:pt x="62291" y="106908"/>
                </a:lnTo>
                <a:cubicBezTo>
                  <a:pt x="59376" y="109823"/>
                  <a:pt x="54663" y="109823"/>
                  <a:pt x="51780" y="106908"/>
                </a:cubicBezTo>
                <a:cubicBezTo>
                  <a:pt x="48896" y="103994"/>
                  <a:pt x="48865" y="99281"/>
                  <a:pt x="51780" y="96397"/>
                </a:cubicBezTo>
                <a:lnTo>
                  <a:pt x="68833" y="79344"/>
                </a:lnTo>
                <a:lnTo>
                  <a:pt x="51780" y="62291"/>
                </a:lnTo>
                <a:cubicBezTo>
                  <a:pt x="48865" y="59376"/>
                  <a:pt x="48865" y="54663"/>
                  <a:pt x="51780" y="51780"/>
                </a:cubicBezTo>
                <a:close/>
              </a:path>
            </a:pathLst>
          </a:custGeom>
          <a:solidFill>
            <a:srgbClr val="FF8904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48" name="Text 46"/>
          <p:cNvSpPr/>
          <p:nvPr/>
        </p:nvSpPr>
        <p:spPr>
          <a:xfrm>
            <a:off x="6881813" y="2976563"/>
            <a:ext cx="1238250" cy="2222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25" b="1" dirty="0">
                <a:solidFill>
                  <a:srgbClr val="E0E2E5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拉丝（Stringing）</a:t>
            </a:r>
            <a:endParaRPr lang="en-US" sz="1600" dirty="0"/>
          </a:p>
        </p:txBody>
      </p:sp>
      <p:sp>
        <p:nvSpPr>
          <p:cNvPr id="49" name="Text 47"/>
          <p:cNvSpPr/>
          <p:nvPr/>
        </p:nvSpPr>
        <p:spPr>
          <a:xfrm>
            <a:off x="6469063" y="3309938"/>
            <a:ext cx="517525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dirty="0">
                <a:solidFill>
                  <a:srgbClr val="E0E2E5">
                    <a:alpha val="7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打印头移动时拉出细丝</a:t>
            </a:r>
            <a:endParaRPr lang="en-US" sz="1600" dirty="0"/>
          </a:p>
        </p:txBody>
      </p:sp>
      <p:sp>
        <p:nvSpPr>
          <p:cNvPr id="50" name="Text 48"/>
          <p:cNvSpPr/>
          <p:nvPr/>
        </p:nvSpPr>
        <p:spPr>
          <a:xfrm>
            <a:off x="6469063" y="3595688"/>
            <a:ext cx="388938" cy="1587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875" dirty="0">
                <a:solidFill>
                  <a:srgbClr val="E0E2E5">
                    <a:alpha val="6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原因：</a:t>
            </a:r>
            <a:endParaRPr lang="en-US" sz="1600" dirty="0"/>
          </a:p>
        </p:txBody>
      </p:sp>
      <p:sp>
        <p:nvSpPr>
          <p:cNvPr id="51" name="Shape 49"/>
          <p:cNvSpPr/>
          <p:nvPr/>
        </p:nvSpPr>
        <p:spPr>
          <a:xfrm>
            <a:off x="6865938" y="3563938"/>
            <a:ext cx="571500" cy="222250"/>
          </a:xfrm>
          <a:custGeom>
            <a:avLst/>
            <a:gdLst/>
            <a:ahLst/>
            <a:cxnLst/>
            <a:rect l="l" t="t" r="r" b="b"/>
            <a:pathLst>
              <a:path w="571500" h="222250">
                <a:moveTo>
                  <a:pt x="31751" y="0"/>
                </a:moveTo>
                <a:lnTo>
                  <a:pt x="539749" y="0"/>
                </a:lnTo>
                <a:cubicBezTo>
                  <a:pt x="557285" y="0"/>
                  <a:pt x="571500" y="14215"/>
                  <a:pt x="571500" y="31751"/>
                </a:cubicBezTo>
                <a:lnTo>
                  <a:pt x="571500" y="190499"/>
                </a:lnTo>
                <a:cubicBezTo>
                  <a:pt x="571500" y="208035"/>
                  <a:pt x="557285" y="222250"/>
                  <a:pt x="539749" y="222250"/>
                </a:cubicBezTo>
                <a:lnTo>
                  <a:pt x="31751" y="222250"/>
                </a:lnTo>
                <a:cubicBezTo>
                  <a:pt x="14227" y="222250"/>
                  <a:pt x="0" y="208023"/>
                  <a:pt x="0" y="190499"/>
                </a:cubicBezTo>
                <a:lnTo>
                  <a:pt x="0" y="31751"/>
                </a:lnTo>
                <a:cubicBezTo>
                  <a:pt x="0" y="14227"/>
                  <a:pt x="14227" y="0"/>
                  <a:pt x="31751" y="0"/>
                </a:cubicBezTo>
                <a:close/>
              </a:path>
            </a:pathLst>
          </a:custGeom>
          <a:solidFill>
            <a:srgbClr val="FF6900">
              <a:alpha val="20000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52" name="Text 50"/>
          <p:cNvSpPr/>
          <p:nvPr/>
        </p:nvSpPr>
        <p:spPr>
          <a:xfrm>
            <a:off x="6865938" y="3563938"/>
            <a:ext cx="627063" cy="222250"/>
          </a:xfrm>
          <a:prstGeom prst="rect">
            <a:avLst/>
          </a:prstGeom>
          <a:noFill/>
          <a:ln/>
        </p:spPr>
        <p:txBody>
          <a:bodyPr wrap="square" lIns="63500" tIns="31750" rIns="63500" bIns="31750" rtlCol="0" anchor="ctr"/>
          <a:lstStyle/>
          <a:p>
            <a:pPr>
              <a:lnSpc>
                <a:spcPct val="120000"/>
              </a:lnSpc>
            </a:pPr>
            <a:r>
              <a:rPr lang="en-US" sz="875" dirty="0">
                <a:solidFill>
                  <a:srgbClr val="FF8904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温度过高</a:t>
            </a:r>
            <a:endParaRPr lang="en-US" sz="1600" dirty="0"/>
          </a:p>
        </p:txBody>
      </p:sp>
      <p:sp>
        <p:nvSpPr>
          <p:cNvPr id="53" name="Shape 51"/>
          <p:cNvSpPr/>
          <p:nvPr/>
        </p:nvSpPr>
        <p:spPr>
          <a:xfrm>
            <a:off x="7500938" y="3563938"/>
            <a:ext cx="571500" cy="222250"/>
          </a:xfrm>
          <a:custGeom>
            <a:avLst/>
            <a:gdLst/>
            <a:ahLst/>
            <a:cxnLst/>
            <a:rect l="l" t="t" r="r" b="b"/>
            <a:pathLst>
              <a:path w="571500" h="222250">
                <a:moveTo>
                  <a:pt x="31751" y="0"/>
                </a:moveTo>
                <a:lnTo>
                  <a:pt x="539749" y="0"/>
                </a:lnTo>
                <a:cubicBezTo>
                  <a:pt x="557285" y="0"/>
                  <a:pt x="571500" y="14215"/>
                  <a:pt x="571500" y="31751"/>
                </a:cubicBezTo>
                <a:lnTo>
                  <a:pt x="571500" y="190499"/>
                </a:lnTo>
                <a:cubicBezTo>
                  <a:pt x="571500" y="208035"/>
                  <a:pt x="557285" y="222250"/>
                  <a:pt x="539749" y="222250"/>
                </a:cubicBezTo>
                <a:lnTo>
                  <a:pt x="31751" y="222250"/>
                </a:lnTo>
                <a:cubicBezTo>
                  <a:pt x="14227" y="222250"/>
                  <a:pt x="0" y="208023"/>
                  <a:pt x="0" y="190499"/>
                </a:cubicBezTo>
                <a:lnTo>
                  <a:pt x="0" y="31751"/>
                </a:lnTo>
                <a:cubicBezTo>
                  <a:pt x="0" y="14227"/>
                  <a:pt x="14227" y="0"/>
                  <a:pt x="31751" y="0"/>
                </a:cubicBezTo>
                <a:close/>
              </a:path>
            </a:pathLst>
          </a:custGeom>
          <a:solidFill>
            <a:srgbClr val="FF6900">
              <a:alpha val="20000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54" name="Text 52"/>
          <p:cNvSpPr/>
          <p:nvPr/>
        </p:nvSpPr>
        <p:spPr>
          <a:xfrm>
            <a:off x="7500938" y="3563938"/>
            <a:ext cx="627063" cy="222250"/>
          </a:xfrm>
          <a:prstGeom prst="rect">
            <a:avLst/>
          </a:prstGeom>
          <a:noFill/>
          <a:ln/>
        </p:spPr>
        <p:txBody>
          <a:bodyPr wrap="square" lIns="63500" tIns="31750" rIns="63500" bIns="31750" rtlCol="0" anchor="ctr"/>
          <a:lstStyle/>
          <a:p>
            <a:pPr>
              <a:lnSpc>
                <a:spcPct val="120000"/>
              </a:lnSpc>
            </a:pPr>
            <a:r>
              <a:rPr lang="en-US" sz="875" dirty="0">
                <a:solidFill>
                  <a:srgbClr val="FF8904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回抽不足</a:t>
            </a:r>
            <a:endParaRPr lang="en-US" sz="1600" dirty="0"/>
          </a:p>
        </p:txBody>
      </p:sp>
      <p:sp>
        <p:nvSpPr>
          <p:cNvPr id="55" name="Shape 53"/>
          <p:cNvSpPr/>
          <p:nvPr/>
        </p:nvSpPr>
        <p:spPr>
          <a:xfrm>
            <a:off x="6342063" y="4008438"/>
            <a:ext cx="5365750" cy="1111250"/>
          </a:xfrm>
          <a:custGeom>
            <a:avLst/>
            <a:gdLst/>
            <a:ahLst/>
            <a:cxnLst/>
            <a:rect l="l" t="t" r="r" b="b"/>
            <a:pathLst>
              <a:path w="5365750" h="1111250">
                <a:moveTo>
                  <a:pt x="63497" y="0"/>
                </a:moveTo>
                <a:lnTo>
                  <a:pt x="5302253" y="0"/>
                </a:lnTo>
                <a:cubicBezTo>
                  <a:pt x="5337322" y="0"/>
                  <a:pt x="5365750" y="28428"/>
                  <a:pt x="5365750" y="63497"/>
                </a:cubicBezTo>
                <a:lnTo>
                  <a:pt x="5365750" y="1047753"/>
                </a:lnTo>
                <a:cubicBezTo>
                  <a:pt x="5365750" y="1082822"/>
                  <a:pt x="5337322" y="1111250"/>
                  <a:pt x="5302253" y="1111250"/>
                </a:cubicBezTo>
                <a:lnTo>
                  <a:pt x="63497" y="1111250"/>
                </a:lnTo>
                <a:cubicBezTo>
                  <a:pt x="28428" y="1111250"/>
                  <a:pt x="0" y="1082822"/>
                  <a:pt x="0" y="1047753"/>
                </a:cubicBezTo>
                <a:lnTo>
                  <a:pt x="0" y="63497"/>
                </a:lnTo>
                <a:cubicBezTo>
                  <a:pt x="0" y="28428"/>
                  <a:pt x="28428" y="0"/>
                  <a:pt x="63497" y="0"/>
                </a:cubicBezTo>
                <a:close/>
              </a:path>
            </a:pathLst>
          </a:custGeom>
          <a:solidFill>
            <a:srgbClr val="1A1D21">
              <a:alpha val="50196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56" name="Shape 54"/>
          <p:cNvSpPr/>
          <p:nvPr/>
        </p:nvSpPr>
        <p:spPr>
          <a:xfrm>
            <a:off x="6469063" y="4135438"/>
            <a:ext cx="317500" cy="317500"/>
          </a:xfrm>
          <a:custGeom>
            <a:avLst/>
            <a:gdLst/>
            <a:ahLst/>
            <a:cxnLst/>
            <a:rect l="l" t="t" r="r" b="b"/>
            <a:pathLst>
              <a:path w="317500" h="317500">
                <a:moveTo>
                  <a:pt x="63500" y="0"/>
                </a:moveTo>
                <a:lnTo>
                  <a:pt x="254000" y="0"/>
                </a:lnTo>
                <a:cubicBezTo>
                  <a:pt x="289047" y="0"/>
                  <a:pt x="317500" y="28453"/>
                  <a:pt x="317500" y="63500"/>
                </a:cubicBezTo>
                <a:lnTo>
                  <a:pt x="317500" y="254000"/>
                </a:lnTo>
                <a:cubicBezTo>
                  <a:pt x="317500" y="289047"/>
                  <a:pt x="289047" y="317500"/>
                  <a:pt x="254000" y="317500"/>
                </a:cubicBezTo>
                <a:lnTo>
                  <a:pt x="63500" y="317500"/>
                </a:lnTo>
                <a:cubicBezTo>
                  <a:pt x="28453" y="317500"/>
                  <a:pt x="0" y="289047"/>
                  <a:pt x="0" y="254000"/>
                </a:cubicBezTo>
                <a:lnTo>
                  <a:pt x="0" y="63500"/>
                </a:lnTo>
                <a:cubicBezTo>
                  <a:pt x="0" y="28453"/>
                  <a:pt x="28453" y="0"/>
                  <a:pt x="63500" y="0"/>
                </a:cubicBezTo>
                <a:close/>
              </a:path>
            </a:pathLst>
          </a:custGeom>
          <a:solidFill>
            <a:srgbClr val="F0B100">
              <a:alpha val="20000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57" name="Shape 55"/>
          <p:cNvSpPr/>
          <p:nvPr/>
        </p:nvSpPr>
        <p:spPr>
          <a:xfrm>
            <a:off x="6548438" y="4214813"/>
            <a:ext cx="158750" cy="158750"/>
          </a:xfrm>
          <a:custGeom>
            <a:avLst/>
            <a:gdLst/>
            <a:ahLst/>
            <a:cxnLst/>
            <a:rect l="l" t="t" r="r" b="b"/>
            <a:pathLst>
              <a:path w="158750" h="158750">
                <a:moveTo>
                  <a:pt x="79375" y="158750"/>
                </a:moveTo>
                <a:cubicBezTo>
                  <a:pt x="123183" y="158750"/>
                  <a:pt x="158750" y="123183"/>
                  <a:pt x="158750" y="79375"/>
                </a:cubicBezTo>
                <a:cubicBezTo>
                  <a:pt x="158750" y="35567"/>
                  <a:pt x="123183" y="0"/>
                  <a:pt x="79375" y="0"/>
                </a:cubicBezTo>
                <a:cubicBezTo>
                  <a:pt x="35567" y="0"/>
                  <a:pt x="0" y="35567"/>
                  <a:pt x="0" y="79375"/>
                </a:cubicBezTo>
                <a:cubicBezTo>
                  <a:pt x="0" y="123183"/>
                  <a:pt x="35567" y="158750"/>
                  <a:pt x="79375" y="158750"/>
                </a:cubicBezTo>
                <a:close/>
                <a:moveTo>
                  <a:pt x="51780" y="51780"/>
                </a:moveTo>
                <a:cubicBezTo>
                  <a:pt x="54694" y="48865"/>
                  <a:pt x="59407" y="48865"/>
                  <a:pt x="62291" y="51780"/>
                </a:cubicBezTo>
                <a:lnTo>
                  <a:pt x="79344" y="68833"/>
                </a:lnTo>
                <a:lnTo>
                  <a:pt x="96397" y="51780"/>
                </a:lnTo>
                <a:cubicBezTo>
                  <a:pt x="99312" y="48865"/>
                  <a:pt x="104025" y="48865"/>
                  <a:pt x="106908" y="51780"/>
                </a:cubicBezTo>
                <a:cubicBezTo>
                  <a:pt x="109792" y="54694"/>
                  <a:pt x="109823" y="59407"/>
                  <a:pt x="106908" y="62291"/>
                </a:cubicBezTo>
                <a:lnTo>
                  <a:pt x="89855" y="79344"/>
                </a:lnTo>
                <a:lnTo>
                  <a:pt x="106908" y="96397"/>
                </a:lnTo>
                <a:cubicBezTo>
                  <a:pt x="109823" y="99312"/>
                  <a:pt x="109823" y="104025"/>
                  <a:pt x="106908" y="106908"/>
                </a:cubicBezTo>
                <a:cubicBezTo>
                  <a:pt x="103994" y="109792"/>
                  <a:pt x="99281" y="109823"/>
                  <a:pt x="96397" y="106908"/>
                </a:cubicBezTo>
                <a:lnTo>
                  <a:pt x="79344" y="89855"/>
                </a:lnTo>
                <a:lnTo>
                  <a:pt x="62291" y="106908"/>
                </a:lnTo>
                <a:cubicBezTo>
                  <a:pt x="59376" y="109823"/>
                  <a:pt x="54663" y="109823"/>
                  <a:pt x="51780" y="106908"/>
                </a:cubicBezTo>
                <a:cubicBezTo>
                  <a:pt x="48896" y="103994"/>
                  <a:pt x="48865" y="99281"/>
                  <a:pt x="51780" y="96397"/>
                </a:cubicBezTo>
                <a:lnTo>
                  <a:pt x="68833" y="79344"/>
                </a:lnTo>
                <a:lnTo>
                  <a:pt x="51780" y="62291"/>
                </a:lnTo>
                <a:cubicBezTo>
                  <a:pt x="48865" y="59376"/>
                  <a:pt x="48865" y="54663"/>
                  <a:pt x="51780" y="51780"/>
                </a:cubicBezTo>
                <a:close/>
              </a:path>
            </a:pathLst>
          </a:custGeom>
          <a:solidFill>
            <a:srgbClr val="FDC700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58" name="Text 56"/>
          <p:cNvSpPr/>
          <p:nvPr/>
        </p:nvSpPr>
        <p:spPr>
          <a:xfrm>
            <a:off x="6881813" y="4183063"/>
            <a:ext cx="500063" cy="2222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25" b="1" dirty="0">
                <a:solidFill>
                  <a:srgbClr val="E0E2E5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层错位</a:t>
            </a:r>
            <a:endParaRPr lang="en-US" sz="1600" dirty="0"/>
          </a:p>
        </p:txBody>
      </p:sp>
      <p:sp>
        <p:nvSpPr>
          <p:cNvPr id="59" name="Text 57"/>
          <p:cNvSpPr/>
          <p:nvPr/>
        </p:nvSpPr>
        <p:spPr>
          <a:xfrm>
            <a:off x="6469063" y="4516438"/>
            <a:ext cx="517525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dirty="0">
                <a:solidFill>
                  <a:srgbClr val="E0E2E5">
                    <a:alpha val="7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打印层发生偏移，模型变形</a:t>
            </a:r>
            <a:endParaRPr lang="en-US" sz="1600" dirty="0"/>
          </a:p>
        </p:txBody>
      </p:sp>
      <p:sp>
        <p:nvSpPr>
          <p:cNvPr id="60" name="Text 58"/>
          <p:cNvSpPr/>
          <p:nvPr/>
        </p:nvSpPr>
        <p:spPr>
          <a:xfrm>
            <a:off x="6469063" y="4802188"/>
            <a:ext cx="388938" cy="1587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875" dirty="0">
                <a:solidFill>
                  <a:srgbClr val="E0E2E5">
                    <a:alpha val="6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原因：</a:t>
            </a:r>
            <a:endParaRPr lang="en-US" sz="1600" dirty="0"/>
          </a:p>
        </p:txBody>
      </p:sp>
      <p:sp>
        <p:nvSpPr>
          <p:cNvPr id="61" name="Shape 59"/>
          <p:cNvSpPr/>
          <p:nvPr/>
        </p:nvSpPr>
        <p:spPr>
          <a:xfrm>
            <a:off x="6865938" y="4770438"/>
            <a:ext cx="571500" cy="222250"/>
          </a:xfrm>
          <a:custGeom>
            <a:avLst/>
            <a:gdLst/>
            <a:ahLst/>
            <a:cxnLst/>
            <a:rect l="l" t="t" r="r" b="b"/>
            <a:pathLst>
              <a:path w="571500" h="222250">
                <a:moveTo>
                  <a:pt x="31751" y="0"/>
                </a:moveTo>
                <a:lnTo>
                  <a:pt x="539749" y="0"/>
                </a:lnTo>
                <a:cubicBezTo>
                  <a:pt x="557285" y="0"/>
                  <a:pt x="571500" y="14215"/>
                  <a:pt x="571500" y="31751"/>
                </a:cubicBezTo>
                <a:lnTo>
                  <a:pt x="571500" y="190499"/>
                </a:lnTo>
                <a:cubicBezTo>
                  <a:pt x="571500" y="208035"/>
                  <a:pt x="557285" y="222250"/>
                  <a:pt x="539749" y="222250"/>
                </a:cubicBezTo>
                <a:lnTo>
                  <a:pt x="31751" y="222250"/>
                </a:lnTo>
                <a:cubicBezTo>
                  <a:pt x="14227" y="222250"/>
                  <a:pt x="0" y="208023"/>
                  <a:pt x="0" y="190499"/>
                </a:cubicBezTo>
                <a:lnTo>
                  <a:pt x="0" y="31751"/>
                </a:lnTo>
                <a:cubicBezTo>
                  <a:pt x="0" y="14227"/>
                  <a:pt x="14227" y="0"/>
                  <a:pt x="31751" y="0"/>
                </a:cubicBezTo>
                <a:close/>
              </a:path>
            </a:pathLst>
          </a:custGeom>
          <a:solidFill>
            <a:srgbClr val="F0B100">
              <a:alpha val="20000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62" name="Text 60"/>
          <p:cNvSpPr/>
          <p:nvPr/>
        </p:nvSpPr>
        <p:spPr>
          <a:xfrm>
            <a:off x="6865938" y="4770438"/>
            <a:ext cx="627063" cy="222250"/>
          </a:xfrm>
          <a:prstGeom prst="rect">
            <a:avLst/>
          </a:prstGeom>
          <a:noFill/>
          <a:ln/>
        </p:spPr>
        <p:txBody>
          <a:bodyPr wrap="square" lIns="63500" tIns="31750" rIns="63500" bIns="31750" rtlCol="0" anchor="ctr"/>
          <a:lstStyle/>
          <a:p>
            <a:pPr>
              <a:lnSpc>
                <a:spcPct val="120000"/>
              </a:lnSpc>
            </a:pPr>
            <a:r>
              <a:rPr lang="en-US" sz="875" dirty="0">
                <a:solidFill>
                  <a:srgbClr val="FDC70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皮带松动</a:t>
            </a:r>
            <a:endParaRPr lang="en-US" sz="1600" dirty="0"/>
          </a:p>
        </p:txBody>
      </p:sp>
      <p:sp>
        <p:nvSpPr>
          <p:cNvPr id="63" name="Shape 61"/>
          <p:cNvSpPr/>
          <p:nvPr/>
        </p:nvSpPr>
        <p:spPr>
          <a:xfrm>
            <a:off x="7500938" y="4770438"/>
            <a:ext cx="571500" cy="222250"/>
          </a:xfrm>
          <a:custGeom>
            <a:avLst/>
            <a:gdLst/>
            <a:ahLst/>
            <a:cxnLst/>
            <a:rect l="l" t="t" r="r" b="b"/>
            <a:pathLst>
              <a:path w="571500" h="222250">
                <a:moveTo>
                  <a:pt x="31751" y="0"/>
                </a:moveTo>
                <a:lnTo>
                  <a:pt x="539749" y="0"/>
                </a:lnTo>
                <a:cubicBezTo>
                  <a:pt x="557285" y="0"/>
                  <a:pt x="571500" y="14215"/>
                  <a:pt x="571500" y="31751"/>
                </a:cubicBezTo>
                <a:lnTo>
                  <a:pt x="571500" y="190499"/>
                </a:lnTo>
                <a:cubicBezTo>
                  <a:pt x="571500" y="208035"/>
                  <a:pt x="557285" y="222250"/>
                  <a:pt x="539749" y="222250"/>
                </a:cubicBezTo>
                <a:lnTo>
                  <a:pt x="31751" y="222250"/>
                </a:lnTo>
                <a:cubicBezTo>
                  <a:pt x="14227" y="222250"/>
                  <a:pt x="0" y="208023"/>
                  <a:pt x="0" y="190499"/>
                </a:cubicBezTo>
                <a:lnTo>
                  <a:pt x="0" y="31751"/>
                </a:lnTo>
                <a:cubicBezTo>
                  <a:pt x="0" y="14227"/>
                  <a:pt x="14227" y="0"/>
                  <a:pt x="31751" y="0"/>
                </a:cubicBezTo>
                <a:close/>
              </a:path>
            </a:pathLst>
          </a:custGeom>
          <a:solidFill>
            <a:srgbClr val="F0B100">
              <a:alpha val="20000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64" name="Text 62"/>
          <p:cNvSpPr/>
          <p:nvPr/>
        </p:nvSpPr>
        <p:spPr>
          <a:xfrm>
            <a:off x="7500938" y="4770438"/>
            <a:ext cx="627063" cy="222250"/>
          </a:xfrm>
          <a:prstGeom prst="rect">
            <a:avLst/>
          </a:prstGeom>
          <a:noFill/>
          <a:ln/>
        </p:spPr>
        <p:txBody>
          <a:bodyPr wrap="square" lIns="63500" tIns="31750" rIns="63500" bIns="31750" rtlCol="0" anchor="ctr"/>
          <a:lstStyle/>
          <a:p>
            <a:pPr>
              <a:lnSpc>
                <a:spcPct val="120000"/>
              </a:lnSpc>
            </a:pPr>
            <a:r>
              <a:rPr lang="en-US" sz="875" dirty="0">
                <a:solidFill>
                  <a:srgbClr val="FDC700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速度过快</a:t>
            </a:r>
            <a:endParaRPr lang="en-US" sz="1600" dirty="0"/>
          </a:p>
        </p:txBody>
      </p:sp>
      <p:sp>
        <p:nvSpPr>
          <p:cNvPr id="65" name="Shape 63"/>
          <p:cNvSpPr/>
          <p:nvPr/>
        </p:nvSpPr>
        <p:spPr>
          <a:xfrm>
            <a:off x="6342063" y="5214938"/>
            <a:ext cx="5365750" cy="1111250"/>
          </a:xfrm>
          <a:custGeom>
            <a:avLst/>
            <a:gdLst/>
            <a:ahLst/>
            <a:cxnLst/>
            <a:rect l="l" t="t" r="r" b="b"/>
            <a:pathLst>
              <a:path w="5365750" h="1111250">
                <a:moveTo>
                  <a:pt x="63497" y="0"/>
                </a:moveTo>
                <a:lnTo>
                  <a:pt x="5302253" y="0"/>
                </a:lnTo>
                <a:cubicBezTo>
                  <a:pt x="5337322" y="0"/>
                  <a:pt x="5365750" y="28428"/>
                  <a:pt x="5365750" y="63497"/>
                </a:cubicBezTo>
                <a:lnTo>
                  <a:pt x="5365750" y="1047753"/>
                </a:lnTo>
                <a:cubicBezTo>
                  <a:pt x="5365750" y="1082822"/>
                  <a:pt x="5337322" y="1111250"/>
                  <a:pt x="5302253" y="1111250"/>
                </a:cubicBezTo>
                <a:lnTo>
                  <a:pt x="63497" y="1111250"/>
                </a:lnTo>
                <a:cubicBezTo>
                  <a:pt x="28428" y="1111250"/>
                  <a:pt x="0" y="1082822"/>
                  <a:pt x="0" y="1047753"/>
                </a:cubicBezTo>
                <a:lnTo>
                  <a:pt x="0" y="63497"/>
                </a:lnTo>
                <a:cubicBezTo>
                  <a:pt x="0" y="28428"/>
                  <a:pt x="28428" y="0"/>
                  <a:pt x="63497" y="0"/>
                </a:cubicBezTo>
                <a:close/>
              </a:path>
            </a:pathLst>
          </a:custGeom>
          <a:solidFill>
            <a:srgbClr val="1A1D21">
              <a:alpha val="50196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66" name="Shape 64"/>
          <p:cNvSpPr/>
          <p:nvPr/>
        </p:nvSpPr>
        <p:spPr>
          <a:xfrm>
            <a:off x="6469063" y="5341938"/>
            <a:ext cx="317500" cy="317500"/>
          </a:xfrm>
          <a:custGeom>
            <a:avLst/>
            <a:gdLst/>
            <a:ahLst/>
            <a:cxnLst/>
            <a:rect l="l" t="t" r="r" b="b"/>
            <a:pathLst>
              <a:path w="317500" h="317500">
                <a:moveTo>
                  <a:pt x="63500" y="0"/>
                </a:moveTo>
                <a:lnTo>
                  <a:pt x="254000" y="0"/>
                </a:lnTo>
                <a:cubicBezTo>
                  <a:pt x="289047" y="0"/>
                  <a:pt x="317500" y="28453"/>
                  <a:pt x="317500" y="63500"/>
                </a:cubicBezTo>
                <a:lnTo>
                  <a:pt x="317500" y="254000"/>
                </a:lnTo>
                <a:cubicBezTo>
                  <a:pt x="317500" y="289047"/>
                  <a:pt x="289047" y="317500"/>
                  <a:pt x="254000" y="317500"/>
                </a:cubicBezTo>
                <a:lnTo>
                  <a:pt x="63500" y="317500"/>
                </a:lnTo>
                <a:cubicBezTo>
                  <a:pt x="28453" y="317500"/>
                  <a:pt x="0" y="289047"/>
                  <a:pt x="0" y="254000"/>
                </a:cubicBezTo>
                <a:lnTo>
                  <a:pt x="0" y="63500"/>
                </a:lnTo>
                <a:cubicBezTo>
                  <a:pt x="0" y="28453"/>
                  <a:pt x="28453" y="0"/>
                  <a:pt x="63500" y="0"/>
                </a:cubicBezTo>
                <a:close/>
              </a:path>
            </a:pathLst>
          </a:custGeom>
          <a:solidFill>
            <a:srgbClr val="AD46FF">
              <a:alpha val="20000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67" name="Shape 65"/>
          <p:cNvSpPr/>
          <p:nvPr/>
        </p:nvSpPr>
        <p:spPr>
          <a:xfrm>
            <a:off x="6548438" y="5421313"/>
            <a:ext cx="158750" cy="158750"/>
          </a:xfrm>
          <a:custGeom>
            <a:avLst/>
            <a:gdLst/>
            <a:ahLst/>
            <a:cxnLst/>
            <a:rect l="l" t="t" r="r" b="b"/>
            <a:pathLst>
              <a:path w="158750" h="158750">
                <a:moveTo>
                  <a:pt x="79375" y="158750"/>
                </a:moveTo>
                <a:cubicBezTo>
                  <a:pt x="123183" y="158750"/>
                  <a:pt x="158750" y="123183"/>
                  <a:pt x="158750" y="79375"/>
                </a:cubicBezTo>
                <a:cubicBezTo>
                  <a:pt x="158750" y="35567"/>
                  <a:pt x="123183" y="0"/>
                  <a:pt x="79375" y="0"/>
                </a:cubicBezTo>
                <a:cubicBezTo>
                  <a:pt x="35567" y="0"/>
                  <a:pt x="0" y="35567"/>
                  <a:pt x="0" y="79375"/>
                </a:cubicBezTo>
                <a:cubicBezTo>
                  <a:pt x="0" y="123183"/>
                  <a:pt x="35567" y="158750"/>
                  <a:pt x="79375" y="158750"/>
                </a:cubicBezTo>
                <a:close/>
                <a:moveTo>
                  <a:pt x="51780" y="51780"/>
                </a:moveTo>
                <a:cubicBezTo>
                  <a:pt x="54694" y="48865"/>
                  <a:pt x="59407" y="48865"/>
                  <a:pt x="62291" y="51780"/>
                </a:cubicBezTo>
                <a:lnTo>
                  <a:pt x="79344" y="68833"/>
                </a:lnTo>
                <a:lnTo>
                  <a:pt x="96397" y="51780"/>
                </a:lnTo>
                <a:cubicBezTo>
                  <a:pt x="99312" y="48865"/>
                  <a:pt x="104025" y="48865"/>
                  <a:pt x="106908" y="51780"/>
                </a:cubicBezTo>
                <a:cubicBezTo>
                  <a:pt x="109792" y="54694"/>
                  <a:pt x="109823" y="59407"/>
                  <a:pt x="106908" y="62291"/>
                </a:cubicBezTo>
                <a:lnTo>
                  <a:pt x="89855" y="79344"/>
                </a:lnTo>
                <a:lnTo>
                  <a:pt x="106908" y="96397"/>
                </a:lnTo>
                <a:cubicBezTo>
                  <a:pt x="109823" y="99312"/>
                  <a:pt x="109823" y="104025"/>
                  <a:pt x="106908" y="106908"/>
                </a:cubicBezTo>
                <a:cubicBezTo>
                  <a:pt x="103994" y="109792"/>
                  <a:pt x="99281" y="109823"/>
                  <a:pt x="96397" y="106908"/>
                </a:cubicBezTo>
                <a:lnTo>
                  <a:pt x="79344" y="89855"/>
                </a:lnTo>
                <a:lnTo>
                  <a:pt x="62291" y="106908"/>
                </a:lnTo>
                <a:cubicBezTo>
                  <a:pt x="59376" y="109823"/>
                  <a:pt x="54663" y="109823"/>
                  <a:pt x="51780" y="106908"/>
                </a:cubicBezTo>
                <a:cubicBezTo>
                  <a:pt x="48896" y="103994"/>
                  <a:pt x="48865" y="99281"/>
                  <a:pt x="51780" y="96397"/>
                </a:cubicBezTo>
                <a:lnTo>
                  <a:pt x="68833" y="79344"/>
                </a:lnTo>
                <a:lnTo>
                  <a:pt x="51780" y="62291"/>
                </a:lnTo>
                <a:cubicBezTo>
                  <a:pt x="48865" y="59376"/>
                  <a:pt x="48865" y="54663"/>
                  <a:pt x="51780" y="51780"/>
                </a:cubicBezTo>
                <a:close/>
              </a:path>
            </a:pathLst>
          </a:custGeom>
          <a:solidFill>
            <a:srgbClr val="C27AFF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68" name="Text 66"/>
          <p:cNvSpPr/>
          <p:nvPr/>
        </p:nvSpPr>
        <p:spPr>
          <a:xfrm>
            <a:off x="6881813" y="5389563"/>
            <a:ext cx="642938" cy="2222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125" b="1" dirty="0">
                <a:solidFill>
                  <a:srgbClr val="E0E2E5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支撑损坏</a:t>
            </a:r>
            <a:endParaRPr lang="en-US" sz="1600" dirty="0"/>
          </a:p>
        </p:txBody>
      </p:sp>
      <p:sp>
        <p:nvSpPr>
          <p:cNvPr id="69" name="Text 67"/>
          <p:cNvSpPr/>
          <p:nvPr/>
        </p:nvSpPr>
        <p:spPr>
          <a:xfrm>
            <a:off x="6469063" y="5722938"/>
            <a:ext cx="5175250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000" dirty="0">
                <a:solidFill>
                  <a:srgbClr val="E0E2E5">
                    <a:alpha val="7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拆除支撑时损坏模型表面</a:t>
            </a:r>
            <a:endParaRPr lang="en-US" sz="1600" dirty="0"/>
          </a:p>
        </p:txBody>
      </p:sp>
      <p:sp>
        <p:nvSpPr>
          <p:cNvPr id="70" name="Text 68"/>
          <p:cNvSpPr/>
          <p:nvPr/>
        </p:nvSpPr>
        <p:spPr>
          <a:xfrm>
            <a:off x="6469063" y="6008688"/>
            <a:ext cx="388938" cy="15875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875" dirty="0">
                <a:solidFill>
                  <a:srgbClr val="E0E2E5">
                    <a:alpha val="6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原因：</a:t>
            </a:r>
            <a:endParaRPr lang="en-US" sz="1600" dirty="0"/>
          </a:p>
        </p:txBody>
      </p:sp>
      <p:sp>
        <p:nvSpPr>
          <p:cNvPr id="71" name="Shape 69"/>
          <p:cNvSpPr/>
          <p:nvPr/>
        </p:nvSpPr>
        <p:spPr>
          <a:xfrm>
            <a:off x="6865938" y="5976938"/>
            <a:ext cx="571500" cy="222250"/>
          </a:xfrm>
          <a:custGeom>
            <a:avLst/>
            <a:gdLst/>
            <a:ahLst/>
            <a:cxnLst/>
            <a:rect l="l" t="t" r="r" b="b"/>
            <a:pathLst>
              <a:path w="571500" h="222250">
                <a:moveTo>
                  <a:pt x="31751" y="0"/>
                </a:moveTo>
                <a:lnTo>
                  <a:pt x="539749" y="0"/>
                </a:lnTo>
                <a:cubicBezTo>
                  <a:pt x="557285" y="0"/>
                  <a:pt x="571500" y="14215"/>
                  <a:pt x="571500" y="31751"/>
                </a:cubicBezTo>
                <a:lnTo>
                  <a:pt x="571500" y="190499"/>
                </a:lnTo>
                <a:cubicBezTo>
                  <a:pt x="571500" y="208035"/>
                  <a:pt x="557285" y="222250"/>
                  <a:pt x="539749" y="222250"/>
                </a:cubicBezTo>
                <a:lnTo>
                  <a:pt x="31751" y="222250"/>
                </a:lnTo>
                <a:cubicBezTo>
                  <a:pt x="14227" y="222250"/>
                  <a:pt x="0" y="208023"/>
                  <a:pt x="0" y="190499"/>
                </a:cubicBezTo>
                <a:lnTo>
                  <a:pt x="0" y="31751"/>
                </a:lnTo>
                <a:cubicBezTo>
                  <a:pt x="0" y="14227"/>
                  <a:pt x="14227" y="0"/>
                  <a:pt x="31751" y="0"/>
                </a:cubicBezTo>
                <a:close/>
              </a:path>
            </a:pathLst>
          </a:custGeom>
          <a:solidFill>
            <a:srgbClr val="AD46FF">
              <a:alpha val="20000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72" name="Text 70"/>
          <p:cNvSpPr/>
          <p:nvPr/>
        </p:nvSpPr>
        <p:spPr>
          <a:xfrm>
            <a:off x="6865938" y="5976938"/>
            <a:ext cx="627063" cy="222250"/>
          </a:xfrm>
          <a:prstGeom prst="rect">
            <a:avLst/>
          </a:prstGeom>
          <a:noFill/>
          <a:ln/>
        </p:spPr>
        <p:txBody>
          <a:bodyPr wrap="square" lIns="63500" tIns="31750" rIns="63500" bIns="31750" rtlCol="0" anchor="ctr"/>
          <a:lstStyle/>
          <a:p>
            <a:pPr>
              <a:lnSpc>
                <a:spcPct val="120000"/>
              </a:lnSpc>
            </a:pPr>
            <a:r>
              <a:rPr lang="en-US" sz="875" dirty="0">
                <a:solidFill>
                  <a:srgbClr val="C27A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支撑过密</a:t>
            </a:r>
            <a:endParaRPr lang="en-US" sz="1600" dirty="0"/>
          </a:p>
        </p:txBody>
      </p:sp>
      <p:sp>
        <p:nvSpPr>
          <p:cNvPr id="73" name="Shape 71"/>
          <p:cNvSpPr/>
          <p:nvPr/>
        </p:nvSpPr>
        <p:spPr>
          <a:xfrm>
            <a:off x="7500938" y="5976938"/>
            <a:ext cx="571500" cy="222250"/>
          </a:xfrm>
          <a:custGeom>
            <a:avLst/>
            <a:gdLst/>
            <a:ahLst/>
            <a:cxnLst/>
            <a:rect l="l" t="t" r="r" b="b"/>
            <a:pathLst>
              <a:path w="571500" h="222250">
                <a:moveTo>
                  <a:pt x="31751" y="0"/>
                </a:moveTo>
                <a:lnTo>
                  <a:pt x="539749" y="0"/>
                </a:lnTo>
                <a:cubicBezTo>
                  <a:pt x="557285" y="0"/>
                  <a:pt x="571500" y="14215"/>
                  <a:pt x="571500" y="31751"/>
                </a:cubicBezTo>
                <a:lnTo>
                  <a:pt x="571500" y="190499"/>
                </a:lnTo>
                <a:cubicBezTo>
                  <a:pt x="571500" y="208035"/>
                  <a:pt x="557285" y="222250"/>
                  <a:pt x="539749" y="222250"/>
                </a:cubicBezTo>
                <a:lnTo>
                  <a:pt x="31751" y="222250"/>
                </a:lnTo>
                <a:cubicBezTo>
                  <a:pt x="14227" y="222250"/>
                  <a:pt x="0" y="208023"/>
                  <a:pt x="0" y="190499"/>
                </a:cubicBezTo>
                <a:lnTo>
                  <a:pt x="0" y="31751"/>
                </a:lnTo>
                <a:cubicBezTo>
                  <a:pt x="0" y="14227"/>
                  <a:pt x="14227" y="0"/>
                  <a:pt x="31751" y="0"/>
                </a:cubicBezTo>
                <a:close/>
              </a:path>
            </a:pathLst>
          </a:custGeom>
          <a:solidFill>
            <a:srgbClr val="AD46FF">
              <a:alpha val="20000"/>
            </a:srgbClr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74" name="Text 72"/>
          <p:cNvSpPr/>
          <p:nvPr/>
        </p:nvSpPr>
        <p:spPr>
          <a:xfrm>
            <a:off x="7500938" y="5976938"/>
            <a:ext cx="627063" cy="222250"/>
          </a:xfrm>
          <a:prstGeom prst="rect">
            <a:avLst/>
          </a:prstGeom>
          <a:noFill/>
          <a:ln/>
        </p:spPr>
        <p:txBody>
          <a:bodyPr wrap="square" lIns="63500" tIns="31750" rIns="63500" bIns="31750" rtlCol="0" anchor="ctr"/>
          <a:lstStyle/>
          <a:p>
            <a:pPr>
              <a:lnSpc>
                <a:spcPct val="120000"/>
              </a:lnSpc>
            </a:pPr>
            <a:r>
              <a:rPr lang="en-US" sz="875" dirty="0">
                <a:solidFill>
                  <a:srgbClr val="C27A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拆除不当</a:t>
            </a:r>
            <a:endParaRPr lang="en-US" sz="1600" dirty="0"/>
          </a:p>
        </p:txBody>
      </p:sp>
      <p:sp>
        <p:nvSpPr>
          <p:cNvPr id="75" name="Shape 73"/>
          <p:cNvSpPr/>
          <p:nvPr/>
        </p:nvSpPr>
        <p:spPr>
          <a:xfrm>
            <a:off x="8642561" y="1129806"/>
            <a:ext cx="2609549" cy="388938"/>
          </a:xfrm>
          <a:custGeom>
            <a:avLst/>
            <a:gdLst/>
            <a:ahLst/>
            <a:cxnLst/>
            <a:rect l="l" t="t" r="r" b="b"/>
            <a:pathLst>
              <a:path w="5357813" h="388938">
                <a:moveTo>
                  <a:pt x="63502" y="0"/>
                </a:moveTo>
                <a:lnTo>
                  <a:pt x="5294311" y="0"/>
                </a:lnTo>
                <a:cubicBezTo>
                  <a:pt x="5329382" y="0"/>
                  <a:pt x="5357813" y="28431"/>
                  <a:pt x="5357813" y="63502"/>
                </a:cubicBezTo>
                <a:lnTo>
                  <a:pt x="5357813" y="325436"/>
                </a:lnTo>
                <a:cubicBezTo>
                  <a:pt x="5357813" y="360507"/>
                  <a:pt x="5329382" y="388938"/>
                  <a:pt x="5294311" y="388938"/>
                </a:cubicBezTo>
                <a:lnTo>
                  <a:pt x="63502" y="388938"/>
                </a:lnTo>
                <a:cubicBezTo>
                  <a:pt x="28431" y="388938"/>
                  <a:pt x="0" y="360507"/>
                  <a:pt x="0" y="325436"/>
                </a:cubicBezTo>
                <a:lnTo>
                  <a:pt x="0" y="63502"/>
                </a:lnTo>
                <a:cubicBezTo>
                  <a:pt x="0" y="28454"/>
                  <a:pt x="28454" y="0"/>
                  <a:pt x="63502" y="0"/>
                </a:cubicBezTo>
                <a:close/>
              </a:path>
            </a:pathLst>
          </a:custGeom>
          <a:solidFill>
            <a:srgbClr val="4A6D8C">
              <a:alpha val="10196"/>
            </a:srgbClr>
          </a:solidFill>
          <a:ln w="12700">
            <a:solidFill>
              <a:srgbClr val="4A6D8C">
                <a:alpha val="30196"/>
              </a:srgbClr>
            </a:solidFill>
            <a:prstDash val="soli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76" name="Shape 74"/>
          <p:cNvSpPr/>
          <p:nvPr/>
        </p:nvSpPr>
        <p:spPr>
          <a:xfrm>
            <a:off x="8707840" y="1252838"/>
            <a:ext cx="95250" cy="127000"/>
          </a:xfrm>
          <a:custGeom>
            <a:avLst/>
            <a:gdLst/>
            <a:ahLst/>
            <a:cxnLst/>
            <a:rect l="l" t="t" r="r" b="b"/>
            <a:pathLst>
              <a:path w="95250" h="127000">
                <a:moveTo>
                  <a:pt x="72653" y="95250"/>
                </a:moveTo>
                <a:cubicBezTo>
                  <a:pt x="74464" y="89719"/>
                  <a:pt x="78085" y="84708"/>
                  <a:pt x="82178" y="80392"/>
                </a:cubicBezTo>
                <a:cubicBezTo>
                  <a:pt x="90289" y="71859"/>
                  <a:pt x="95250" y="60325"/>
                  <a:pt x="95250" y="47625"/>
                </a:cubicBezTo>
                <a:cubicBezTo>
                  <a:pt x="95250" y="21332"/>
                  <a:pt x="73918" y="0"/>
                  <a:pt x="47625" y="0"/>
                </a:cubicBezTo>
                <a:cubicBezTo>
                  <a:pt x="21332" y="0"/>
                  <a:pt x="0" y="21332"/>
                  <a:pt x="0" y="47625"/>
                </a:cubicBezTo>
                <a:cubicBezTo>
                  <a:pt x="0" y="60325"/>
                  <a:pt x="4961" y="71859"/>
                  <a:pt x="13072" y="80392"/>
                </a:cubicBezTo>
                <a:cubicBezTo>
                  <a:pt x="17165" y="84708"/>
                  <a:pt x="20811" y="89719"/>
                  <a:pt x="22597" y="95250"/>
                </a:cubicBezTo>
                <a:lnTo>
                  <a:pt x="72628" y="95250"/>
                </a:lnTo>
                <a:close/>
                <a:moveTo>
                  <a:pt x="71438" y="107156"/>
                </a:moveTo>
                <a:lnTo>
                  <a:pt x="23812" y="107156"/>
                </a:lnTo>
                <a:lnTo>
                  <a:pt x="23812" y="111125"/>
                </a:lnTo>
                <a:cubicBezTo>
                  <a:pt x="23812" y="122089"/>
                  <a:pt x="32693" y="130969"/>
                  <a:pt x="43656" y="130969"/>
                </a:cubicBezTo>
                <a:lnTo>
                  <a:pt x="51594" y="130969"/>
                </a:lnTo>
                <a:cubicBezTo>
                  <a:pt x="62557" y="130969"/>
                  <a:pt x="71438" y="122089"/>
                  <a:pt x="71438" y="111125"/>
                </a:cubicBezTo>
                <a:lnTo>
                  <a:pt x="71438" y="107156"/>
                </a:lnTo>
                <a:close/>
                <a:moveTo>
                  <a:pt x="45641" y="27781"/>
                </a:moveTo>
                <a:cubicBezTo>
                  <a:pt x="35768" y="27781"/>
                  <a:pt x="27781" y="35768"/>
                  <a:pt x="27781" y="45641"/>
                </a:cubicBezTo>
                <a:cubicBezTo>
                  <a:pt x="27781" y="48940"/>
                  <a:pt x="25127" y="51594"/>
                  <a:pt x="21828" y="51594"/>
                </a:cubicBezTo>
                <a:cubicBezTo>
                  <a:pt x="18529" y="51594"/>
                  <a:pt x="15875" y="48940"/>
                  <a:pt x="15875" y="45641"/>
                </a:cubicBezTo>
                <a:cubicBezTo>
                  <a:pt x="15875" y="29195"/>
                  <a:pt x="29195" y="15875"/>
                  <a:pt x="45641" y="15875"/>
                </a:cubicBezTo>
                <a:cubicBezTo>
                  <a:pt x="48940" y="15875"/>
                  <a:pt x="51594" y="18529"/>
                  <a:pt x="51594" y="21828"/>
                </a:cubicBezTo>
                <a:cubicBezTo>
                  <a:pt x="51594" y="25127"/>
                  <a:pt x="48940" y="27781"/>
                  <a:pt x="45641" y="27781"/>
                </a:cubicBezTo>
                <a:close/>
              </a:path>
            </a:pathLst>
          </a:custGeom>
          <a:solidFill>
            <a:srgbClr val="4A6D8C"/>
          </a:solidFill>
          <a:ln/>
        </p:spPr>
        <p:txBody>
          <a:bodyPr/>
          <a:lstStyle/>
          <a:p>
            <a:endParaRPr lang="zh-CN" altLang="en-US"/>
          </a:p>
        </p:txBody>
      </p:sp>
      <p:sp>
        <p:nvSpPr>
          <p:cNvPr id="77" name="Text 75"/>
          <p:cNvSpPr/>
          <p:nvPr/>
        </p:nvSpPr>
        <p:spPr>
          <a:xfrm>
            <a:off x="7490426" y="1229025"/>
            <a:ext cx="5024438" cy="190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000" b="1" dirty="0">
                <a:solidFill>
                  <a:srgbClr val="E0E2E5">
                    <a:alpha val="8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解决方法：</a:t>
            </a:r>
            <a:r>
              <a:rPr lang="en-US" sz="1000" dirty="0">
                <a:solidFill>
                  <a:srgbClr val="E0E2E5">
                    <a:alpha val="8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遇到问题及时咨询学生助理</a:t>
            </a:r>
            <a:endParaRPr lang="en-US" sz="1600" dirty="0"/>
          </a:p>
        </p:txBody>
      </p:sp>
      <p:pic>
        <p:nvPicPr>
          <p:cNvPr id="1028" name="Picture 4" descr="Troubleshooting 3D Prints — Micromelon Robotics">
            <a:extLst>
              <a:ext uri="{FF2B5EF4-FFF2-40B4-BE49-F238E27FC236}">
                <a16:creationId xmlns:a16="http://schemas.microsoft.com/office/drawing/2014/main" id="{BD69FBD4-7D72-D207-E441-0AAD793170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4570" y="4029879"/>
            <a:ext cx="1424492" cy="1068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Layer Shift: Causes and Solutions | Bambu Lab Wiki">
            <a:extLst>
              <a:ext uri="{FF2B5EF4-FFF2-40B4-BE49-F238E27FC236}">
                <a16:creationId xmlns:a16="http://schemas.microsoft.com/office/drawing/2014/main" id="{201CF6B8-BC6F-2CFE-0E0E-6E03E3173D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5694" y="4014044"/>
            <a:ext cx="1650057" cy="1100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Major layer shift ruined print - Troubleshooting - Bambu Lab Community Forum">
            <a:extLst>
              <a:ext uri="{FF2B5EF4-FFF2-40B4-BE49-F238E27FC236}">
                <a16:creationId xmlns:a16="http://schemas.microsoft.com/office/drawing/2014/main" id="{4DDE48CA-5AB8-9E0E-30B6-DA527F85C8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17" b="17940"/>
          <a:stretch>
            <a:fillRect/>
          </a:stretch>
        </p:blipFill>
        <p:spPr bwMode="auto">
          <a:xfrm>
            <a:off x="9355739" y="5246688"/>
            <a:ext cx="1293812" cy="102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ommon 3D Printing Failures in FDM: Causes, Solutions, and Troubleshoo">
            <a:extLst>
              <a:ext uri="{FF2B5EF4-FFF2-40B4-BE49-F238E27FC236}">
                <a16:creationId xmlns:a16="http://schemas.microsoft.com/office/drawing/2014/main" id="{D484619E-8D72-C787-6F66-DC7B5FDD41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0146" y="1666505"/>
            <a:ext cx="2928848" cy="2207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Custom Theme">
  <a:themeElements>
    <a:clrScheme name="Custom">
      <a:dk1>
        <a:srgbClr val="000000"/>
      </a:dk1>
      <a:lt1>
        <a:srgbClr val="FFFFFF"/>
      </a:lt1>
      <a:dk2>
        <a:srgbClr val="333333"/>
      </a:dk2>
      <a:lt2>
        <a:srgbClr val="EEEEEE"/>
      </a:lt2>
      <a:accent1>
        <a:srgbClr val="8DAAC2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等线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</TotalTime>
  <Words>854</Words>
  <Application>Microsoft Office PowerPoint</Application>
  <PresentationFormat>宽屏</PresentationFormat>
  <Paragraphs>365</Paragraphs>
  <Slides>12</Slides>
  <Notes>12</Notes>
  <HiddenSlides>0</HiddenSlides>
  <MMClips>0</MMClips>
  <ScaleCrop>false</ScaleCrop>
  <HeadingPairs>
    <vt:vector size="6" baseType="variant">
      <vt:variant>
        <vt:lpstr>已用的字体</vt:lpstr>
      </vt:variant>
      <vt:variant>
        <vt:i4>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12</vt:i4>
      </vt:variant>
    </vt:vector>
  </HeadingPairs>
  <TitlesOfParts>
    <vt:vector size="17" baseType="lpstr">
      <vt:lpstr>Alimama ShuHeiTi</vt:lpstr>
      <vt:lpstr>Arial</vt:lpstr>
      <vt:lpstr>MiSans</vt:lpstr>
      <vt:lpstr>微软雅黑</vt:lpstr>
      <vt:lpstr>Custom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Moonshot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图书馆创意空间 3D打印培训</dc:title>
  <dc:subject>图书馆创意空间 3D打印培训</dc:subject>
  <dc:creator>Kimi</dc:creator>
  <cp:lastModifiedBy>秋宇 陈</cp:lastModifiedBy>
  <cp:revision>19</cp:revision>
  <dcterms:created xsi:type="dcterms:W3CDTF">2026-02-23T13:21:01Z</dcterms:created>
  <dcterms:modified xsi:type="dcterms:W3CDTF">2026-03-02T09:42:24Z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IGC">
    <vt:lpwstr>{"Label":"图书馆创意空间 3D打印培训","ContentProducer":"001191110108MACG2KBH8F10000","ProduceID":"19c8aa67-2662-80ee-8000-000002aa4227","ReservedCode1":"","ContentPropagator":"001191110108MACG2KBH8F20000","PropagateID":"19c8aa67-2662-80ee-8000-000002aa4227","ReservedCode2":""}</vt:lpwstr>
  </property>
</Properties>
</file>